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sldIdLst>
    <p:sldId id="294" r:id="rId5"/>
    <p:sldId id="363" r:id="rId6"/>
    <p:sldId id="348" r:id="rId7"/>
    <p:sldId id="279" r:id="rId8"/>
    <p:sldId id="296" r:id="rId9"/>
    <p:sldId id="295" r:id="rId10"/>
    <p:sldId id="322" r:id="rId11"/>
    <p:sldId id="304" r:id="rId12"/>
    <p:sldId id="323" r:id="rId13"/>
    <p:sldId id="324" r:id="rId14"/>
    <p:sldId id="327" r:id="rId15"/>
    <p:sldId id="326" r:id="rId16"/>
    <p:sldId id="350" r:id="rId17"/>
    <p:sldId id="328" r:id="rId18"/>
    <p:sldId id="349" r:id="rId19"/>
    <p:sldId id="351" r:id="rId20"/>
    <p:sldId id="364" r:id="rId21"/>
    <p:sldId id="300" r:id="rId22"/>
    <p:sldId id="365" r:id="rId23"/>
    <p:sldId id="366" r:id="rId24"/>
    <p:sldId id="371" r:id="rId25"/>
    <p:sldId id="367" r:id="rId26"/>
    <p:sldId id="302" r:id="rId27"/>
    <p:sldId id="303" r:id="rId28"/>
    <p:sldId id="299" r:id="rId29"/>
    <p:sldId id="368" r:id="rId30"/>
    <p:sldId id="369" r:id="rId31"/>
    <p:sldId id="352" r:id="rId32"/>
    <p:sldId id="358" r:id="rId33"/>
    <p:sldId id="357" r:id="rId34"/>
    <p:sldId id="297" r:id="rId35"/>
    <p:sldId id="306" r:id="rId36"/>
    <p:sldId id="308" r:id="rId37"/>
    <p:sldId id="360" r:id="rId38"/>
    <p:sldId id="342" r:id="rId39"/>
    <p:sldId id="329" r:id="rId40"/>
    <p:sldId id="285" r:id="rId41"/>
    <p:sldId id="286" r:id="rId42"/>
    <p:sldId id="370" r:id="rId43"/>
    <p:sldId id="359" r:id="rId44"/>
    <p:sldId id="311" r:id="rId45"/>
    <p:sldId id="341" r:id="rId46"/>
    <p:sldId id="337" r:id="rId47"/>
    <p:sldId id="338" r:id="rId48"/>
    <p:sldId id="339" r:id="rId49"/>
    <p:sldId id="345" r:id="rId50"/>
    <p:sldId id="332" r:id="rId51"/>
    <p:sldId id="336" r:id="rId52"/>
    <p:sldId id="333" r:id="rId53"/>
    <p:sldId id="335" r:id="rId54"/>
    <p:sldId id="334" r:id="rId55"/>
    <p:sldId id="343" r:id="rId56"/>
    <p:sldId id="344" r:id="rId57"/>
    <p:sldId id="346" r:id="rId58"/>
    <p:sldId id="331" r:id="rId59"/>
    <p:sldId id="287" r:id="rId60"/>
    <p:sldId id="361" r:id="rId61"/>
    <p:sldId id="290" r:id="rId62"/>
    <p:sldId id="314" r:id="rId63"/>
    <p:sldId id="362" r:id="rId64"/>
    <p:sldId id="317" r:id="rId65"/>
    <p:sldId id="318" r:id="rId66"/>
    <p:sldId id="319" r:id="rId67"/>
    <p:sldId id="291" r:id="rId68"/>
    <p:sldId id="320" r:id="rId69"/>
    <p:sldId id="330" r:id="rId70"/>
    <p:sldId id="321" r:id="rId71"/>
    <p:sldId id="29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Whyte ( Momentum Consulting )" initials="PW(MC)" lastIdx="1" clrIdx="0">
    <p:extLst>
      <p:ext uri="{19B8F6BF-5375-455C-9EA6-DF929625EA0E}">
        <p15:presenceInfo xmlns:p15="http://schemas.microsoft.com/office/powerpoint/2012/main" userId="Paula Whyte ( Momentum Consulting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5B"/>
    <a:srgbClr val="02383C"/>
    <a:srgbClr val="406F70"/>
    <a:srgbClr val="085156"/>
    <a:srgbClr val="CC9131"/>
    <a:srgbClr val="6D2F75"/>
    <a:srgbClr val="4E2054"/>
    <a:srgbClr val="5E5E5E"/>
    <a:srgbClr val="044449"/>
    <a:srgbClr val="F26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729"/>
  </p:normalViewPr>
  <p:slideViewPr>
    <p:cSldViewPr snapToGrid="0" snapToObjects="1">
      <p:cViewPr varScale="1">
        <p:scale>
          <a:sx n="122" d="100"/>
          <a:sy n="122" d="100"/>
        </p:scale>
        <p:origin x="696" y="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text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Freeform 14">
            <a:extLst>
              <a:ext uri="{FF2B5EF4-FFF2-40B4-BE49-F238E27FC236}">
                <a16:creationId xmlns:a16="http://schemas.microsoft.com/office/drawing/2014/main" id="{AD0D5CAB-74C1-0E43-849C-A45CF04F6F04}"/>
              </a:ext>
            </a:extLst>
          </p:cNvPr>
          <p:cNvSpPr/>
          <p:nvPr userDrawn="1"/>
        </p:nvSpPr>
        <p:spPr>
          <a:xfrm>
            <a:off x="-105413" y="-1"/>
            <a:ext cx="6298404" cy="5900507"/>
          </a:xfrm>
          <a:custGeom>
            <a:avLst/>
            <a:gdLst>
              <a:gd name="connsiteX0" fmla="*/ 196547 w 6298404"/>
              <a:gd name="connsiteY0" fmla="*/ 0 h 5900507"/>
              <a:gd name="connsiteX1" fmla="*/ 926203 w 6298404"/>
              <a:gd name="connsiteY1" fmla="*/ 0 h 5900507"/>
              <a:gd name="connsiteX2" fmla="*/ 926203 w 6298404"/>
              <a:gd name="connsiteY2" fmla="*/ 4 h 5900507"/>
              <a:gd name="connsiteX3" fmla="*/ 6298404 w 6298404"/>
              <a:gd name="connsiteY3" fmla="*/ 4 h 5900507"/>
              <a:gd name="connsiteX4" fmla="*/ 6296454 w 6298404"/>
              <a:gd name="connsiteY4" fmla="*/ 44068 h 5900507"/>
              <a:gd name="connsiteX5" fmla="*/ 5516773 w 6298404"/>
              <a:gd name="connsiteY5" fmla="*/ 2716164 h 5900507"/>
              <a:gd name="connsiteX6" fmla="*/ 5369892 w 6298404"/>
              <a:gd name="connsiteY6" fmla="*/ 2976396 h 5900507"/>
              <a:gd name="connsiteX7" fmla="*/ 5373199 w 6298404"/>
              <a:gd name="connsiteY7" fmla="*/ 2976396 h 5900507"/>
              <a:gd name="connsiteX8" fmla="*/ 5254947 w 6298404"/>
              <a:gd name="connsiteY8" fmla="*/ 3174684 h 5900507"/>
              <a:gd name="connsiteX9" fmla="*/ 1199384 w 6298404"/>
              <a:gd name="connsiteY9" fmla="*/ 5871229 h 5900507"/>
              <a:gd name="connsiteX10" fmla="*/ 690892 w 6298404"/>
              <a:gd name="connsiteY10" fmla="*/ 5900504 h 5900507"/>
              <a:gd name="connsiteX11" fmla="*/ 690892 w 6298404"/>
              <a:gd name="connsiteY11" fmla="*/ 5900507 h 5900507"/>
              <a:gd name="connsiteX12" fmla="*/ 0 w 6298404"/>
              <a:gd name="connsiteY12" fmla="*/ 5900507 h 5900507"/>
              <a:gd name="connsiteX13" fmla="*/ 0 w 6298404"/>
              <a:gd name="connsiteY13" fmla="*/ 11319 h 5900507"/>
              <a:gd name="connsiteX14" fmla="*/ 196547 w 6298404"/>
              <a:gd name="connsiteY14" fmla="*/ 4 h 590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98404" h="5900507">
                <a:moveTo>
                  <a:pt x="196547" y="0"/>
                </a:moveTo>
                <a:lnTo>
                  <a:pt x="926203" y="0"/>
                </a:lnTo>
                <a:lnTo>
                  <a:pt x="926203" y="4"/>
                </a:lnTo>
                <a:lnTo>
                  <a:pt x="6298404" y="4"/>
                </a:lnTo>
                <a:lnTo>
                  <a:pt x="6296454" y="44068"/>
                </a:lnTo>
                <a:cubicBezTo>
                  <a:pt x="6210068" y="1013921"/>
                  <a:pt x="5936180" y="1920575"/>
                  <a:pt x="5516773" y="2716164"/>
                </a:cubicBezTo>
                <a:lnTo>
                  <a:pt x="5369892" y="2976396"/>
                </a:lnTo>
                <a:lnTo>
                  <a:pt x="5373199" y="2976396"/>
                </a:lnTo>
                <a:lnTo>
                  <a:pt x="5254947" y="3174684"/>
                </a:lnTo>
                <a:cubicBezTo>
                  <a:pt x="4330127" y="4657442"/>
                  <a:pt x="2871902" y="5677569"/>
                  <a:pt x="1199384" y="5871229"/>
                </a:cubicBezTo>
                <a:lnTo>
                  <a:pt x="690892" y="5900504"/>
                </a:lnTo>
                <a:lnTo>
                  <a:pt x="690892" y="5900507"/>
                </a:lnTo>
                <a:lnTo>
                  <a:pt x="0" y="5900507"/>
                </a:lnTo>
                <a:lnTo>
                  <a:pt x="0" y="11319"/>
                </a:lnTo>
                <a:lnTo>
                  <a:pt x="196547" y="4"/>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2003112" y="4635607"/>
            <a:ext cx="3558128" cy="1580866"/>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3405197" y="2902605"/>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334798" y="490160"/>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471763" y="729295"/>
            <a:ext cx="3579566" cy="2846046"/>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Tree>
    <p:extLst>
      <p:ext uri="{BB962C8B-B14F-4D97-AF65-F5344CB8AC3E}">
        <p14:creationId xmlns:p14="http://schemas.microsoft.com/office/powerpoint/2010/main" val="254034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43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868A4150-27D0-EE42-9E82-1DE8CF8D2C73}"/>
              </a:ext>
            </a:extLst>
          </p:cNvPr>
          <p:cNvSpPr/>
          <p:nvPr userDrawn="1"/>
        </p:nvSpPr>
        <p:spPr>
          <a:xfrm flipH="1">
            <a:off x="4903" y="0"/>
            <a:ext cx="12164526" cy="5589422"/>
          </a:xfrm>
          <a:custGeom>
            <a:avLst/>
            <a:gdLst>
              <a:gd name="connsiteX0" fmla="*/ 6362307 w 12164526"/>
              <a:gd name="connsiteY0" fmla="*/ 0 h 5589422"/>
              <a:gd name="connsiteX1" fmla="*/ 5574245 w 12164526"/>
              <a:gd name="connsiteY1" fmla="*/ 0 h 5589422"/>
              <a:gd name="connsiteX2" fmla="*/ 5574245 w 12164526"/>
              <a:gd name="connsiteY2" fmla="*/ 3 h 5589422"/>
              <a:gd name="connsiteX3" fmla="*/ 5025051 w 12164526"/>
              <a:gd name="connsiteY3" fmla="*/ 27735 h 5589422"/>
              <a:gd name="connsiteX4" fmla="*/ 499395 w 12164526"/>
              <a:gd name="connsiteY4" fmla="*/ 2796044 h 5589422"/>
              <a:gd name="connsiteX5" fmla="*/ 448395 w 12164526"/>
              <a:gd name="connsiteY5" fmla="*/ 2878297 h 5589422"/>
              <a:gd name="connsiteX6" fmla="*/ 427850 w 12164526"/>
              <a:gd name="connsiteY6" fmla="*/ 2909516 h 5589422"/>
              <a:gd name="connsiteX7" fmla="*/ 92971 w 12164526"/>
              <a:gd name="connsiteY7" fmla="*/ 3514992 h 5589422"/>
              <a:gd name="connsiteX8" fmla="*/ 0 w 12164526"/>
              <a:gd name="connsiteY8" fmla="*/ 3723068 h 5589422"/>
              <a:gd name="connsiteX9" fmla="*/ 0 w 12164526"/>
              <a:gd name="connsiteY9" fmla="*/ 5589419 h 5589422"/>
              <a:gd name="connsiteX10" fmla="*/ 5320097 w 12164526"/>
              <a:gd name="connsiteY10" fmla="*/ 5589419 h 5589422"/>
              <a:gd name="connsiteX11" fmla="*/ 5320097 w 12164526"/>
              <a:gd name="connsiteY11" fmla="*/ 5589422 h 5589422"/>
              <a:gd name="connsiteX12" fmla="*/ 6108160 w 12164526"/>
              <a:gd name="connsiteY12" fmla="*/ 5589422 h 5589422"/>
              <a:gd name="connsiteX13" fmla="*/ 6108160 w 12164526"/>
              <a:gd name="connsiteY13" fmla="*/ 5589419 h 5589422"/>
              <a:gd name="connsiteX14" fmla="*/ 6657355 w 12164526"/>
              <a:gd name="connsiteY14" fmla="*/ 5561688 h 5589422"/>
              <a:gd name="connsiteX15" fmla="*/ 11037546 w 12164526"/>
              <a:gd name="connsiteY15" fmla="*/ 3007309 h 5589422"/>
              <a:gd name="connsiteX16" fmla="*/ 11165263 w 12164526"/>
              <a:gd name="connsiteY16" fmla="*/ 2819476 h 5589422"/>
              <a:gd name="connsiteX17" fmla="*/ 11161691 w 12164526"/>
              <a:gd name="connsiteY17" fmla="*/ 2819476 h 5589422"/>
              <a:gd name="connsiteX18" fmla="*/ 11320329 w 12164526"/>
              <a:gd name="connsiteY18" fmla="*/ 2572963 h 5589422"/>
              <a:gd name="connsiteX19" fmla="*/ 12162420 w 12164526"/>
              <a:gd name="connsiteY19" fmla="*/ 41745 h 5589422"/>
              <a:gd name="connsiteX20" fmla="*/ 12164526 w 12164526"/>
              <a:gd name="connsiteY20" fmla="*/ 3 h 5589422"/>
              <a:gd name="connsiteX21" fmla="*/ 6362307 w 12164526"/>
              <a:gd name="connsiteY21" fmla="*/ 3 h 558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4526" h="5589422">
                <a:moveTo>
                  <a:pt x="6362307" y="0"/>
                </a:moveTo>
                <a:lnTo>
                  <a:pt x="5574245" y="0"/>
                </a:lnTo>
                <a:lnTo>
                  <a:pt x="5574245" y="3"/>
                </a:lnTo>
                <a:lnTo>
                  <a:pt x="5025051" y="27735"/>
                </a:lnTo>
                <a:cubicBezTo>
                  <a:pt x="3128335" y="220357"/>
                  <a:pt x="1486790" y="1276121"/>
                  <a:pt x="499395" y="2796044"/>
                </a:cubicBezTo>
                <a:lnTo>
                  <a:pt x="448395" y="2878297"/>
                </a:lnTo>
                <a:lnTo>
                  <a:pt x="427850" y="2909516"/>
                </a:lnTo>
                <a:cubicBezTo>
                  <a:pt x="305319" y="3104248"/>
                  <a:pt x="193422" y="3306345"/>
                  <a:pt x="92971" y="3514992"/>
                </a:cubicBezTo>
                <a:lnTo>
                  <a:pt x="0" y="3723068"/>
                </a:lnTo>
                <a:lnTo>
                  <a:pt x="0" y="5589419"/>
                </a:lnTo>
                <a:lnTo>
                  <a:pt x="5320097" y="5589419"/>
                </a:lnTo>
                <a:lnTo>
                  <a:pt x="5320097" y="5589422"/>
                </a:lnTo>
                <a:lnTo>
                  <a:pt x="6108160" y="5589422"/>
                </a:lnTo>
                <a:lnTo>
                  <a:pt x="6108160" y="5589419"/>
                </a:lnTo>
                <a:lnTo>
                  <a:pt x="6657355" y="5561688"/>
                </a:lnTo>
                <a:cubicBezTo>
                  <a:pt x="8463749" y="5378238"/>
                  <a:pt x="10038698" y="4411893"/>
                  <a:pt x="11037546" y="3007309"/>
                </a:cubicBezTo>
                <a:lnTo>
                  <a:pt x="11165263" y="2819476"/>
                </a:lnTo>
                <a:lnTo>
                  <a:pt x="11161691" y="2819476"/>
                </a:lnTo>
                <a:lnTo>
                  <a:pt x="11320329" y="2572963"/>
                </a:lnTo>
                <a:cubicBezTo>
                  <a:pt x="11773308" y="1819319"/>
                  <a:pt x="12069119" y="960465"/>
                  <a:pt x="12162420" y="41745"/>
                </a:cubicBezTo>
                <a:lnTo>
                  <a:pt x="12164526" y="3"/>
                </a:lnTo>
                <a:lnTo>
                  <a:pt x="6362307" y="3"/>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
        <p:nvSpPr>
          <p:cNvPr id="10" name="Text Placeholder 23">
            <a:extLst>
              <a:ext uri="{FF2B5EF4-FFF2-40B4-BE49-F238E27FC236}">
                <a16:creationId xmlns:a16="http://schemas.microsoft.com/office/drawing/2014/main" id="{3921EB71-8B48-CC4A-8C15-5A7CCE54640D}"/>
              </a:ext>
            </a:extLst>
          </p:cNvPr>
          <p:cNvSpPr>
            <a:spLocks noGrp="1"/>
          </p:cNvSpPr>
          <p:nvPr>
            <p:ph type="body" sz="quarter" idx="14" hasCustomPrompt="1"/>
          </p:nvPr>
        </p:nvSpPr>
        <p:spPr>
          <a:xfrm>
            <a:off x="9248554" y="3688851"/>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1" name="Text Placeholder 23">
            <a:extLst>
              <a:ext uri="{FF2B5EF4-FFF2-40B4-BE49-F238E27FC236}">
                <a16:creationId xmlns:a16="http://schemas.microsoft.com/office/drawing/2014/main" id="{A60EE8C7-6BFE-9E40-9E98-75E3A8F16CF3}"/>
              </a:ext>
            </a:extLst>
          </p:cNvPr>
          <p:cNvSpPr>
            <a:spLocks noGrp="1"/>
          </p:cNvSpPr>
          <p:nvPr>
            <p:ph type="body" sz="quarter" idx="15" hasCustomPrompt="1"/>
          </p:nvPr>
        </p:nvSpPr>
        <p:spPr>
          <a:xfrm>
            <a:off x="2622572" y="103576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C3440FC-7548-0645-A525-1A8B6B986BB7}"/>
              </a:ext>
            </a:extLst>
          </p:cNvPr>
          <p:cNvSpPr>
            <a:spLocks noGrp="1"/>
          </p:cNvSpPr>
          <p:nvPr>
            <p:ph type="body" sz="quarter" idx="13" hasCustomPrompt="1"/>
          </p:nvPr>
        </p:nvSpPr>
        <p:spPr>
          <a:xfrm>
            <a:off x="2759537" y="1274899"/>
            <a:ext cx="7137380" cy="2846046"/>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4" name="Freeform 13">
            <a:extLst>
              <a:ext uri="{FF2B5EF4-FFF2-40B4-BE49-F238E27FC236}">
                <a16:creationId xmlns:a16="http://schemas.microsoft.com/office/drawing/2014/main" id="{079F6CEB-8F50-274B-AA3C-D1DBD5BDE00B}"/>
              </a:ext>
            </a:extLst>
          </p:cNvPr>
          <p:cNvSpPr/>
          <p:nvPr userDrawn="1"/>
        </p:nvSpPr>
        <p:spPr>
          <a:xfrm>
            <a:off x="1168938" y="4124270"/>
            <a:ext cx="4511474" cy="2004435"/>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03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Photo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flipH="1">
            <a:off x="6540708" y="6385"/>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dirty="0"/>
          </a:p>
          <a:p>
            <a:endParaRPr lang="en-US" dirty="0"/>
          </a:p>
          <a:p>
            <a:endParaRPr lang="en-US" dirty="0"/>
          </a:p>
          <a:p>
            <a:endParaRPr lang="en-US" dirty="0"/>
          </a:p>
          <a:p>
            <a:r>
              <a:rPr lang="en-US" dirty="0"/>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flipH="1">
            <a:off x="7197438" y="4146121"/>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6C50B39-CFAC-9D4F-A60A-82DB388EB798}"/>
              </a:ext>
            </a:extLst>
          </p:cNvPr>
          <p:cNvCxnSpPr/>
          <p:nvPr userDrawn="1"/>
        </p:nvCxnSpPr>
        <p:spPr>
          <a:xfrm flipH="1">
            <a:off x="495791" y="1545048"/>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4" y="652821"/>
            <a:ext cx="5279028"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2" y="1786300"/>
            <a:ext cx="5273104" cy="3947440"/>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7057088" y="498484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299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579603" y="652821"/>
            <a:ext cx="8857251" cy="1160989"/>
          </a:xfrm>
        </p:spPr>
        <p:txBody>
          <a:bodyPr>
            <a:normAutofit/>
          </a:bodyPr>
          <a:lstStyle>
            <a:lvl1pPr marL="0" indent="0" algn="l">
              <a:buNone/>
              <a:defRPr sz="3600">
                <a:solidFill>
                  <a:srgbClr val="406F70"/>
                </a:solidFill>
                <a:latin typeface="+mn-lt"/>
              </a:defRPr>
            </a:lvl1pPr>
          </a:lstStyle>
          <a:p>
            <a:pPr lvl="0"/>
            <a:r>
              <a:rPr lang="en-US" dirty="0"/>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546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8B26062C-1C6A-AE4D-97F4-65D7AD57F64B}"/>
              </a:ext>
            </a:extLst>
          </p:cNvPr>
          <p:cNvSpPr>
            <a:spLocks noGrp="1"/>
          </p:cNvSpPr>
          <p:nvPr>
            <p:ph type="body" sz="quarter" idx="19" hasCustomPrompt="1"/>
          </p:nvPr>
        </p:nvSpPr>
        <p:spPr>
          <a:xfrm>
            <a:off x="2773179" y="652821"/>
            <a:ext cx="8775233" cy="1160989"/>
          </a:xfrm>
        </p:spPr>
        <p:txBody>
          <a:bodyPr>
            <a:normAutofit/>
          </a:bodyPr>
          <a:lstStyle>
            <a:lvl1pPr marL="0" indent="0" algn="r">
              <a:buNone/>
              <a:defRPr sz="3600">
                <a:solidFill>
                  <a:srgbClr val="406F70"/>
                </a:solidFill>
                <a:latin typeface="+mn-lt"/>
              </a:defRPr>
            </a:lvl1pPr>
          </a:lstStyle>
          <a:p>
            <a:pPr lvl="0"/>
            <a:r>
              <a:rPr lang="en-US" dirty="0"/>
              <a:t>TITLE</a:t>
            </a:r>
          </a:p>
        </p:txBody>
      </p:sp>
      <p:sp>
        <p:nvSpPr>
          <p:cNvPr id="11" name="Text Placeholder 25">
            <a:extLst>
              <a:ext uri="{FF2B5EF4-FFF2-40B4-BE49-F238E27FC236}">
                <a16:creationId xmlns:a16="http://schemas.microsoft.com/office/drawing/2014/main" id="{6639377E-C870-D244-AA5D-943F18E1BCAD}"/>
              </a:ext>
            </a:extLst>
          </p:cNvPr>
          <p:cNvSpPr>
            <a:spLocks noGrp="1"/>
          </p:cNvSpPr>
          <p:nvPr>
            <p:ph type="body" sz="quarter" idx="20" hasCustomPrompt="1"/>
          </p:nvPr>
        </p:nvSpPr>
        <p:spPr>
          <a:xfrm>
            <a:off x="586551" y="2503356"/>
            <a:ext cx="10968810" cy="3230383"/>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264DD6A6-EA01-4E48-87A8-C48DA0EEB555}"/>
              </a:ext>
            </a:extLst>
          </p:cNvPr>
          <p:cNvGrpSpPr/>
          <p:nvPr userDrawn="1"/>
        </p:nvGrpSpPr>
        <p:grpSpPr>
          <a:xfrm flipH="1">
            <a:off x="0" y="297350"/>
            <a:ext cx="2471218" cy="1653822"/>
            <a:chOff x="9720782" y="349811"/>
            <a:chExt cx="2471218" cy="1653822"/>
          </a:xfrm>
        </p:grpSpPr>
        <p:sp>
          <p:nvSpPr>
            <p:cNvPr id="15" name="Freeform 14">
              <a:extLst>
                <a:ext uri="{FF2B5EF4-FFF2-40B4-BE49-F238E27FC236}">
                  <a16:creationId xmlns:a16="http://schemas.microsoft.com/office/drawing/2014/main" id="{136CFA7E-FCEF-F84F-81A4-DA1C73867561}"/>
                </a:ext>
              </a:extLst>
            </p:cNvPr>
            <p:cNvSpPr/>
            <p:nvPr userDrawn="1"/>
          </p:nvSpPr>
          <p:spPr>
            <a:xfrm flipH="1">
              <a:off x="9861132" y="349811"/>
              <a:ext cx="2330868" cy="1305474"/>
            </a:xfrm>
            <a:custGeom>
              <a:avLst/>
              <a:gdLst>
                <a:gd name="connsiteX0" fmla="*/ 975693 w 2330868"/>
                <a:gd name="connsiteY0" fmla="*/ 0 h 1305474"/>
                <a:gd name="connsiteX1" fmla="*/ 791632 w 2330868"/>
                <a:gd name="connsiteY1" fmla="*/ 0 h 1305474"/>
                <a:gd name="connsiteX2" fmla="*/ 791632 w 2330868"/>
                <a:gd name="connsiteY2" fmla="*/ 1 h 1305474"/>
                <a:gd name="connsiteX3" fmla="*/ 663361 w 2330868"/>
                <a:gd name="connsiteY3" fmla="*/ 6478 h 1305474"/>
                <a:gd name="connsiteX4" fmla="*/ 55209 w 2330868"/>
                <a:gd name="connsiteY4" fmla="*/ 213511 h 1305474"/>
                <a:gd name="connsiteX5" fmla="*/ 0 w 2330868"/>
                <a:gd name="connsiteY5" fmla="*/ 252115 h 1305474"/>
                <a:gd name="connsiteX6" fmla="*/ 0 w 2330868"/>
                <a:gd name="connsiteY6" fmla="*/ 1305473 h 1305474"/>
                <a:gd name="connsiteX7" fmla="*/ 732273 w 2330868"/>
                <a:gd name="connsiteY7" fmla="*/ 1305473 h 1305474"/>
                <a:gd name="connsiteX8" fmla="*/ 732273 w 2330868"/>
                <a:gd name="connsiteY8" fmla="*/ 1305474 h 1305474"/>
                <a:gd name="connsiteX9" fmla="*/ 916334 w 2330868"/>
                <a:gd name="connsiteY9" fmla="*/ 1305474 h 1305474"/>
                <a:gd name="connsiteX10" fmla="*/ 916334 w 2330868"/>
                <a:gd name="connsiteY10" fmla="*/ 1305473 h 1305474"/>
                <a:gd name="connsiteX11" fmla="*/ 1044605 w 2330868"/>
                <a:gd name="connsiteY11" fmla="*/ 1298996 h 1305474"/>
                <a:gd name="connsiteX12" fmla="*/ 2067649 w 2330868"/>
                <a:gd name="connsiteY12" fmla="*/ 702392 h 1305474"/>
                <a:gd name="connsiteX13" fmla="*/ 2097479 w 2330868"/>
                <a:gd name="connsiteY13" fmla="*/ 658521 h 1305474"/>
                <a:gd name="connsiteX14" fmla="*/ 2096644 w 2330868"/>
                <a:gd name="connsiteY14" fmla="*/ 658521 h 1305474"/>
                <a:gd name="connsiteX15" fmla="*/ 2133696 w 2330868"/>
                <a:gd name="connsiteY15" fmla="*/ 600945 h 1305474"/>
                <a:gd name="connsiteX16" fmla="*/ 2330376 w 2330868"/>
                <a:gd name="connsiteY16" fmla="*/ 9750 h 1305474"/>
                <a:gd name="connsiteX17" fmla="*/ 2330868 w 2330868"/>
                <a:gd name="connsiteY17" fmla="*/ 1 h 1305474"/>
                <a:gd name="connsiteX18" fmla="*/ 975693 w 2330868"/>
                <a:gd name="connsiteY18" fmla="*/ 1 h 13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0868" h="1305474">
                  <a:moveTo>
                    <a:pt x="975693" y="0"/>
                  </a:moveTo>
                  <a:lnTo>
                    <a:pt x="791632" y="0"/>
                  </a:lnTo>
                  <a:lnTo>
                    <a:pt x="791632" y="1"/>
                  </a:lnTo>
                  <a:lnTo>
                    <a:pt x="663361" y="6478"/>
                  </a:lnTo>
                  <a:cubicBezTo>
                    <a:pt x="441861" y="28973"/>
                    <a:pt x="235261" y="101866"/>
                    <a:pt x="55209" y="213511"/>
                  </a:cubicBezTo>
                  <a:lnTo>
                    <a:pt x="0" y="252115"/>
                  </a:lnTo>
                  <a:lnTo>
                    <a:pt x="0" y="1305473"/>
                  </a:lnTo>
                  <a:lnTo>
                    <a:pt x="732273" y="1305473"/>
                  </a:lnTo>
                  <a:lnTo>
                    <a:pt x="732273" y="1305474"/>
                  </a:lnTo>
                  <a:lnTo>
                    <a:pt x="916334" y="1305474"/>
                  </a:lnTo>
                  <a:lnTo>
                    <a:pt x="916334" y="1305473"/>
                  </a:lnTo>
                  <a:lnTo>
                    <a:pt x="1044605" y="1298996"/>
                  </a:lnTo>
                  <a:cubicBezTo>
                    <a:pt x="1466509" y="1256150"/>
                    <a:pt x="1834356" y="1030449"/>
                    <a:pt x="2067649" y="702392"/>
                  </a:cubicBezTo>
                  <a:lnTo>
                    <a:pt x="2097479" y="658521"/>
                  </a:lnTo>
                  <a:lnTo>
                    <a:pt x="2096644" y="658521"/>
                  </a:lnTo>
                  <a:lnTo>
                    <a:pt x="2133696" y="600945"/>
                  </a:lnTo>
                  <a:cubicBezTo>
                    <a:pt x="2239494" y="424923"/>
                    <a:pt x="2308584" y="224328"/>
                    <a:pt x="2330376" y="9750"/>
                  </a:cubicBezTo>
                  <a:lnTo>
                    <a:pt x="2330868" y="1"/>
                  </a:lnTo>
                  <a:lnTo>
                    <a:pt x="975693" y="1"/>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72D687B2-B75A-FA41-B2B6-DD2E4C7FBF31}"/>
                </a:ext>
              </a:extLst>
            </p:cNvPr>
            <p:cNvSpPr/>
            <p:nvPr userDrawn="1"/>
          </p:nvSpPr>
          <p:spPr>
            <a:xfrm flipH="1">
              <a:off x="9720782" y="1188535"/>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picture containing drawing&#10;&#10;Description automatically generated">
            <a:extLst>
              <a:ext uri="{FF2B5EF4-FFF2-40B4-BE49-F238E27FC236}">
                <a16:creationId xmlns:a16="http://schemas.microsoft.com/office/drawing/2014/main" id="{66711F05-2A47-B348-A827-642057F7C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13" name="TextBox 12">
            <a:extLst>
              <a:ext uri="{FF2B5EF4-FFF2-40B4-BE49-F238E27FC236}">
                <a16:creationId xmlns:a16="http://schemas.microsoft.com/office/drawing/2014/main" id="{1366D7AB-2970-494C-A6B7-4299E2BF2241}"/>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Tree>
    <p:extLst>
      <p:ext uri="{BB962C8B-B14F-4D97-AF65-F5344CB8AC3E}">
        <p14:creationId xmlns:p14="http://schemas.microsoft.com/office/powerpoint/2010/main" val="3966149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bullets slide with icons">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FF5F9BA7-571F-4C47-A20F-A6A2DE65753E}"/>
              </a:ext>
            </a:extLst>
          </p:cNvPr>
          <p:cNvCxnSpPr/>
          <p:nvPr userDrawn="1"/>
        </p:nvCxnSpPr>
        <p:spPr>
          <a:xfrm>
            <a:off x="0" y="2517332"/>
            <a:ext cx="12192000" cy="0"/>
          </a:xfrm>
          <a:prstGeom prst="line">
            <a:avLst/>
          </a:prstGeom>
          <a:ln>
            <a:solidFill>
              <a:srgbClr val="044449"/>
            </a:solidFill>
          </a:ln>
        </p:spPr>
        <p:style>
          <a:lnRef idx="1">
            <a:schemeClr val="accent1"/>
          </a:lnRef>
          <a:fillRef idx="0">
            <a:schemeClr val="accent1"/>
          </a:fillRef>
          <a:effectRef idx="0">
            <a:schemeClr val="accent1"/>
          </a:effectRef>
          <a:fontRef idx="minor">
            <a:schemeClr val="tx1"/>
          </a:fontRef>
        </p:style>
      </p:cxnSp>
      <p:sp>
        <p:nvSpPr>
          <p:cNvPr id="14" name="Oval 41">
            <a:extLst>
              <a:ext uri="{FF2B5EF4-FFF2-40B4-BE49-F238E27FC236}">
                <a16:creationId xmlns:a16="http://schemas.microsoft.com/office/drawing/2014/main" id="{011DB00C-DF56-EC48-8BAB-4675866B48AE}"/>
              </a:ext>
            </a:extLst>
          </p:cNvPr>
          <p:cNvSpPr>
            <a:spLocks noChangeArrowheads="1"/>
          </p:cNvSpPr>
          <p:nvPr userDrawn="1"/>
        </p:nvSpPr>
        <p:spPr bwMode="auto">
          <a:xfrm>
            <a:off x="1863747" y="2031864"/>
            <a:ext cx="1049910" cy="1049910"/>
          </a:xfrm>
          <a:prstGeom prst="ellipse">
            <a:avLst/>
          </a:prstGeom>
          <a:solidFill>
            <a:srgbClr val="04444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Text Placeholder 23">
            <a:extLst>
              <a:ext uri="{FF2B5EF4-FFF2-40B4-BE49-F238E27FC236}">
                <a16:creationId xmlns:a16="http://schemas.microsoft.com/office/drawing/2014/main" id="{EB6CC0F4-69A2-4A48-8800-63FFA3B392DA}"/>
              </a:ext>
            </a:extLst>
          </p:cNvPr>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5E5E5E"/>
                </a:solidFill>
                <a:latin typeface="+mn-lt"/>
              </a:defRPr>
            </a:lvl1pPr>
          </a:lstStyle>
          <a:p>
            <a:pPr lvl="0"/>
            <a:r>
              <a:rPr lang="en-US" dirty="0"/>
              <a:t>Sub Title</a:t>
            </a:r>
          </a:p>
        </p:txBody>
      </p:sp>
      <p:sp>
        <p:nvSpPr>
          <p:cNvPr id="17" name="Text Placeholder 23">
            <a:extLst>
              <a:ext uri="{FF2B5EF4-FFF2-40B4-BE49-F238E27FC236}">
                <a16:creationId xmlns:a16="http://schemas.microsoft.com/office/drawing/2014/main" id="{F552D4BC-9998-D04A-8E28-4B7ECF397086}"/>
              </a:ext>
            </a:extLst>
          </p:cNvPr>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5E5E5E"/>
                </a:solidFill>
                <a:latin typeface="+mn-lt"/>
              </a:defRPr>
            </a:lvl1pPr>
          </a:lstStyle>
          <a:p>
            <a:pPr lvl="0"/>
            <a:r>
              <a:rPr lang="en-US" dirty="0"/>
              <a:t>Main Body Text</a:t>
            </a:r>
          </a:p>
        </p:txBody>
      </p:sp>
      <p:sp>
        <p:nvSpPr>
          <p:cNvPr id="19" name="Oval 41">
            <a:extLst>
              <a:ext uri="{FF2B5EF4-FFF2-40B4-BE49-F238E27FC236}">
                <a16:creationId xmlns:a16="http://schemas.microsoft.com/office/drawing/2014/main" id="{7BAEF165-2934-F042-9879-4FC8ADE458DB}"/>
              </a:ext>
            </a:extLst>
          </p:cNvPr>
          <p:cNvSpPr>
            <a:spLocks noChangeArrowheads="1"/>
          </p:cNvSpPr>
          <p:nvPr userDrawn="1"/>
        </p:nvSpPr>
        <p:spPr bwMode="auto">
          <a:xfrm>
            <a:off x="5691676" y="2031864"/>
            <a:ext cx="1049910" cy="1049910"/>
          </a:xfrm>
          <a:prstGeom prst="ellipse">
            <a:avLst/>
          </a:prstGeom>
          <a:solidFill>
            <a:srgbClr val="406F7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0" name="Text Placeholder 23">
            <a:extLst>
              <a:ext uri="{FF2B5EF4-FFF2-40B4-BE49-F238E27FC236}">
                <a16:creationId xmlns:a16="http://schemas.microsoft.com/office/drawing/2014/main" id="{3758CDC2-462B-984F-8984-550100DE9758}"/>
              </a:ext>
            </a:extLst>
          </p:cNvPr>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5E5E5E"/>
                </a:solidFill>
                <a:latin typeface="+mn-lt"/>
              </a:defRPr>
            </a:lvl1pPr>
          </a:lstStyle>
          <a:p>
            <a:pPr lvl="0"/>
            <a:r>
              <a:rPr lang="en-US" dirty="0"/>
              <a:t>Sub Title</a:t>
            </a:r>
          </a:p>
        </p:txBody>
      </p:sp>
      <p:sp>
        <p:nvSpPr>
          <p:cNvPr id="21" name="Text Placeholder 23">
            <a:extLst>
              <a:ext uri="{FF2B5EF4-FFF2-40B4-BE49-F238E27FC236}">
                <a16:creationId xmlns:a16="http://schemas.microsoft.com/office/drawing/2014/main" id="{3AC496FE-E102-3145-AC80-932A87D9DD66}"/>
              </a:ext>
            </a:extLst>
          </p:cNvPr>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5E5E5E"/>
                </a:solidFill>
                <a:latin typeface="+mn-lt"/>
              </a:defRPr>
            </a:lvl1pPr>
          </a:lstStyle>
          <a:p>
            <a:pPr lvl="0"/>
            <a:r>
              <a:rPr lang="en-US" dirty="0"/>
              <a:t>Main Body Text</a:t>
            </a:r>
          </a:p>
        </p:txBody>
      </p:sp>
      <p:sp>
        <p:nvSpPr>
          <p:cNvPr id="23" name="Oval 41">
            <a:extLst>
              <a:ext uri="{FF2B5EF4-FFF2-40B4-BE49-F238E27FC236}">
                <a16:creationId xmlns:a16="http://schemas.microsoft.com/office/drawing/2014/main" id="{650A3FD1-8F48-EE4A-BF81-E86E73CF4D8B}"/>
              </a:ext>
            </a:extLst>
          </p:cNvPr>
          <p:cNvSpPr>
            <a:spLocks noChangeArrowheads="1"/>
          </p:cNvSpPr>
          <p:nvPr userDrawn="1"/>
        </p:nvSpPr>
        <p:spPr bwMode="auto">
          <a:xfrm>
            <a:off x="9407546" y="2031864"/>
            <a:ext cx="1049910" cy="1049910"/>
          </a:xfrm>
          <a:prstGeom prst="ellipse">
            <a:avLst/>
          </a:prstGeom>
          <a:solidFill>
            <a:srgbClr val="F5C05B"/>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Text Placeholder 23">
            <a:extLst>
              <a:ext uri="{FF2B5EF4-FFF2-40B4-BE49-F238E27FC236}">
                <a16:creationId xmlns:a16="http://schemas.microsoft.com/office/drawing/2014/main" id="{D73425C0-FBE5-8C4D-8E8D-7E5C2C40B7AC}"/>
              </a:ext>
            </a:extLst>
          </p:cNvPr>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5E5E5E"/>
                </a:solidFill>
                <a:latin typeface="+mn-lt"/>
              </a:defRPr>
            </a:lvl1pPr>
          </a:lstStyle>
          <a:p>
            <a:pPr lvl="0"/>
            <a:r>
              <a:rPr lang="en-US" dirty="0"/>
              <a:t>Sub Title</a:t>
            </a:r>
          </a:p>
        </p:txBody>
      </p:sp>
      <p:sp>
        <p:nvSpPr>
          <p:cNvPr id="25" name="Text Placeholder 23">
            <a:extLst>
              <a:ext uri="{FF2B5EF4-FFF2-40B4-BE49-F238E27FC236}">
                <a16:creationId xmlns:a16="http://schemas.microsoft.com/office/drawing/2014/main" id="{BFE964B2-3B7F-6545-9A52-58961AFA0929}"/>
              </a:ext>
            </a:extLst>
          </p:cNvPr>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5E5E5E"/>
                </a:solidFill>
                <a:latin typeface="+mn-lt"/>
              </a:defRPr>
            </a:lvl1pPr>
          </a:lstStyle>
          <a:p>
            <a:pPr lvl="0"/>
            <a:r>
              <a:rPr lang="en-US" dirty="0"/>
              <a:t>Main Body Text</a:t>
            </a:r>
          </a:p>
        </p:txBody>
      </p:sp>
      <p:sp>
        <p:nvSpPr>
          <p:cNvPr id="28" name="Text Placeholder 23">
            <a:extLst>
              <a:ext uri="{FF2B5EF4-FFF2-40B4-BE49-F238E27FC236}">
                <a16:creationId xmlns:a16="http://schemas.microsoft.com/office/drawing/2014/main" id="{FBCA3BE8-C0E8-D64C-AC53-A1ECC93018A4}"/>
              </a:ext>
            </a:extLst>
          </p:cNvPr>
          <p:cNvSpPr>
            <a:spLocks noGrp="1"/>
          </p:cNvSpPr>
          <p:nvPr>
            <p:ph type="body" sz="quarter" idx="13" hasCustomPrompt="1"/>
          </p:nvPr>
        </p:nvSpPr>
        <p:spPr>
          <a:xfrm>
            <a:off x="-94025" y="900212"/>
            <a:ext cx="12192000" cy="704485"/>
          </a:xfrm>
        </p:spPr>
        <p:txBody>
          <a:bodyPr>
            <a:normAutofit/>
          </a:bodyPr>
          <a:lstStyle>
            <a:lvl1pPr marL="0" indent="0" algn="ctr">
              <a:buNone/>
              <a:defRPr sz="3600">
                <a:solidFill>
                  <a:srgbClr val="5E5E5E"/>
                </a:solidFill>
                <a:latin typeface="+mn-lt"/>
              </a:defRPr>
            </a:lvl1pPr>
          </a:lstStyle>
          <a:p>
            <a:pPr lvl="0"/>
            <a:r>
              <a:rPr lang="en-US" dirty="0"/>
              <a:t>TITLE</a:t>
            </a:r>
          </a:p>
        </p:txBody>
      </p:sp>
      <p:pic>
        <p:nvPicPr>
          <p:cNvPr id="31" name="Picture 30" descr="A picture containing drawing&#10;&#10;Description automatically generated">
            <a:extLst>
              <a:ext uri="{FF2B5EF4-FFF2-40B4-BE49-F238E27FC236}">
                <a16:creationId xmlns:a16="http://schemas.microsoft.com/office/drawing/2014/main" id="{CFB8BBE4-D85B-E24F-822C-567C20318B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32" name="TextBox 31">
            <a:extLst>
              <a:ext uri="{FF2B5EF4-FFF2-40B4-BE49-F238E27FC236}">
                <a16:creationId xmlns:a16="http://schemas.microsoft.com/office/drawing/2014/main" id="{C7DA4D82-9E24-1145-A6D3-7B6CC85BB580}"/>
              </a:ext>
            </a:extLst>
          </p:cNvPr>
          <p:cNvSpPr txBox="1"/>
          <p:nvPr userDrawn="1"/>
        </p:nvSpPr>
        <p:spPr>
          <a:xfrm>
            <a:off x="-1" y="6385778"/>
            <a:ext cx="12191999" cy="246221"/>
          </a:xfrm>
          <a:prstGeom prst="rect">
            <a:avLst/>
          </a:prstGeom>
          <a:noFill/>
        </p:spPr>
        <p:txBody>
          <a:bodyPr wrap="square" rtlCol="0">
            <a:spAutoFit/>
          </a:bodyPr>
          <a:lstStyle/>
          <a:p>
            <a:pPr algn="ctr"/>
            <a:r>
              <a:rPr lang="en-US" sz="1000" dirty="0">
                <a:solidFill>
                  <a:srgbClr val="406F70"/>
                </a:solidFill>
              </a:rPr>
              <a:t>INNOVATION FOR THE FOOD SERVICE SECTOR</a:t>
            </a:r>
          </a:p>
        </p:txBody>
      </p:sp>
    </p:spTree>
    <p:extLst>
      <p:ext uri="{BB962C8B-B14F-4D97-AF65-F5344CB8AC3E}">
        <p14:creationId xmlns:p14="http://schemas.microsoft.com/office/powerpoint/2010/main" val="1493237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03304" y="1126433"/>
            <a:ext cx="7288696" cy="1302295"/>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2749824"/>
            <a:ext cx="7288696" cy="1302295"/>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4373215"/>
            <a:ext cx="7288696" cy="1302295"/>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BC4FC142-62E2-1E45-876B-A967920D3B56}"/>
              </a:ext>
            </a:extLst>
          </p:cNvPr>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A1431D8-C3DD-9341-960C-34C4CAAD5B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54456" y="677649"/>
            <a:ext cx="1176669" cy="5446643"/>
          </a:xfrm>
          <a:prstGeom prst="rect">
            <a:avLst/>
          </a:prstGeom>
        </p:spPr>
      </p:pic>
      <p:sp>
        <p:nvSpPr>
          <p:cNvPr id="38" name="Text Placeholder 23">
            <a:extLst>
              <a:ext uri="{FF2B5EF4-FFF2-40B4-BE49-F238E27FC236}">
                <a16:creationId xmlns:a16="http://schemas.microsoft.com/office/drawing/2014/main" id="{2AF6C089-9985-F746-9018-EE98A4855044}"/>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39" name="Text Placeholder 25">
            <a:extLst>
              <a:ext uri="{FF2B5EF4-FFF2-40B4-BE49-F238E27FC236}">
                <a16:creationId xmlns:a16="http://schemas.microsoft.com/office/drawing/2014/main" id="{B2A5D283-F805-6143-BF44-B9512E1C8889}"/>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42" name="Straight Connector 41">
            <a:extLst>
              <a:ext uri="{FF2B5EF4-FFF2-40B4-BE49-F238E27FC236}">
                <a16:creationId xmlns:a16="http://schemas.microsoft.com/office/drawing/2014/main" id="{195CDBD2-6CDA-D842-B17F-E00799245D64}"/>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Tree>
    <p:extLst>
      <p:ext uri="{BB962C8B-B14F-4D97-AF65-F5344CB8AC3E}">
        <p14:creationId xmlns:p14="http://schemas.microsoft.com/office/powerpoint/2010/main" val="467892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bullets slid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6041FA4-C8B8-5E47-8932-F4D63CB17F83}"/>
              </a:ext>
            </a:extLst>
          </p:cNvPr>
          <p:cNvSpPr/>
          <p:nvPr userDrawn="1"/>
        </p:nvSpPr>
        <p:spPr>
          <a:xfrm>
            <a:off x="4903304" y="439489"/>
            <a:ext cx="7288696" cy="1098000"/>
          </a:xfrm>
          <a:prstGeom prst="rect">
            <a:avLst/>
          </a:prstGeom>
          <a:solidFill>
            <a:srgbClr val="02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BA71EA6-6A1C-8F4C-9C08-F81853612952}"/>
              </a:ext>
            </a:extLst>
          </p:cNvPr>
          <p:cNvSpPr/>
          <p:nvPr userDrawn="1"/>
        </p:nvSpPr>
        <p:spPr>
          <a:xfrm>
            <a:off x="4903304" y="1613752"/>
            <a:ext cx="7288696" cy="109800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579A9E6-E2C7-1549-9608-8E85C1B75E4C}"/>
              </a:ext>
            </a:extLst>
          </p:cNvPr>
          <p:cNvSpPr/>
          <p:nvPr userDrawn="1"/>
        </p:nvSpPr>
        <p:spPr>
          <a:xfrm>
            <a:off x="4903304" y="2797973"/>
            <a:ext cx="7288696" cy="1098001"/>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BC4FC142-62E2-1E45-876B-A967920D3B56}"/>
              </a:ext>
            </a:extLst>
          </p:cNvPr>
          <p:cNvCxnSpPr>
            <a:cxnSpLocks/>
          </p:cNvCxnSpPr>
          <p:nvPr userDrawn="1"/>
        </p:nvCxnSpPr>
        <p:spPr>
          <a:xfrm>
            <a:off x="6175512" y="536598"/>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2C144A9-B0E6-6F49-B680-F3939719C6F0}"/>
              </a:ext>
            </a:extLst>
          </p:cNvPr>
          <p:cNvCxnSpPr>
            <a:cxnSpLocks/>
          </p:cNvCxnSpPr>
          <p:nvPr userDrawn="1"/>
        </p:nvCxnSpPr>
        <p:spPr>
          <a:xfrm>
            <a:off x="6175512" y="1715987"/>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7A1A1-D892-3340-8CEB-2DF3A1550FC6}"/>
              </a:ext>
            </a:extLst>
          </p:cNvPr>
          <p:cNvCxnSpPr>
            <a:cxnSpLocks/>
          </p:cNvCxnSpPr>
          <p:nvPr userDrawn="1"/>
        </p:nvCxnSpPr>
        <p:spPr>
          <a:xfrm>
            <a:off x="6175512" y="2921147"/>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23">
            <a:extLst>
              <a:ext uri="{FF2B5EF4-FFF2-40B4-BE49-F238E27FC236}">
                <a16:creationId xmlns:a16="http://schemas.microsoft.com/office/drawing/2014/main" id="{98C034C7-2EE7-3B48-8585-70C8A1E4A1A9}"/>
              </a:ext>
            </a:extLst>
          </p:cNvPr>
          <p:cNvSpPr>
            <a:spLocks noGrp="1"/>
          </p:cNvSpPr>
          <p:nvPr>
            <p:ph type="body" sz="quarter" idx="15" hasCustomPrompt="1"/>
          </p:nvPr>
        </p:nvSpPr>
        <p:spPr>
          <a:xfrm>
            <a:off x="4975024" y="439489"/>
            <a:ext cx="1176670" cy="1090160"/>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1" name="Text Placeholder 2">
            <a:extLst>
              <a:ext uri="{FF2B5EF4-FFF2-40B4-BE49-F238E27FC236}">
                <a16:creationId xmlns:a16="http://schemas.microsoft.com/office/drawing/2014/main" id="{18B0D704-0A4B-7540-8B5A-071583897382}"/>
              </a:ext>
            </a:extLst>
          </p:cNvPr>
          <p:cNvSpPr>
            <a:spLocks noGrp="1"/>
          </p:cNvSpPr>
          <p:nvPr>
            <p:ph type="body" sz="quarter" idx="12" hasCustomPrompt="1"/>
          </p:nvPr>
        </p:nvSpPr>
        <p:spPr>
          <a:xfrm>
            <a:off x="6271051" y="439489"/>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3" name="Text Placeholder 23">
            <a:extLst>
              <a:ext uri="{FF2B5EF4-FFF2-40B4-BE49-F238E27FC236}">
                <a16:creationId xmlns:a16="http://schemas.microsoft.com/office/drawing/2014/main" id="{AC0A8FBF-7591-294A-9D13-6ABE5E35D5A4}"/>
              </a:ext>
            </a:extLst>
          </p:cNvPr>
          <p:cNvSpPr>
            <a:spLocks noGrp="1"/>
          </p:cNvSpPr>
          <p:nvPr>
            <p:ph type="body" sz="quarter" idx="16" hasCustomPrompt="1"/>
          </p:nvPr>
        </p:nvSpPr>
        <p:spPr>
          <a:xfrm>
            <a:off x="4998842" y="1604453"/>
            <a:ext cx="1176670" cy="1090160"/>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44" name="Text Placeholder 2">
            <a:extLst>
              <a:ext uri="{FF2B5EF4-FFF2-40B4-BE49-F238E27FC236}">
                <a16:creationId xmlns:a16="http://schemas.microsoft.com/office/drawing/2014/main" id="{87288F69-0531-1646-BBD8-87685C7490E6}"/>
              </a:ext>
            </a:extLst>
          </p:cNvPr>
          <p:cNvSpPr>
            <a:spLocks noGrp="1"/>
          </p:cNvSpPr>
          <p:nvPr>
            <p:ph type="body" sz="quarter" idx="17" hasCustomPrompt="1"/>
          </p:nvPr>
        </p:nvSpPr>
        <p:spPr>
          <a:xfrm>
            <a:off x="6294869" y="1604453"/>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45" name="Text Placeholder 23">
            <a:extLst>
              <a:ext uri="{FF2B5EF4-FFF2-40B4-BE49-F238E27FC236}">
                <a16:creationId xmlns:a16="http://schemas.microsoft.com/office/drawing/2014/main" id="{6E2B9549-34AD-1349-A68D-5CE33F7E3713}"/>
              </a:ext>
            </a:extLst>
          </p:cNvPr>
          <p:cNvSpPr>
            <a:spLocks noGrp="1"/>
          </p:cNvSpPr>
          <p:nvPr>
            <p:ph type="body" sz="quarter" idx="18" hasCustomPrompt="1"/>
          </p:nvPr>
        </p:nvSpPr>
        <p:spPr>
          <a:xfrm>
            <a:off x="4968894" y="2812405"/>
            <a:ext cx="1176670" cy="1090160"/>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46" name="Text Placeholder 2">
            <a:extLst>
              <a:ext uri="{FF2B5EF4-FFF2-40B4-BE49-F238E27FC236}">
                <a16:creationId xmlns:a16="http://schemas.microsoft.com/office/drawing/2014/main" id="{736B4533-29F3-E248-9349-559972D09E51}"/>
              </a:ext>
            </a:extLst>
          </p:cNvPr>
          <p:cNvSpPr>
            <a:spLocks noGrp="1"/>
          </p:cNvSpPr>
          <p:nvPr>
            <p:ph type="body" sz="quarter" idx="19" hasCustomPrompt="1"/>
          </p:nvPr>
        </p:nvSpPr>
        <p:spPr>
          <a:xfrm>
            <a:off x="6264921" y="2812405"/>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pic>
        <p:nvPicPr>
          <p:cNvPr id="49" name="Picture 48" descr="A picture containing drawing&#10;&#10;Description automatically generated">
            <a:extLst>
              <a:ext uri="{FF2B5EF4-FFF2-40B4-BE49-F238E27FC236}">
                <a16:creationId xmlns:a16="http://schemas.microsoft.com/office/drawing/2014/main" id="{682E996E-F346-BE49-88EE-7AA6024A86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50" name="TextBox 49">
            <a:extLst>
              <a:ext uri="{FF2B5EF4-FFF2-40B4-BE49-F238E27FC236}">
                <a16:creationId xmlns:a16="http://schemas.microsoft.com/office/drawing/2014/main" id="{60A9BBA1-6715-614A-9985-1B566C924646}"/>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
        <p:nvSpPr>
          <p:cNvPr id="20" name="Rectangle 19">
            <a:extLst>
              <a:ext uri="{FF2B5EF4-FFF2-40B4-BE49-F238E27FC236}">
                <a16:creationId xmlns:a16="http://schemas.microsoft.com/office/drawing/2014/main" id="{89D5CFC2-CA11-4946-96EA-BBF15B8BED9E}"/>
              </a:ext>
            </a:extLst>
          </p:cNvPr>
          <p:cNvSpPr/>
          <p:nvPr userDrawn="1"/>
        </p:nvSpPr>
        <p:spPr>
          <a:xfrm>
            <a:off x="4903304" y="3986548"/>
            <a:ext cx="7288696" cy="1098001"/>
          </a:xfrm>
          <a:prstGeom prst="rect">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DE2CAB76-71D5-E84F-8B5D-91F45213C64E}"/>
              </a:ext>
            </a:extLst>
          </p:cNvPr>
          <p:cNvCxnSpPr>
            <a:cxnSpLocks/>
          </p:cNvCxnSpPr>
          <p:nvPr userDrawn="1"/>
        </p:nvCxnSpPr>
        <p:spPr>
          <a:xfrm>
            <a:off x="6175512" y="4109722"/>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23">
            <a:extLst>
              <a:ext uri="{FF2B5EF4-FFF2-40B4-BE49-F238E27FC236}">
                <a16:creationId xmlns:a16="http://schemas.microsoft.com/office/drawing/2014/main" id="{E9ABC7B0-05FD-1B49-BAA6-3764B45D7AD2}"/>
              </a:ext>
            </a:extLst>
          </p:cNvPr>
          <p:cNvSpPr>
            <a:spLocks noGrp="1"/>
          </p:cNvSpPr>
          <p:nvPr>
            <p:ph type="body" sz="quarter" idx="20" hasCustomPrompt="1"/>
          </p:nvPr>
        </p:nvSpPr>
        <p:spPr>
          <a:xfrm>
            <a:off x="4968894" y="4000980"/>
            <a:ext cx="1176670" cy="1090160"/>
          </a:xfrm>
        </p:spPr>
        <p:txBody>
          <a:bodyPr anchor="ctr">
            <a:normAutofit/>
          </a:bodyPr>
          <a:lstStyle>
            <a:lvl1pPr marL="0" indent="0" algn="ctr">
              <a:buNone/>
              <a:defRPr sz="4800">
                <a:solidFill>
                  <a:schemeClr val="bg1"/>
                </a:solidFill>
                <a:latin typeface="+mn-lt"/>
              </a:defRPr>
            </a:lvl1pPr>
          </a:lstStyle>
          <a:p>
            <a:pPr lvl="0"/>
            <a:r>
              <a:rPr lang="en-US" dirty="0"/>
              <a:t>04</a:t>
            </a:r>
          </a:p>
        </p:txBody>
      </p:sp>
      <p:sp>
        <p:nvSpPr>
          <p:cNvPr id="23" name="Text Placeholder 2">
            <a:extLst>
              <a:ext uri="{FF2B5EF4-FFF2-40B4-BE49-F238E27FC236}">
                <a16:creationId xmlns:a16="http://schemas.microsoft.com/office/drawing/2014/main" id="{051B907D-CD1C-6145-B01E-6B18D6C908D9}"/>
              </a:ext>
            </a:extLst>
          </p:cNvPr>
          <p:cNvSpPr>
            <a:spLocks noGrp="1"/>
          </p:cNvSpPr>
          <p:nvPr>
            <p:ph type="body" sz="quarter" idx="21" hasCustomPrompt="1"/>
          </p:nvPr>
        </p:nvSpPr>
        <p:spPr>
          <a:xfrm>
            <a:off x="6264921" y="4000980"/>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5" name="Rectangle 24">
            <a:extLst>
              <a:ext uri="{FF2B5EF4-FFF2-40B4-BE49-F238E27FC236}">
                <a16:creationId xmlns:a16="http://schemas.microsoft.com/office/drawing/2014/main" id="{953401B6-6892-6C41-BA37-01F20A8CF56D}"/>
              </a:ext>
            </a:extLst>
          </p:cNvPr>
          <p:cNvSpPr/>
          <p:nvPr userDrawn="1"/>
        </p:nvSpPr>
        <p:spPr>
          <a:xfrm>
            <a:off x="4903304" y="5172096"/>
            <a:ext cx="7288696" cy="1098001"/>
          </a:xfrm>
          <a:prstGeom prst="rect">
            <a:avLst/>
          </a:prstGeom>
          <a:solidFill>
            <a:srgbClr val="CC9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8D68C47-6ADF-9246-9DFF-5138F133E22C}"/>
              </a:ext>
            </a:extLst>
          </p:cNvPr>
          <p:cNvCxnSpPr>
            <a:cxnSpLocks/>
          </p:cNvCxnSpPr>
          <p:nvPr userDrawn="1"/>
        </p:nvCxnSpPr>
        <p:spPr>
          <a:xfrm>
            <a:off x="6175512" y="5295270"/>
            <a:ext cx="0" cy="87902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716B544E-5728-BB4C-9524-2EAB46E1015B}"/>
              </a:ext>
            </a:extLst>
          </p:cNvPr>
          <p:cNvSpPr>
            <a:spLocks noGrp="1"/>
          </p:cNvSpPr>
          <p:nvPr>
            <p:ph type="body" sz="quarter" idx="22" hasCustomPrompt="1"/>
          </p:nvPr>
        </p:nvSpPr>
        <p:spPr>
          <a:xfrm>
            <a:off x="4968894" y="5186528"/>
            <a:ext cx="1176670" cy="1090160"/>
          </a:xfrm>
        </p:spPr>
        <p:txBody>
          <a:bodyPr anchor="ctr">
            <a:normAutofit/>
          </a:bodyPr>
          <a:lstStyle>
            <a:lvl1pPr marL="0" indent="0" algn="ctr">
              <a:buNone/>
              <a:defRPr sz="4800">
                <a:solidFill>
                  <a:schemeClr val="bg1"/>
                </a:solidFill>
                <a:latin typeface="+mn-lt"/>
              </a:defRPr>
            </a:lvl1pPr>
          </a:lstStyle>
          <a:p>
            <a:pPr lvl="0"/>
            <a:r>
              <a:rPr lang="en-US" dirty="0"/>
              <a:t>05</a:t>
            </a:r>
          </a:p>
        </p:txBody>
      </p:sp>
      <p:sp>
        <p:nvSpPr>
          <p:cNvPr id="28" name="Text Placeholder 2">
            <a:extLst>
              <a:ext uri="{FF2B5EF4-FFF2-40B4-BE49-F238E27FC236}">
                <a16:creationId xmlns:a16="http://schemas.microsoft.com/office/drawing/2014/main" id="{8105EB64-E6DD-3542-B0E0-27E3948B56C2}"/>
              </a:ext>
            </a:extLst>
          </p:cNvPr>
          <p:cNvSpPr>
            <a:spLocks noGrp="1"/>
          </p:cNvSpPr>
          <p:nvPr>
            <p:ph type="body" sz="quarter" idx="23" hasCustomPrompt="1"/>
          </p:nvPr>
        </p:nvSpPr>
        <p:spPr>
          <a:xfrm>
            <a:off x="6264921" y="5186528"/>
            <a:ext cx="5353929" cy="1090160"/>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pic>
        <p:nvPicPr>
          <p:cNvPr id="47" name="Picture 46">
            <a:extLst>
              <a:ext uri="{FF2B5EF4-FFF2-40B4-BE49-F238E27FC236}">
                <a16:creationId xmlns:a16="http://schemas.microsoft.com/office/drawing/2014/main" id="{6DF88DD9-3F34-4D4A-AA92-6686426D0FA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54456" y="349811"/>
            <a:ext cx="1176669" cy="6158378"/>
          </a:xfrm>
          <a:prstGeom prst="rect">
            <a:avLst/>
          </a:prstGeom>
        </p:spPr>
      </p:pic>
      <p:sp>
        <p:nvSpPr>
          <p:cNvPr id="48" name="Text Placeholder 23">
            <a:extLst>
              <a:ext uri="{FF2B5EF4-FFF2-40B4-BE49-F238E27FC236}">
                <a16:creationId xmlns:a16="http://schemas.microsoft.com/office/drawing/2014/main" id="{6F4F31AD-38E7-6E4D-B2CB-9C2775EDF623}"/>
              </a:ext>
            </a:extLst>
          </p:cNvPr>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51" name="Text Placeholder 25">
            <a:extLst>
              <a:ext uri="{FF2B5EF4-FFF2-40B4-BE49-F238E27FC236}">
                <a16:creationId xmlns:a16="http://schemas.microsoft.com/office/drawing/2014/main" id="{74BD144C-0351-8345-BFEC-9EFE627F0DBC}"/>
              </a:ext>
            </a:extLst>
          </p:cNvPr>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52" name="Straight Connector 51">
            <a:extLst>
              <a:ext uri="{FF2B5EF4-FFF2-40B4-BE49-F238E27FC236}">
                <a16:creationId xmlns:a16="http://schemas.microsoft.com/office/drawing/2014/main" id="{A4DE3B57-518B-0148-BA5D-1A4088609B8D}"/>
              </a:ext>
            </a:extLst>
          </p:cNvPr>
          <p:cNvCxnSpPr/>
          <p:nvPr userDrawn="1"/>
        </p:nvCxnSpPr>
        <p:spPr>
          <a:xfrm>
            <a:off x="417209" y="1920386"/>
            <a:ext cx="42875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37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dirty="0"/>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dirty="0"/>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
        <p:nvSpPr>
          <p:cNvPr id="51" name="Freeform 50">
            <a:extLst>
              <a:ext uri="{FF2B5EF4-FFF2-40B4-BE49-F238E27FC236}">
                <a16:creationId xmlns:a16="http://schemas.microsoft.com/office/drawing/2014/main" id="{9455F598-25EE-2E42-AE82-EC89029410A8}"/>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29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SUSTAIN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SUSTAIN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6A8F0427-21AA-B14D-BBA9-6F39F131B347}"/>
              </a:ext>
            </a:extLst>
          </p:cNvPr>
          <p:cNvSpPr/>
          <p:nvPr userDrawn="1"/>
        </p:nvSpPr>
        <p:spPr>
          <a:xfrm>
            <a:off x="-32035" y="489"/>
            <a:ext cx="11967862" cy="5497499"/>
          </a:xfrm>
          <a:custGeom>
            <a:avLst/>
            <a:gdLst>
              <a:gd name="connsiteX0" fmla="*/ 0 w 11967862"/>
              <a:gd name="connsiteY0" fmla="*/ 0 h 5497499"/>
              <a:gd name="connsiteX1" fmla="*/ 11967862 w 11967862"/>
              <a:gd name="connsiteY1" fmla="*/ 0 h 5497499"/>
              <a:gd name="connsiteX2" fmla="*/ 11870336 w 11967862"/>
              <a:gd name="connsiteY2" fmla="*/ 319524 h 5497499"/>
              <a:gd name="connsiteX3" fmla="*/ 11188239 w 11967862"/>
              <a:gd name="connsiteY3" fmla="*/ 1796423 h 5497499"/>
              <a:gd name="connsiteX4" fmla="*/ 10993596 w 11967862"/>
              <a:gd name="connsiteY4" fmla="*/ 2098884 h 5497499"/>
              <a:gd name="connsiteX5" fmla="*/ 10997979 w 11967862"/>
              <a:gd name="connsiteY5" fmla="*/ 2098884 h 5497499"/>
              <a:gd name="connsiteX6" fmla="*/ 10841275 w 11967862"/>
              <a:gd name="connsiteY6" fmla="*/ 2329348 h 5497499"/>
              <a:gd name="connsiteX7" fmla="*/ 5466954 w 11967862"/>
              <a:gd name="connsiteY7" fmla="*/ 5463470 h 5497499"/>
              <a:gd name="connsiteX8" fmla="*/ 4793114 w 11967862"/>
              <a:gd name="connsiteY8" fmla="*/ 5497495 h 5497499"/>
              <a:gd name="connsiteX9" fmla="*/ 4793114 w 11967862"/>
              <a:gd name="connsiteY9" fmla="*/ 5497499 h 5497499"/>
              <a:gd name="connsiteX10" fmla="*/ 3826192 w 11967862"/>
              <a:gd name="connsiteY10" fmla="*/ 5497499 h 5497499"/>
              <a:gd name="connsiteX11" fmla="*/ 3826192 w 11967862"/>
              <a:gd name="connsiteY11" fmla="*/ 5497495 h 5497499"/>
              <a:gd name="connsiteX12" fmla="*/ 0 w 11967862"/>
              <a:gd name="connsiteY12" fmla="*/ 5497495 h 54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67862" h="5497499">
                <a:moveTo>
                  <a:pt x="0" y="0"/>
                </a:moveTo>
                <a:lnTo>
                  <a:pt x="11967862" y="0"/>
                </a:lnTo>
                <a:lnTo>
                  <a:pt x="11870336" y="319524"/>
                </a:lnTo>
                <a:cubicBezTo>
                  <a:pt x="11695816" y="839460"/>
                  <a:pt x="11466132" y="1334077"/>
                  <a:pt x="11188239" y="1796423"/>
                </a:cubicBezTo>
                <a:lnTo>
                  <a:pt x="10993596" y="2098884"/>
                </a:lnTo>
                <a:lnTo>
                  <a:pt x="10997979" y="2098884"/>
                </a:lnTo>
                <a:lnTo>
                  <a:pt x="10841275" y="2329348"/>
                </a:lnTo>
                <a:cubicBezTo>
                  <a:pt x="9615728" y="4052718"/>
                  <a:pt x="7683328" y="5238384"/>
                  <a:pt x="5466954" y="5463470"/>
                </a:cubicBezTo>
                <a:lnTo>
                  <a:pt x="4793114" y="5497495"/>
                </a:lnTo>
                <a:lnTo>
                  <a:pt x="4793114" y="5497499"/>
                </a:lnTo>
                <a:lnTo>
                  <a:pt x="3826192" y="5497499"/>
                </a:lnTo>
                <a:lnTo>
                  <a:pt x="3826192" y="5497495"/>
                </a:lnTo>
                <a:lnTo>
                  <a:pt x="0" y="5497495"/>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7E2CB3AD-D17D-C74F-9E53-0AD5B51C1AF0}"/>
              </a:ext>
            </a:extLst>
          </p:cNvPr>
          <p:cNvSpPr/>
          <p:nvPr userDrawn="1"/>
        </p:nvSpPr>
        <p:spPr>
          <a:xfrm>
            <a:off x="5731417" y="1954693"/>
            <a:ext cx="6655299" cy="3924195"/>
          </a:xfrm>
          <a:custGeom>
            <a:avLst/>
            <a:gdLst>
              <a:gd name="connsiteX0" fmla="*/ 4252026 w 6655299"/>
              <a:gd name="connsiteY0" fmla="*/ 0 h 3924195"/>
              <a:gd name="connsiteX1" fmla="*/ 4805304 w 6655299"/>
              <a:gd name="connsiteY1" fmla="*/ 0 h 3924195"/>
              <a:gd name="connsiteX2" fmla="*/ 4805304 w 6655299"/>
              <a:gd name="connsiteY2" fmla="*/ 3 h 3924195"/>
              <a:gd name="connsiteX3" fmla="*/ 6655299 w 6655299"/>
              <a:gd name="connsiteY3" fmla="*/ 3 h 3924195"/>
              <a:gd name="connsiteX4" fmla="*/ 6655299 w 6655299"/>
              <a:gd name="connsiteY4" fmla="*/ 3389239 h 3924195"/>
              <a:gd name="connsiteX5" fmla="*/ 6563426 w 6655299"/>
              <a:gd name="connsiteY5" fmla="*/ 3440322 h 3924195"/>
              <a:gd name="connsiteX6" fmla="*/ 5012450 w 6655299"/>
              <a:gd name="connsiteY6" fmla="*/ 3904723 h 3924195"/>
              <a:gd name="connsiteX7" fmla="*/ 4626874 w 6655299"/>
              <a:gd name="connsiteY7" fmla="*/ 3924193 h 3924195"/>
              <a:gd name="connsiteX8" fmla="*/ 4626874 w 6655299"/>
              <a:gd name="connsiteY8" fmla="*/ 3924195 h 3924195"/>
              <a:gd name="connsiteX9" fmla="*/ 4073595 w 6655299"/>
              <a:gd name="connsiteY9" fmla="*/ 3924195 h 3924195"/>
              <a:gd name="connsiteX10" fmla="*/ 4073595 w 6655299"/>
              <a:gd name="connsiteY10" fmla="*/ 3924193 h 3924195"/>
              <a:gd name="connsiteX11" fmla="*/ 0 w 6655299"/>
              <a:gd name="connsiteY11" fmla="*/ 3924193 h 3924195"/>
              <a:gd name="connsiteX12" fmla="*/ 1479 w 6655299"/>
              <a:gd name="connsiteY12" fmla="*/ 3894887 h 3924195"/>
              <a:gd name="connsiteX13" fmla="*/ 638869 w 6655299"/>
              <a:gd name="connsiteY13" fmla="*/ 2042699 h 3924195"/>
              <a:gd name="connsiteX14" fmla="*/ 653293 w 6655299"/>
              <a:gd name="connsiteY14" fmla="*/ 2020781 h 3924195"/>
              <a:gd name="connsiteX15" fmla="*/ 689099 w 6655299"/>
              <a:gd name="connsiteY15" fmla="*/ 1963034 h 3924195"/>
              <a:gd name="connsiteX16" fmla="*/ 3866450 w 6655299"/>
              <a:gd name="connsiteY16" fmla="*/ 19472 h 3924195"/>
              <a:gd name="connsiteX17" fmla="*/ 4252026 w 6655299"/>
              <a:gd name="connsiteY17" fmla="*/ 3 h 392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55299" h="3924195">
                <a:moveTo>
                  <a:pt x="4252026" y="0"/>
                </a:moveTo>
                <a:lnTo>
                  <a:pt x="4805304" y="0"/>
                </a:lnTo>
                <a:lnTo>
                  <a:pt x="4805304" y="3"/>
                </a:lnTo>
                <a:lnTo>
                  <a:pt x="6655299" y="3"/>
                </a:lnTo>
                <a:lnTo>
                  <a:pt x="6655299" y="3389239"/>
                </a:lnTo>
                <a:lnTo>
                  <a:pt x="6563426" y="3440322"/>
                </a:lnTo>
                <a:cubicBezTo>
                  <a:pt x="6091045" y="3686821"/>
                  <a:pt x="5567298" y="3848375"/>
                  <a:pt x="5012450" y="3904723"/>
                </a:cubicBezTo>
                <a:lnTo>
                  <a:pt x="4626874" y="3924193"/>
                </a:lnTo>
                <a:lnTo>
                  <a:pt x="4626874" y="3924195"/>
                </a:lnTo>
                <a:lnTo>
                  <a:pt x="4073595" y="3924195"/>
                </a:lnTo>
                <a:lnTo>
                  <a:pt x="4073595" y="3924193"/>
                </a:lnTo>
                <a:lnTo>
                  <a:pt x="0" y="3924193"/>
                </a:lnTo>
                <a:lnTo>
                  <a:pt x="1479" y="3894887"/>
                </a:lnTo>
                <a:cubicBezTo>
                  <a:pt x="70102" y="3219162"/>
                  <a:pt x="294767" y="2589565"/>
                  <a:pt x="638869" y="2042699"/>
                </a:cubicBezTo>
                <a:lnTo>
                  <a:pt x="653293" y="2020781"/>
                </a:lnTo>
                <a:lnTo>
                  <a:pt x="689099" y="1963034"/>
                </a:lnTo>
                <a:cubicBezTo>
                  <a:pt x="1382324" y="895933"/>
                  <a:pt x="2534813" y="154707"/>
                  <a:pt x="3866450" y="19472"/>
                </a:cubicBezTo>
                <a:lnTo>
                  <a:pt x="4252026" y="3"/>
                </a:lnTo>
                <a:close/>
              </a:path>
            </a:pathLst>
          </a:custGeom>
          <a:noFill/>
          <a:ln w="28575">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3"/>
          <p:cNvSpPr>
            <a:spLocks noGrp="1"/>
          </p:cNvSpPr>
          <p:nvPr>
            <p:ph type="body" sz="quarter" idx="13" hasCustomPrompt="1"/>
          </p:nvPr>
        </p:nvSpPr>
        <p:spPr>
          <a:xfrm>
            <a:off x="564570" y="839821"/>
            <a:ext cx="4570242" cy="697353"/>
          </a:xfrm>
        </p:spPr>
        <p:txBody>
          <a:bodyPr>
            <a:noAutofit/>
          </a:bodyPr>
          <a:lstStyle>
            <a:lvl1pPr marL="0" indent="0" algn="l">
              <a:buNone/>
              <a:defRPr sz="4800" b="1" baseline="0">
                <a:solidFill>
                  <a:srgbClr val="F5C05B"/>
                </a:solidFill>
                <a:latin typeface="+mn-lt"/>
              </a:defRPr>
            </a:lvl1pPr>
          </a:lstStyle>
          <a:p>
            <a:pPr lvl="0"/>
            <a:r>
              <a:rPr lang="en-US" dirty="0"/>
              <a:t>DIVIDER</a:t>
            </a:r>
          </a:p>
        </p:txBody>
      </p:sp>
      <p:sp>
        <p:nvSpPr>
          <p:cNvPr id="24" name="Text Placeholder 23">
            <a:extLst>
              <a:ext uri="{FF2B5EF4-FFF2-40B4-BE49-F238E27FC236}">
                <a16:creationId xmlns:a16="http://schemas.microsoft.com/office/drawing/2014/main" id="{0DAAF9D7-1A38-8C49-9090-D89F5BC697EB}"/>
              </a:ext>
            </a:extLst>
          </p:cNvPr>
          <p:cNvSpPr>
            <a:spLocks noGrp="1"/>
          </p:cNvSpPr>
          <p:nvPr>
            <p:ph type="body" sz="quarter" idx="14" hasCustomPrompt="1"/>
          </p:nvPr>
        </p:nvSpPr>
        <p:spPr>
          <a:xfrm>
            <a:off x="564570" y="1537174"/>
            <a:ext cx="4570242" cy="697353"/>
          </a:xfrm>
        </p:spPr>
        <p:txBody>
          <a:bodyPr>
            <a:noAutofit/>
          </a:bodyPr>
          <a:lstStyle>
            <a:lvl1pPr marL="0" indent="0" algn="l">
              <a:buNone/>
              <a:defRPr sz="4800" baseline="0">
                <a:solidFill>
                  <a:schemeClr val="bg1"/>
                </a:solidFill>
                <a:latin typeface="+mn-lt"/>
              </a:defRPr>
            </a:lvl1pPr>
          </a:lstStyle>
          <a:p>
            <a:pPr lvl="0"/>
            <a:r>
              <a:rPr lang="en-US" dirty="0"/>
              <a:t>SLIDE</a:t>
            </a:r>
          </a:p>
        </p:txBody>
      </p:sp>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20528" y="623618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371429" y="625978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spTree>
    <p:extLst>
      <p:ext uri="{BB962C8B-B14F-4D97-AF65-F5344CB8AC3E}">
        <p14:creationId xmlns:p14="http://schemas.microsoft.com/office/powerpoint/2010/main" val="4148160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laptop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48EC69-4DD2-7F42-A144-C9451D2F50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10D0C1DD-3955-1D42-9001-66E5125745E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pic>
        <p:nvPicPr>
          <p:cNvPr id="18" name="Picture 17" descr="A picture containing drawing&#10;&#10;Description automatically generated">
            <a:extLst>
              <a:ext uri="{FF2B5EF4-FFF2-40B4-BE49-F238E27FC236}">
                <a16:creationId xmlns:a16="http://schemas.microsoft.com/office/drawing/2014/main" id="{E8A5AE36-0F2E-124A-A3EF-EEA096924DF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19" name="TextBox 18">
            <a:extLst>
              <a:ext uri="{FF2B5EF4-FFF2-40B4-BE49-F238E27FC236}">
                <a16:creationId xmlns:a16="http://schemas.microsoft.com/office/drawing/2014/main" id="{11B8C116-FC38-814F-A747-07F740B0AFB5}"/>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cxnSp>
        <p:nvCxnSpPr>
          <p:cNvPr id="23" name="Straight Connector 22">
            <a:extLst>
              <a:ext uri="{FF2B5EF4-FFF2-40B4-BE49-F238E27FC236}">
                <a16:creationId xmlns:a16="http://schemas.microsoft.com/office/drawing/2014/main" id="{01291A2A-B2DE-DD43-840F-E28E154243DB}"/>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A6B308DE-2276-1643-BCF5-29D090A5AF04}"/>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25" name="Text Placeholder 25">
            <a:extLst>
              <a:ext uri="{FF2B5EF4-FFF2-40B4-BE49-F238E27FC236}">
                <a16:creationId xmlns:a16="http://schemas.microsoft.com/office/drawing/2014/main" id="{8069B3CA-B668-ED44-8A33-09E95C2CAA70}"/>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ptop with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BF31C-659C-884D-9FA3-2AE11699EA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14" name="Text Placeholder 23">
            <a:extLst>
              <a:ext uri="{FF2B5EF4-FFF2-40B4-BE49-F238E27FC236}">
                <a16:creationId xmlns:a16="http://schemas.microsoft.com/office/drawing/2014/main" id="{B1A085AB-3335-C14C-A1AB-2F1E08070A6F}"/>
              </a:ext>
            </a:extLst>
          </p:cNvPr>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5E5E5E"/>
                </a:solidFill>
                <a:latin typeface="+mn-lt"/>
              </a:defRPr>
            </a:lvl1pPr>
          </a:lstStyle>
          <a:p>
            <a:pPr lvl="0"/>
            <a:r>
              <a:rPr lang="en-US" dirty="0"/>
              <a:t>TITLE</a:t>
            </a:r>
          </a:p>
        </p:txBody>
      </p:sp>
      <p:sp>
        <p:nvSpPr>
          <p:cNvPr id="18" name="Text Placeholder 25">
            <a:extLst>
              <a:ext uri="{FF2B5EF4-FFF2-40B4-BE49-F238E27FC236}">
                <a16:creationId xmlns:a16="http://schemas.microsoft.com/office/drawing/2014/main" id="{C7985ADB-EBD3-8D4F-8AA4-0CFC77281B08}"/>
              </a:ext>
            </a:extLst>
          </p:cNvPr>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19" name="Straight Connector 18">
            <a:extLst>
              <a:ext uri="{FF2B5EF4-FFF2-40B4-BE49-F238E27FC236}">
                <a16:creationId xmlns:a16="http://schemas.microsoft.com/office/drawing/2014/main" id="{90BFF758-75DB-D745-8BA2-793966FF3988}"/>
              </a:ext>
            </a:extLst>
          </p:cNvPr>
          <p:cNvCxnSpPr/>
          <p:nvPr userDrawn="1"/>
        </p:nvCxnSpPr>
        <p:spPr>
          <a:xfrm flipH="1">
            <a:off x="280404" y="945173"/>
            <a:ext cx="11623126"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20" name="Picture Placeholder 7">
            <a:extLst>
              <a:ext uri="{FF2B5EF4-FFF2-40B4-BE49-F238E27FC236}">
                <a16:creationId xmlns:a16="http://schemas.microsoft.com/office/drawing/2014/main" id="{9D0EE3FE-603F-234A-9467-CD7E8EB8D30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pic>
        <p:nvPicPr>
          <p:cNvPr id="23" name="Picture 22" descr="A picture containing drawing&#10;&#10;Description automatically generated">
            <a:extLst>
              <a:ext uri="{FF2B5EF4-FFF2-40B4-BE49-F238E27FC236}">
                <a16:creationId xmlns:a16="http://schemas.microsoft.com/office/drawing/2014/main" id="{240513B8-E3AB-3549-8AE8-90DD3C2411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01975" y="6098205"/>
            <a:ext cx="203964" cy="269828"/>
          </a:xfrm>
          <a:prstGeom prst="rect">
            <a:avLst/>
          </a:prstGeom>
        </p:spPr>
      </p:pic>
      <p:sp>
        <p:nvSpPr>
          <p:cNvPr id="24" name="TextBox 23">
            <a:extLst>
              <a:ext uri="{FF2B5EF4-FFF2-40B4-BE49-F238E27FC236}">
                <a16:creationId xmlns:a16="http://schemas.microsoft.com/office/drawing/2014/main" id="{51BD872D-974D-8848-B07E-82A63089673F}"/>
              </a:ext>
            </a:extLst>
          </p:cNvPr>
          <p:cNvSpPr txBox="1"/>
          <p:nvPr userDrawn="1"/>
        </p:nvSpPr>
        <p:spPr>
          <a:xfrm>
            <a:off x="-1" y="6385778"/>
            <a:ext cx="12191999" cy="246221"/>
          </a:xfrm>
          <a:prstGeom prst="rect">
            <a:avLst/>
          </a:prstGeom>
          <a:noFill/>
        </p:spPr>
        <p:txBody>
          <a:bodyPr wrap="square" rtlCol="0">
            <a:spAutoFit/>
          </a:bodyPr>
          <a:lstStyle/>
          <a:p>
            <a:pPr algn="ctr"/>
            <a:r>
              <a:rPr lang="en-US" sz="1000" dirty="0">
                <a:solidFill>
                  <a:srgbClr val="406F70"/>
                </a:solidFill>
              </a:rPr>
              <a:t>INNOVATION FOR THE FOOD SERVICE SECTOR</a:t>
            </a:r>
          </a:p>
        </p:txBody>
      </p:sp>
    </p:spTree>
    <p:extLst>
      <p:ext uri="{BB962C8B-B14F-4D97-AF65-F5344CB8AC3E}">
        <p14:creationId xmlns:p14="http://schemas.microsoft.com/office/powerpoint/2010/main" val="3033096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iphon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C31BFF-79FC-F241-B04B-5AD2A7DF5C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90657" y="550299"/>
            <a:ext cx="5479143" cy="6292294"/>
          </a:xfrm>
          <a:prstGeom prst="rect">
            <a:avLst/>
          </a:prstGeom>
        </p:spPr>
      </p:pic>
      <p:sp>
        <p:nvSpPr>
          <p:cNvPr id="11" name="Picture Placeholder 6">
            <a:extLst>
              <a:ext uri="{FF2B5EF4-FFF2-40B4-BE49-F238E27FC236}">
                <a16:creationId xmlns:a16="http://schemas.microsoft.com/office/drawing/2014/main" id="{C8DEF4C4-57D8-7742-9ABC-010C7DD3CAAA}"/>
              </a:ext>
            </a:extLst>
          </p:cNvPr>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2" name="Straight Connector 11">
            <a:extLst>
              <a:ext uri="{FF2B5EF4-FFF2-40B4-BE49-F238E27FC236}">
                <a16:creationId xmlns:a16="http://schemas.microsoft.com/office/drawing/2014/main" id="{F5A1CC7B-A5D0-3449-BDE4-751FF55A92EF}"/>
              </a:ext>
            </a:extLst>
          </p:cNvPr>
          <p:cNvCxnSpPr/>
          <p:nvPr userDrawn="1"/>
        </p:nvCxnSpPr>
        <p:spPr>
          <a:xfrm flipH="1">
            <a:off x="354454" y="1429266"/>
            <a:ext cx="6348991" cy="0"/>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654CA222-30C6-D44A-8747-5CB022E2409C}"/>
              </a:ext>
            </a:extLst>
          </p:cNvPr>
          <p:cNvSpPr>
            <a:spLocks noGrp="1"/>
          </p:cNvSpPr>
          <p:nvPr>
            <p:ph type="body" sz="quarter" idx="16" hasCustomPrompt="1"/>
          </p:nvPr>
        </p:nvSpPr>
        <p:spPr>
          <a:xfrm>
            <a:off x="619297" y="599962"/>
            <a:ext cx="5839220"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15" name="Text Placeholder 25">
            <a:extLst>
              <a:ext uri="{FF2B5EF4-FFF2-40B4-BE49-F238E27FC236}">
                <a16:creationId xmlns:a16="http://schemas.microsoft.com/office/drawing/2014/main" id="{7A2E355A-8EB7-0B47-A4F4-CCB80CD2694F}"/>
              </a:ext>
            </a:extLst>
          </p:cNvPr>
          <p:cNvSpPr>
            <a:spLocks noGrp="1"/>
          </p:cNvSpPr>
          <p:nvPr>
            <p:ph type="body" sz="quarter" idx="17" hasCustomPrompt="1"/>
          </p:nvPr>
        </p:nvSpPr>
        <p:spPr>
          <a:xfrm>
            <a:off x="619297" y="1607995"/>
            <a:ext cx="5839220" cy="3983333"/>
          </a:xfrm>
        </p:spPr>
        <p:txBody>
          <a:bodyPr>
            <a:noAutofit/>
          </a:bodyPr>
          <a:lstStyle>
            <a:lvl1pPr marL="0" indent="0" algn="l">
              <a:buNone/>
              <a:defRPr sz="300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pic>
        <p:nvPicPr>
          <p:cNvPr id="23" name="Picture 22" descr="A picture containing drawing&#10;&#10;Description automatically generated">
            <a:extLst>
              <a:ext uri="{FF2B5EF4-FFF2-40B4-BE49-F238E27FC236}">
                <a16:creationId xmlns:a16="http://schemas.microsoft.com/office/drawing/2014/main" id="{A0567392-2EED-5D48-8138-1EDB4FCEFF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24" name="TextBox 23">
            <a:extLst>
              <a:ext uri="{FF2B5EF4-FFF2-40B4-BE49-F238E27FC236}">
                <a16:creationId xmlns:a16="http://schemas.microsoft.com/office/drawing/2014/main" id="{D203C31A-0EAA-554F-9679-A9D480BED23A}"/>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Tree>
    <p:extLst>
      <p:ext uri="{BB962C8B-B14F-4D97-AF65-F5344CB8AC3E}">
        <p14:creationId xmlns:p14="http://schemas.microsoft.com/office/powerpoint/2010/main" val="348042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8" name="Picture 17" descr="A picture containing drawing&#10;&#10;Description automatically generated">
            <a:extLst>
              <a:ext uri="{FF2B5EF4-FFF2-40B4-BE49-F238E27FC236}">
                <a16:creationId xmlns:a16="http://schemas.microsoft.com/office/drawing/2014/main" id="{2EBD905F-81BB-F044-902E-972357D73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128465" y="-1"/>
            <a:ext cx="9072000" cy="6864407"/>
          </a:xfrm>
          <a:prstGeom prst="rect">
            <a:avLst/>
          </a:prstGeom>
        </p:spPr>
      </p:pic>
      <p:pic>
        <p:nvPicPr>
          <p:cNvPr id="21" name="Picture 20" descr="A close up of a logo&#10;&#10;Description automatically generated">
            <a:extLst>
              <a:ext uri="{FF2B5EF4-FFF2-40B4-BE49-F238E27FC236}">
                <a16:creationId xmlns:a16="http://schemas.microsoft.com/office/drawing/2014/main" id="{F5A16D0D-DB9E-644A-947C-B49B35974A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7198" y="2046698"/>
            <a:ext cx="3195485" cy="3492333"/>
          </a:xfrm>
          <a:prstGeom prst="rect">
            <a:avLst/>
          </a:prstGeom>
        </p:spPr>
      </p:pic>
      <p:sp>
        <p:nvSpPr>
          <p:cNvPr id="22" name="Rectangle 21">
            <a:extLst>
              <a:ext uri="{FF2B5EF4-FFF2-40B4-BE49-F238E27FC236}">
                <a16:creationId xmlns:a16="http://schemas.microsoft.com/office/drawing/2014/main" id="{D9E30802-88E8-4644-A7B3-3FBCD6BDED1A}"/>
              </a:ext>
            </a:extLst>
          </p:cNvPr>
          <p:cNvSpPr/>
          <p:nvPr userDrawn="1"/>
        </p:nvSpPr>
        <p:spPr>
          <a:xfrm>
            <a:off x="8049719" y="5906125"/>
            <a:ext cx="4172262" cy="62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50CB1CAC-ECAD-A346-BA02-FD42DC988ACF}"/>
              </a:ext>
            </a:extLst>
          </p:cNvPr>
          <p:cNvSpPr txBox="1">
            <a:spLocks noGrp="1"/>
          </p:cNvSpPr>
          <p:nvPr userDrawn="1"/>
        </p:nvSpPr>
        <p:spPr bwMode="auto">
          <a:xfrm>
            <a:off x="9872225"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4" name="Picture 8">
            <a:extLst>
              <a:ext uri="{FF2B5EF4-FFF2-40B4-BE49-F238E27FC236}">
                <a16:creationId xmlns:a16="http://schemas.microsoft.com/office/drawing/2014/main" id="{6F4B87E8-CD08-6B4C-B1D1-D60E9D5B707F}"/>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218356"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3">
            <a:extLst>
              <a:ext uri="{FF2B5EF4-FFF2-40B4-BE49-F238E27FC236}">
                <a16:creationId xmlns:a16="http://schemas.microsoft.com/office/drawing/2014/main" id="{5FBB1137-3A3C-1840-82F3-2167743311DA}"/>
              </a:ext>
            </a:extLst>
          </p:cNvPr>
          <p:cNvSpPr>
            <a:spLocks noGrp="1"/>
          </p:cNvSpPr>
          <p:nvPr>
            <p:ph type="body" sz="quarter" idx="19" hasCustomPrompt="1"/>
          </p:nvPr>
        </p:nvSpPr>
        <p:spPr>
          <a:xfrm>
            <a:off x="8274482" y="2573651"/>
            <a:ext cx="3195486" cy="731140"/>
          </a:xfr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28" name="Text Placeholder 23">
            <a:extLst>
              <a:ext uri="{FF2B5EF4-FFF2-40B4-BE49-F238E27FC236}">
                <a16:creationId xmlns:a16="http://schemas.microsoft.com/office/drawing/2014/main" id="{2F5CA955-0E42-604F-AAF7-C51BD5ACE297}"/>
              </a:ext>
            </a:extLst>
          </p:cNvPr>
          <p:cNvSpPr>
            <a:spLocks noGrp="1"/>
          </p:cNvSpPr>
          <p:nvPr>
            <p:ph type="body" sz="quarter" idx="20" hasCustomPrompt="1"/>
          </p:nvPr>
        </p:nvSpPr>
        <p:spPr>
          <a:xfrm>
            <a:off x="8274482" y="1764075"/>
            <a:ext cx="3195485" cy="837258"/>
          </a:xfr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Tree>
    <p:extLst>
      <p:ext uri="{BB962C8B-B14F-4D97-AF65-F5344CB8AC3E}">
        <p14:creationId xmlns:p14="http://schemas.microsoft.com/office/powerpoint/2010/main" val="604715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SUSTAIN</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9" name="Picture 18" descr="A picture containing drawing&#10;&#10;Description automatically generated">
            <a:extLst>
              <a:ext uri="{FF2B5EF4-FFF2-40B4-BE49-F238E27FC236}">
                <a16:creationId xmlns:a16="http://schemas.microsoft.com/office/drawing/2014/main" id="{A52E5665-819D-1B42-BA24-3F5B4CD1E4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190"/>
          <a:stretch/>
        </p:blipFill>
        <p:spPr>
          <a:xfrm>
            <a:off x="-6293" y="-6407"/>
            <a:ext cx="9072000" cy="6864407"/>
          </a:xfrm>
          <a:prstGeom prst="rect">
            <a:avLst/>
          </a:prstGeom>
        </p:spPr>
      </p:pic>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8324" y="535129"/>
            <a:ext cx="3197422" cy="3197422"/>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dirty="0"/>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dirty="0"/>
              <a:t>Heading </a:t>
            </a:r>
          </a:p>
        </p:txBody>
      </p:sp>
    </p:spTree>
    <p:extLst>
      <p:ext uri="{BB962C8B-B14F-4D97-AF65-F5344CB8AC3E}">
        <p14:creationId xmlns:p14="http://schemas.microsoft.com/office/powerpoint/2010/main" val="18712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with phot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A191C8A7-D781-AE42-8A87-BB0955E2B420}"/>
              </a:ext>
            </a:extLst>
          </p:cNvPr>
          <p:cNvSpPr/>
          <p:nvPr userDrawn="1"/>
        </p:nvSpPr>
        <p:spPr>
          <a:xfrm>
            <a:off x="-27541" y="11234"/>
            <a:ext cx="7658926" cy="4262853"/>
          </a:xfrm>
          <a:custGeom>
            <a:avLst/>
            <a:gdLst>
              <a:gd name="connsiteX0" fmla="*/ 0 w 7658926"/>
              <a:gd name="connsiteY0" fmla="*/ 0 h 4262853"/>
              <a:gd name="connsiteX1" fmla="*/ 7658926 w 7658926"/>
              <a:gd name="connsiteY1" fmla="*/ 0 h 4262853"/>
              <a:gd name="connsiteX2" fmla="*/ 7611483 w 7658926"/>
              <a:gd name="connsiteY2" fmla="*/ 193139 h 4262853"/>
              <a:gd name="connsiteX3" fmla="*/ 7025381 w 7658926"/>
              <a:gd name="connsiteY3" fmla="*/ 1559911 h 4262853"/>
              <a:gd name="connsiteX4" fmla="*/ 6883231 w 7658926"/>
              <a:gd name="connsiteY4" fmla="*/ 1780802 h 4262853"/>
              <a:gd name="connsiteX5" fmla="*/ 6886432 w 7658926"/>
              <a:gd name="connsiteY5" fmla="*/ 1780802 h 4262853"/>
              <a:gd name="connsiteX6" fmla="*/ 6771989 w 7658926"/>
              <a:gd name="connsiteY6" fmla="*/ 1949113 h 4262853"/>
              <a:gd name="connsiteX7" fmla="*/ 2847055 w 7658926"/>
              <a:gd name="connsiteY7" fmla="*/ 4238001 h 4262853"/>
              <a:gd name="connsiteX8" fmla="*/ 2354941 w 7658926"/>
              <a:gd name="connsiteY8" fmla="*/ 4262850 h 4262853"/>
              <a:gd name="connsiteX9" fmla="*/ 2354941 w 7658926"/>
              <a:gd name="connsiteY9" fmla="*/ 4262853 h 4262853"/>
              <a:gd name="connsiteX10" fmla="*/ 1648786 w 7658926"/>
              <a:gd name="connsiteY10" fmla="*/ 4262853 h 4262853"/>
              <a:gd name="connsiteX11" fmla="*/ 1648786 w 7658926"/>
              <a:gd name="connsiteY11" fmla="*/ 4262850 h 4262853"/>
              <a:gd name="connsiteX12" fmla="*/ 0 w 7658926"/>
              <a:gd name="connsiteY12" fmla="*/ 4262850 h 426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58926" h="4262853">
                <a:moveTo>
                  <a:pt x="0" y="0"/>
                </a:moveTo>
                <a:lnTo>
                  <a:pt x="7658926" y="0"/>
                </a:lnTo>
                <a:lnTo>
                  <a:pt x="7611483" y="193139"/>
                </a:lnTo>
                <a:cubicBezTo>
                  <a:pt x="7477741" y="678943"/>
                  <a:pt x="7279067" y="1137840"/>
                  <a:pt x="7025381" y="1559911"/>
                </a:cubicBezTo>
                <a:lnTo>
                  <a:pt x="6883231" y="1780802"/>
                </a:lnTo>
                <a:lnTo>
                  <a:pt x="6886432" y="1780802"/>
                </a:lnTo>
                <a:lnTo>
                  <a:pt x="6771989" y="1949113"/>
                </a:lnTo>
                <a:cubicBezTo>
                  <a:pt x="5876957" y="3207711"/>
                  <a:pt x="4465701" y="4073618"/>
                  <a:pt x="2847055" y="4238001"/>
                </a:cubicBezTo>
                <a:lnTo>
                  <a:pt x="2354941" y="4262850"/>
                </a:lnTo>
                <a:lnTo>
                  <a:pt x="2354941" y="4262853"/>
                </a:lnTo>
                <a:lnTo>
                  <a:pt x="1648786" y="4262853"/>
                </a:lnTo>
                <a:lnTo>
                  <a:pt x="1648786" y="4262850"/>
                </a:lnTo>
                <a:lnTo>
                  <a:pt x="0" y="4262850"/>
                </a:lnTo>
                <a:close/>
              </a:path>
            </a:pathLst>
          </a:custGeom>
          <a:solidFill>
            <a:srgbClr val="044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A97040EF-11F0-0E46-B338-363C3B6FA559}"/>
              </a:ext>
            </a:extLst>
          </p:cNvPr>
          <p:cNvSpPr/>
          <p:nvPr userDrawn="1"/>
        </p:nvSpPr>
        <p:spPr>
          <a:xfrm flipH="1">
            <a:off x="-41674" y="4289077"/>
            <a:ext cx="7432133" cy="2568925"/>
          </a:xfrm>
          <a:custGeom>
            <a:avLst/>
            <a:gdLst>
              <a:gd name="connsiteX0" fmla="*/ 5292913 w 7432133"/>
              <a:gd name="connsiteY0" fmla="*/ 0 h 2568925"/>
              <a:gd name="connsiteX1" fmla="*/ 4586759 w 7432133"/>
              <a:gd name="connsiteY1" fmla="*/ 0 h 2568925"/>
              <a:gd name="connsiteX2" fmla="*/ 4586759 w 7432133"/>
              <a:gd name="connsiteY2" fmla="*/ 3 h 2568925"/>
              <a:gd name="connsiteX3" fmla="*/ 4094645 w 7432133"/>
              <a:gd name="connsiteY3" fmla="*/ 24852 h 2568925"/>
              <a:gd name="connsiteX4" fmla="*/ 39366 w 7432133"/>
              <a:gd name="connsiteY4" fmla="*/ 2505436 h 2568925"/>
              <a:gd name="connsiteX5" fmla="*/ 0 w 7432133"/>
              <a:gd name="connsiteY5" fmla="*/ 2568925 h 2568925"/>
              <a:gd name="connsiteX6" fmla="*/ 7432133 w 7432133"/>
              <a:gd name="connsiteY6" fmla="*/ 2568925 h 2568925"/>
              <a:gd name="connsiteX7" fmla="*/ 7432133 w 7432133"/>
              <a:gd name="connsiteY7" fmla="*/ 3 h 2568925"/>
              <a:gd name="connsiteX8" fmla="*/ 5292913 w 7432133"/>
              <a:gd name="connsiteY8" fmla="*/ 3 h 256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2133" h="2568925">
                <a:moveTo>
                  <a:pt x="5292913" y="0"/>
                </a:moveTo>
                <a:lnTo>
                  <a:pt x="4586759" y="0"/>
                </a:lnTo>
                <a:lnTo>
                  <a:pt x="4586759" y="3"/>
                </a:lnTo>
                <a:lnTo>
                  <a:pt x="4094645" y="24852"/>
                </a:lnTo>
                <a:cubicBezTo>
                  <a:pt x="2395066" y="197454"/>
                  <a:pt x="924135" y="1143487"/>
                  <a:pt x="39366" y="2505436"/>
                </a:cubicBezTo>
                <a:lnTo>
                  <a:pt x="0" y="2568925"/>
                </a:lnTo>
                <a:lnTo>
                  <a:pt x="7432133" y="2568925"/>
                </a:lnTo>
                <a:lnTo>
                  <a:pt x="7432133" y="3"/>
                </a:lnTo>
                <a:lnTo>
                  <a:pt x="5292913" y="3"/>
                </a:lnTo>
                <a:close/>
              </a:path>
            </a:pathLst>
          </a:cu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oter Placeholder 6">
            <a:extLst>
              <a:ext uri="{FF2B5EF4-FFF2-40B4-BE49-F238E27FC236}">
                <a16:creationId xmlns:a16="http://schemas.microsoft.com/office/drawing/2014/main" id="{509D8694-5591-E644-9BD2-61A1D4666C09}"/>
              </a:ext>
            </a:extLst>
          </p:cNvPr>
          <p:cNvSpPr txBox="1">
            <a:spLocks noGrp="1"/>
          </p:cNvSpPr>
          <p:nvPr userDrawn="1"/>
        </p:nvSpPr>
        <p:spPr bwMode="auto">
          <a:xfrm>
            <a:off x="9295510" y="600027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1" name="Picture 8">
            <a:extLst>
              <a:ext uri="{FF2B5EF4-FFF2-40B4-BE49-F238E27FC236}">
                <a16:creationId xmlns:a16="http://schemas.microsoft.com/office/drawing/2014/main" id="{6A5AE9B8-C3F2-2342-92C7-62E5D12C5D6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600027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 logo&#10;&#10;Description automatically generated">
            <a:extLst>
              <a:ext uri="{FF2B5EF4-FFF2-40B4-BE49-F238E27FC236}">
                <a16:creationId xmlns:a16="http://schemas.microsoft.com/office/drawing/2014/main" id="{309B001B-40EB-C94F-8A98-2606D59DB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6713" y="475564"/>
            <a:ext cx="3331937" cy="3331937"/>
          </a:xfrm>
          <a:prstGeom prst="rect">
            <a:avLst/>
          </a:prstGeom>
        </p:spPr>
      </p:pic>
      <p:sp>
        <p:nvSpPr>
          <p:cNvPr id="12" name="Text Placeholder 23">
            <a:extLst>
              <a:ext uri="{FF2B5EF4-FFF2-40B4-BE49-F238E27FC236}">
                <a16:creationId xmlns:a16="http://schemas.microsoft.com/office/drawing/2014/main" id="{049FD086-42D1-B245-A38B-6E0AD4E9E18E}"/>
              </a:ext>
            </a:extLst>
          </p:cNvPr>
          <p:cNvSpPr>
            <a:spLocks noGrp="1"/>
          </p:cNvSpPr>
          <p:nvPr>
            <p:ph type="body" sz="quarter" idx="19" hasCustomPrompt="1"/>
          </p:nvPr>
        </p:nvSpPr>
        <p:spPr>
          <a:xfrm>
            <a:off x="8419800" y="2046594"/>
            <a:ext cx="3195486" cy="731140"/>
          </a:xfrm>
        </p:spPr>
        <p:txBody>
          <a:bodyPr anchor="ctr">
            <a:normAutofit/>
          </a:bodyPr>
          <a:lstStyle>
            <a:lvl1pPr marL="0" indent="0" algn="r">
              <a:buNone/>
              <a:defRPr sz="2800" baseline="0">
                <a:solidFill>
                  <a:srgbClr val="406F70"/>
                </a:solidFill>
                <a:latin typeface="+mn-lt"/>
              </a:defRPr>
            </a:lvl1pPr>
          </a:lstStyle>
          <a:p>
            <a:pPr lvl="0"/>
            <a:r>
              <a:rPr lang="en-US" dirty="0"/>
              <a:t>Sub-heading</a:t>
            </a:r>
          </a:p>
        </p:txBody>
      </p:sp>
      <p:sp>
        <p:nvSpPr>
          <p:cNvPr id="13" name="Text Placeholder 23">
            <a:extLst>
              <a:ext uri="{FF2B5EF4-FFF2-40B4-BE49-F238E27FC236}">
                <a16:creationId xmlns:a16="http://schemas.microsoft.com/office/drawing/2014/main" id="{9733A424-C903-3D40-A734-792883EFBD08}"/>
              </a:ext>
            </a:extLst>
          </p:cNvPr>
          <p:cNvSpPr>
            <a:spLocks noGrp="1"/>
          </p:cNvSpPr>
          <p:nvPr>
            <p:ph type="body" sz="quarter" idx="20" hasCustomPrompt="1"/>
          </p:nvPr>
        </p:nvSpPr>
        <p:spPr>
          <a:xfrm>
            <a:off x="8419800" y="1237018"/>
            <a:ext cx="3195485" cy="837258"/>
          </a:xfrm>
        </p:spPr>
        <p:txBody>
          <a:bodyPr anchor="ctr">
            <a:normAutofit/>
          </a:bodyPr>
          <a:lstStyle>
            <a:lvl1pPr marL="0" indent="0" algn="r">
              <a:buNone/>
              <a:defRPr sz="5000" baseline="0">
                <a:solidFill>
                  <a:srgbClr val="406F70"/>
                </a:solidFill>
                <a:latin typeface="+mn-lt"/>
              </a:defRPr>
            </a:lvl1pPr>
          </a:lstStyle>
          <a:p>
            <a:pPr lvl="0"/>
            <a:r>
              <a:rPr lang="en-US" dirty="0"/>
              <a:t>Heading </a:t>
            </a:r>
          </a:p>
        </p:txBody>
      </p:sp>
      <p:sp>
        <p:nvSpPr>
          <p:cNvPr id="16" name="Picture Placeholder 15">
            <a:extLst>
              <a:ext uri="{FF2B5EF4-FFF2-40B4-BE49-F238E27FC236}">
                <a16:creationId xmlns:a16="http://schemas.microsoft.com/office/drawing/2014/main" id="{D90EAE91-C045-9E4F-9447-55FDE253B75C}"/>
              </a:ext>
            </a:extLst>
          </p:cNvPr>
          <p:cNvSpPr>
            <a:spLocks noGrp="1"/>
          </p:cNvSpPr>
          <p:nvPr>
            <p:ph type="pic" sz="quarter" idx="21"/>
          </p:nvPr>
        </p:nvSpPr>
        <p:spPr>
          <a:xfrm>
            <a:off x="0" y="4274087"/>
            <a:ext cx="6986370" cy="2568923"/>
          </a:xfrm>
          <a:custGeom>
            <a:avLst/>
            <a:gdLst>
              <a:gd name="connsiteX0" fmla="*/ 1693458 w 6986370"/>
              <a:gd name="connsiteY0" fmla="*/ 0 h 2568923"/>
              <a:gd name="connsiteX1" fmla="*/ 2399612 w 6986370"/>
              <a:gd name="connsiteY1" fmla="*/ 0 h 2568923"/>
              <a:gd name="connsiteX2" fmla="*/ 2399612 w 6986370"/>
              <a:gd name="connsiteY2" fmla="*/ 3 h 2568923"/>
              <a:gd name="connsiteX3" fmla="*/ 2891726 w 6986370"/>
              <a:gd name="connsiteY3" fmla="*/ 24852 h 2568923"/>
              <a:gd name="connsiteX4" fmla="*/ 6947005 w 6986370"/>
              <a:gd name="connsiteY4" fmla="*/ 2505436 h 2568923"/>
              <a:gd name="connsiteX5" fmla="*/ 6986370 w 6986370"/>
              <a:gd name="connsiteY5" fmla="*/ 2568923 h 2568923"/>
              <a:gd name="connsiteX6" fmla="*/ 0 w 6986370"/>
              <a:gd name="connsiteY6" fmla="*/ 2568923 h 2568923"/>
              <a:gd name="connsiteX7" fmla="*/ 0 w 6986370"/>
              <a:gd name="connsiteY7" fmla="*/ 3 h 2568923"/>
              <a:gd name="connsiteX8" fmla="*/ 1693458 w 6986370"/>
              <a:gd name="connsiteY8" fmla="*/ 3 h 256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6370" h="2568923">
                <a:moveTo>
                  <a:pt x="1693458" y="0"/>
                </a:moveTo>
                <a:lnTo>
                  <a:pt x="2399612" y="0"/>
                </a:lnTo>
                <a:lnTo>
                  <a:pt x="2399612" y="3"/>
                </a:lnTo>
                <a:lnTo>
                  <a:pt x="2891726" y="24852"/>
                </a:lnTo>
                <a:cubicBezTo>
                  <a:pt x="4591305" y="197454"/>
                  <a:pt x="6062236" y="1143487"/>
                  <a:pt x="6947005" y="2505436"/>
                </a:cubicBezTo>
                <a:lnTo>
                  <a:pt x="6986370" y="2568923"/>
                </a:lnTo>
                <a:lnTo>
                  <a:pt x="0" y="2568923"/>
                </a:lnTo>
                <a:lnTo>
                  <a:pt x="0" y="3"/>
                </a:lnTo>
                <a:lnTo>
                  <a:pt x="1693458" y="3"/>
                </a:lnTo>
                <a:close/>
              </a:path>
            </a:pathLst>
          </a:custGeom>
        </p:spPr>
        <p:txBody>
          <a:bodyPr wrap="square">
            <a:noAutofit/>
          </a:bodyPr>
          <a:lstStyle>
            <a:lvl1pPr marL="0" indent="0" algn="l">
              <a:buNone/>
              <a:defRPr>
                <a:solidFill>
                  <a:schemeClr val="bg1"/>
                </a:solidFill>
              </a:defRPr>
            </a:lvl1pPr>
          </a:lstStyle>
          <a:p>
            <a:endParaRPr lang="en-US" dirty="0"/>
          </a:p>
          <a:p>
            <a:endParaRPr lang="en-US" dirty="0"/>
          </a:p>
          <a:p>
            <a:r>
              <a:rPr lang="en-US" dirty="0"/>
              <a:t>   Click to add photo</a:t>
            </a:r>
          </a:p>
        </p:txBody>
      </p:sp>
    </p:spTree>
    <p:extLst>
      <p:ext uri="{BB962C8B-B14F-4D97-AF65-F5344CB8AC3E}">
        <p14:creationId xmlns:p14="http://schemas.microsoft.com/office/powerpoint/2010/main" val="100257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064E0019-97AC-2747-A525-042BEAE38629}"/>
              </a:ext>
            </a:extLst>
          </p:cNvPr>
          <p:cNvSpPr/>
          <p:nvPr userDrawn="1"/>
        </p:nvSpPr>
        <p:spPr>
          <a:xfrm>
            <a:off x="-1" y="0"/>
            <a:ext cx="10281663" cy="3774332"/>
          </a:xfrm>
          <a:custGeom>
            <a:avLst/>
            <a:gdLst>
              <a:gd name="connsiteX0" fmla="*/ 0 w 9340944"/>
              <a:gd name="connsiteY0" fmla="*/ 0 h 3429000"/>
              <a:gd name="connsiteX1" fmla="*/ 9340944 w 9340944"/>
              <a:gd name="connsiteY1" fmla="*/ 0 h 3429000"/>
              <a:gd name="connsiteX2" fmla="*/ 9234646 w 9340944"/>
              <a:gd name="connsiteY2" fmla="*/ 231978 h 3429000"/>
              <a:gd name="connsiteX3" fmla="*/ 9089396 w 9340944"/>
              <a:gd name="connsiteY3" fmla="*/ 510137 h 3429000"/>
              <a:gd name="connsiteX4" fmla="*/ 8947520 w 9340944"/>
              <a:gd name="connsiteY4" fmla="*/ 748674 h 3429000"/>
              <a:gd name="connsiteX5" fmla="*/ 8950715 w 9340944"/>
              <a:gd name="connsiteY5" fmla="*/ 748674 h 3429000"/>
              <a:gd name="connsiteX6" fmla="*/ 8836492 w 9340944"/>
              <a:gd name="connsiteY6" fmla="*/ 930430 h 3429000"/>
              <a:gd name="connsiteX7" fmla="*/ 4919127 w 9340944"/>
              <a:gd name="connsiteY7" fmla="*/ 3402163 h 3429000"/>
              <a:gd name="connsiteX8" fmla="*/ 4427962 w 9340944"/>
              <a:gd name="connsiteY8" fmla="*/ 3428997 h 3429000"/>
              <a:gd name="connsiteX9" fmla="*/ 4427962 w 9340944"/>
              <a:gd name="connsiteY9" fmla="*/ 3429000 h 3429000"/>
              <a:gd name="connsiteX10" fmla="*/ 3723169 w 9340944"/>
              <a:gd name="connsiteY10" fmla="*/ 3429000 h 3429000"/>
              <a:gd name="connsiteX11" fmla="*/ 3723169 w 9340944"/>
              <a:gd name="connsiteY11" fmla="*/ 3428997 h 3429000"/>
              <a:gd name="connsiteX12" fmla="*/ 0 w 9340944"/>
              <a:gd name="connsiteY12" fmla="*/ 3428997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40944" h="3429000">
                <a:moveTo>
                  <a:pt x="0" y="0"/>
                </a:moveTo>
                <a:lnTo>
                  <a:pt x="9340944" y="0"/>
                </a:lnTo>
                <a:lnTo>
                  <a:pt x="9234646" y="231978"/>
                </a:lnTo>
                <a:cubicBezTo>
                  <a:pt x="9188479" y="326231"/>
                  <a:pt x="9140035" y="418980"/>
                  <a:pt x="9089396" y="510137"/>
                </a:cubicBezTo>
                <a:lnTo>
                  <a:pt x="8947520" y="748674"/>
                </a:lnTo>
                <a:lnTo>
                  <a:pt x="8950715" y="748674"/>
                </a:lnTo>
                <a:lnTo>
                  <a:pt x="8836492" y="930430"/>
                </a:lnTo>
                <a:cubicBezTo>
                  <a:pt x="7943186" y="2289570"/>
                  <a:pt x="6534652" y="3224648"/>
                  <a:pt x="4919127" y="3402163"/>
                </a:cubicBezTo>
                <a:lnTo>
                  <a:pt x="4427962" y="3428997"/>
                </a:lnTo>
                <a:lnTo>
                  <a:pt x="4427962" y="3429000"/>
                </a:lnTo>
                <a:lnTo>
                  <a:pt x="3723169" y="3429000"/>
                </a:lnTo>
                <a:lnTo>
                  <a:pt x="3723169" y="3428997"/>
                </a:lnTo>
                <a:lnTo>
                  <a:pt x="0" y="3428997"/>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D7E9A38E-4ED8-5646-AC1B-12098108B7C7}"/>
              </a:ext>
            </a:extLst>
          </p:cNvPr>
          <p:cNvSpPr/>
          <p:nvPr userDrawn="1"/>
        </p:nvSpPr>
        <p:spPr>
          <a:xfrm>
            <a:off x="7327892" y="17310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CB98A5F8-83AA-5E44-B82C-227A8597E47E}"/>
              </a:ext>
            </a:extLst>
          </p:cNvPr>
          <p:cNvSpPr/>
          <p:nvPr userDrawn="1"/>
        </p:nvSpPr>
        <p:spPr>
          <a:xfrm>
            <a:off x="8447083" y="26139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6">
            <a:extLst>
              <a:ext uri="{FF2B5EF4-FFF2-40B4-BE49-F238E27FC236}">
                <a16:creationId xmlns:a16="http://schemas.microsoft.com/office/drawing/2014/main" id="{D23400E6-04D3-B048-A9BE-B92A3459635D}"/>
              </a:ext>
            </a:extLst>
          </p:cNvPr>
          <p:cNvSpPr txBox="1">
            <a:spLocks noGrp="1"/>
          </p:cNvSpPr>
          <p:nvPr userDrawn="1"/>
        </p:nvSpPr>
        <p:spPr bwMode="auto">
          <a:xfrm>
            <a:off x="9295510" y="5853633"/>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5" name="Picture 8">
            <a:extLst>
              <a:ext uri="{FF2B5EF4-FFF2-40B4-BE49-F238E27FC236}">
                <a16:creationId xmlns:a16="http://schemas.microsoft.com/office/drawing/2014/main" id="{6C6A9A91-D3B7-D941-914E-70D998F3B9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641641" y="5853633"/>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Placeholder 23">
            <a:extLst>
              <a:ext uri="{FF2B5EF4-FFF2-40B4-BE49-F238E27FC236}">
                <a16:creationId xmlns:a16="http://schemas.microsoft.com/office/drawing/2014/main" id="{8ABD4E3B-3D78-424B-A5A7-9DAFD6BE84F9}"/>
              </a:ext>
            </a:extLst>
          </p:cNvPr>
          <p:cNvSpPr>
            <a:spLocks noGrp="1"/>
          </p:cNvSpPr>
          <p:nvPr>
            <p:ph type="body" sz="quarter" idx="19" hasCustomPrompt="1"/>
          </p:nvPr>
        </p:nvSpPr>
        <p:spPr>
          <a:xfrm>
            <a:off x="576715" y="5353474"/>
            <a:ext cx="3195486" cy="731140"/>
          </a:xfrm>
        </p:spPr>
        <p:txBody>
          <a:bodyPr anchor="ctr">
            <a:normAutofit/>
          </a:bodyPr>
          <a:lstStyle>
            <a:lvl1pPr marL="0" indent="0" algn="l">
              <a:buNone/>
              <a:defRPr sz="2800" baseline="0">
                <a:solidFill>
                  <a:srgbClr val="406F70"/>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50113A10-A8EF-9E4E-BD98-8F9D6A81B3A5}"/>
              </a:ext>
            </a:extLst>
          </p:cNvPr>
          <p:cNvSpPr>
            <a:spLocks noGrp="1"/>
          </p:cNvSpPr>
          <p:nvPr>
            <p:ph type="body" sz="quarter" idx="20" hasCustomPrompt="1"/>
          </p:nvPr>
        </p:nvSpPr>
        <p:spPr>
          <a:xfrm>
            <a:off x="576715" y="4543898"/>
            <a:ext cx="3195485" cy="837258"/>
          </a:xfrm>
        </p:spPr>
        <p:txBody>
          <a:bodyPr anchor="ctr">
            <a:normAutofit/>
          </a:bodyPr>
          <a:lstStyle>
            <a:lvl1pPr marL="0" indent="0" algn="l">
              <a:buNone/>
              <a:defRPr sz="5000" baseline="0">
                <a:solidFill>
                  <a:srgbClr val="406F70"/>
                </a:solidFill>
                <a:latin typeface="+mn-lt"/>
              </a:defRPr>
            </a:lvl1pPr>
          </a:lstStyle>
          <a:p>
            <a:pPr lvl="0"/>
            <a:r>
              <a:rPr lang="en-US" dirty="0"/>
              <a:t>Heading </a:t>
            </a:r>
          </a:p>
        </p:txBody>
      </p:sp>
      <p:pic>
        <p:nvPicPr>
          <p:cNvPr id="6" name="Picture 5" descr="A picture containing drawing&#10;&#10;Description automatically generated">
            <a:extLst>
              <a:ext uri="{FF2B5EF4-FFF2-40B4-BE49-F238E27FC236}">
                <a16:creationId xmlns:a16="http://schemas.microsoft.com/office/drawing/2014/main" id="{D7A795C8-927A-CE44-AC9B-101D55A2CE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3900" y="769566"/>
            <a:ext cx="5225801" cy="2008168"/>
          </a:xfrm>
          <a:prstGeom prst="rect">
            <a:avLst/>
          </a:prstGeom>
        </p:spPr>
      </p:pic>
    </p:spTree>
    <p:extLst>
      <p:ext uri="{BB962C8B-B14F-4D97-AF65-F5344CB8AC3E}">
        <p14:creationId xmlns:p14="http://schemas.microsoft.com/office/powerpoint/2010/main" val="345813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3767471" y="1014696"/>
            <a:ext cx="7886801" cy="697353"/>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3777521" y="2542563"/>
            <a:ext cx="787675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8" name="Picture 17" descr="A picture containing drawing&#10;&#10;Description automatically generated">
            <a:extLst>
              <a:ext uri="{FF2B5EF4-FFF2-40B4-BE49-F238E27FC236}">
                <a16:creationId xmlns:a16="http://schemas.microsoft.com/office/drawing/2014/main" id="{2B9B6365-5C1A-AB4B-BBCC-D464627B8A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0309" y="6221191"/>
            <a:ext cx="203964" cy="269828"/>
          </a:xfrm>
          <a:prstGeom prst="rect">
            <a:avLst/>
          </a:prstGeom>
        </p:spPr>
      </p:pic>
      <p:sp>
        <p:nvSpPr>
          <p:cNvPr id="19" name="TextBox 18">
            <a:extLst>
              <a:ext uri="{FF2B5EF4-FFF2-40B4-BE49-F238E27FC236}">
                <a16:creationId xmlns:a16="http://schemas.microsoft.com/office/drawing/2014/main" id="{BC032534-BC87-5D4F-B26D-CF89E2F3C640}"/>
              </a:ext>
            </a:extLst>
          </p:cNvPr>
          <p:cNvSpPr txBox="1"/>
          <p:nvPr userDrawn="1"/>
        </p:nvSpPr>
        <p:spPr>
          <a:xfrm>
            <a:off x="8701210" y="624479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pic>
        <p:nvPicPr>
          <p:cNvPr id="7" name="Picture 6" descr="A picture containing drawing&#10;&#10;Description automatically generated">
            <a:extLst>
              <a:ext uri="{FF2B5EF4-FFF2-40B4-BE49-F238E27FC236}">
                <a16:creationId xmlns:a16="http://schemas.microsoft.com/office/drawing/2014/main" id="{87F97D81-6562-A840-B079-58506E6A2E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A97CE00F-DEB2-AE46-9EA9-6615CC1CFA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7237" y="365395"/>
            <a:ext cx="1826297" cy="1995953"/>
          </a:xfrm>
          <a:prstGeom prst="rect">
            <a:avLst/>
          </a:prstGeom>
        </p:spPr>
      </p:pic>
      <p:sp>
        <p:nvSpPr>
          <p:cNvPr id="10" name="Text Placeholder 25">
            <a:extLst>
              <a:ext uri="{FF2B5EF4-FFF2-40B4-BE49-F238E27FC236}">
                <a16:creationId xmlns:a16="http://schemas.microsoft.com/office/drawing/2014/main" id="{8258470A-9031-F643-91F2-83EDE010FF47}"/>
              </a:ext>
            </a:extLst>
          </p:cNvPr>
          <p:cNvSpPr>
            <a:spLocks noGrp="1"/>
          </p:cNvSpPr>
          <p:nvPr>
            <p:ph type="body" sz="quarter" idx="17" hasCustomPrompt="1"/>
          </p:nvPr>
        </p:nvSpPr>
        <p:spPr>
          <a:xfrm>
            <a:off x="2818151" y="2726744"/>
            <a:ext cx="7876753" cy="3173773"/>
          </a:xfrm>
        </p:spPr>
        <p:txBody>
          <a:bodyPr>
            <a:noAutofit/>
          </a:bodyPr>
          <a:lstStyle>
            <a:lvl1pPr marL="0" indent="0" algn="just">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804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Photo Slide">
    <p:spTree>
      <p:nvGrpSpPr>
        <p:cNvPr id="1" name=""/>
        <p:cNvGrpSpPr/>
        <p:nvPr/>
      </p:nvGrpSpPr>
      <p:grpSpPr>
        <a:xfrm>
          <a:off x="0" y="0"/>
          <a:ext cx="0" cy="0"/>
          <a:chOff x="0" y="0"/>
          <a:chExt cx="0" cy="0"/>
        </a:xfrm>
      </p:grpSpPr>
      <p:sp>
        <p:nvSpPr>
          <p:cNvPr id="9" name="Text Placeholder 23">
            <a:extLst>
              <a:ext uri="{FF2B5EF4-FFF2-40B4-BE49-F238E27FC236}">
                <a16:creationId xmlns:a16="http://schemas.microsoft.com/office/drawing/2014/main" id="{A3B193AB-B400-AD45-A369-DD189568AA43}"/>
              </a:ext>
            </a:extLst>
          </p:cNvPr>
          <p:cNvSpPr>
            <a:spLocks noGrp="1"/>
          </p:cNvSpPr>
          <p:nvPr>
            <p:ph type="body" sz="quarter" idx="13" hasCustomPrompt="1"/>
          </p:nvPr>
        </p:nvSpPr>
        <p:spPr>
          <a:xfrm>
            <a:off x="509666" y="3961597"/>
            <a:ext cx="4077324" cy="1912390"/>
          </a:xfrm>
        </p:spPr>
        <p:txBody>
          <a:bodyPr>
            <a:normAutofit/>
          </a:bodyPr>
          <a:lstStyle>
            <a:lvl1pPr marL="0" indent="0" algn="l">
              <a:buNone/>
              <a:defRPr sz="3600">
                <a:solidFill>
                  <a:srgbClr val="5E5E5E"/>
                </a:solidFill>
                <a:latin typeface="+mn-lt"/>
              </a:defRPr>
            </a:lvl1pPr>
          </a:lstStyle>
          <a:p>
            <a:pPr lvl="0"/>
            <a:r>
              <a:rPr lang="en-US" dirty="0"/>
              <a:t>TITLE</a:t>
            </a:r>
          </a:p>
        </p:txBody>
      </p:sp>
      <p:sp>
        <p:nvSpPr>
          <p:cNvPr id="34" name="Picture Placeholder 33">
            <a:extLst>
              <a:ext uri="{FF2B5EF4-FFF2-40B4-BE49-F238E27FC236}">
                <a16:creationId xmlns:a16="http://schemas.microsoft.com/office/drawing/2014/main" id="{ECDCE132-A25C-3647-8519-2E32D62863AD}"/>
              </a:ext>
            </a:extLst>
          </p:cNvPr>
          <p:cNvSpPr>
            <a:spLocks noGrp="1"/>
          </p:cNvSpPr>
          <p:nvPr>
            <p:ph type="pic" sz="quarter" idx="15"/>
          </p:nvPr>
        </p:nvSpPr>
        <p:spPr>
          <a:xfrm>
            <a:off x="0" y="0"/>
            <a:ext cx="12069770" cy="3585092"/>
          </a:xfrm>
          <a:custGeom>
            <a:avLst/>
            <a:gdLst>
              <a:gd name="connsiteX0" fmla="*/ 1295503 w 12069770"/>
              <a:gd name="connsiteY0" fmla="*/ 0 h 3585092"/>
              <a:gd name="connsiteX1" fmla="*/ 12069770 w 12069770"/>
              <a:gd name="connsiteY1" fmla="*/ 0 h 3585092"/>
              <a:gd name="connsiteX2" fmla="*/ 11966788 w 12069770"/>
              <a:gd name="connsiteY2" fmla="*/ 207716 h 3585092"/>
              <a:gd name="connsiteX3" fmla="*/ 11800766 w 12069770"/>
              <a:gd name="connsiteY3" fmla="*/ 501567 h 3585092"/>
              <a:gd name="connsiteX4" fmla="*/ 11638600 w 12069770"/>
              <a:gd name="connsiteY4" fmla="*/ 753560 h 3585092"/>
              <a:gd name="connsiteX5" fmla="*/ 11642252 w 12069770"/>
              <a:gd name="connsiteY5" fmla="*/ 753560 h 3585092"/>
              <a:gd name="connsiteX6" fmla="*/ 11511695 w 12069770"/>
              <a:gd name="connsiteY6" fmla="*/ 945570 h 3585092"/>
              <a:gd name="connsiteX7" fmla="*/ 10877562 w 12069770"/>
              <a:gd name="connsiteY7" fmla="*/ 1703644 h 3585092"/>
              <a:gd name="connsiteX8" fmla="*/ 10825384 w 12069770"/>
              <a:gd name="connsiteY8" fmla="*/ 1754215 h 3585092"/>
              <a:gd name="connsiteX9" fmla="*/ 10084820 w 12069770"/>
              <a:gd name="connsiteY9" fmla="*/ 1754215 h 3585092"/>
              <a:gd name="connsiteX10" fmla="*/ 10084820 w 12069770"/>
              <a:gd name="connsiteY10" fmla="*/ 1754214 h 3585092"/>
              <a:gd name="connsiteX11" fmla="*/ 9900759 w 12069770"/>
              <a:gd name="connsiteY11" fmla="*/ 1754214 h 3585092"/>
              <a:gd name="connsiteX12" fmla="*/ 9900759 w 12069770"/>
              <a:gd name="connsiteY12" fmla="*/ 1754215 h 3585092"/>
              <a:gd name="connsiteX13" fmla="*/ 9772488 w 12069770"/>
              <a:gd name="connsiteY13" fmla="*/ 1760692 h 3585092"/>
              <a:gd name="connsiteX14" fmla="*/ 8715470 w 12069770"/>
              <a:gd name="connsiteY14" fmla="*/ 2407263 h 3585092"/>
              <a:gd name="connsiteX15" fmla="*/ 8703558 w 12069770"/>
              <a:gd name="connsiteY15" fmla="*/ 2426474 h 3585092"/>
              <a:gd name="connsiteX16" fmla="*/ 8698760 w 12069770"/>
              <a:gd name="connsiteY16" fmla="*/ 2433765 h 3585092"/>
              <a:gd name="connsiteX17" fmla="*/ 8486717 w 12069770"/>
              <a:gd name="connsiteY17" fmla="*/ 3049938 h 3585092"/>
              <a:gd name="connsiteX18" fmla="*/ 8486225 w 12069770"/>
              <a:gd name="connsiteY18" fmla="*/ 3059687 h 3585092"/>
              <a:gd name="connsiteX19" fmla="*/ 8915326 w 12069770"/>
              <a:gd name="connsiteY19" fmla="*/ 3059687 h 3585092"/>
              <a:gd name="connsiteX20" fmla="*/ 8685199 w 12069770"/>
              <a:gd name="connsiteY20" fmla="*/ 3157222 h 3585092"/>
              <a:gd name="connsiteX21" fmla="*/ 7034118 w 12069770"/>
              <a:gd name="connsiteY21" fmla="*/ 3556741 h 3585092"/>
              <a:gd name="connsiteX22" fmla="*/ 6472713 w 12069770"/>
              <a:gd name="connsiteY22" fmla="*/ 3585089 h 3585092"/>
              <a:gd name="connsiteX23" fmla="*/ 6472713 w 12069770"/>
              <a:gd name="connsiteY23" fmla="*/ 3585092 h 3585092"/>
              <a:gd name="connsiteX24" fmla="*/ 5667129 w 12069770"/>
              <a:gd name="connsiteY24" fmla="*/ 3585092 h 3585092"/>
              <a:gd name="connsiteX25" fmla="*/ 5667129 w 12069770"/>
              <a:gd name="connsiteY25" fmla="*/ 3585089 h 3585092"/>
              <a:gd name="connsiteX26" fmla="*/ 0 w 12069770"/>
              <a:gd name="connsiteY26" fmla="*/ 3585089 h 3585092"/>
              <a:gd name="connsiteX27" fmla="*/ 0 w 12069770"/>
              <a:gd name="connsiteY27" fmla="*/ 2287533 h 3585092"/>
              <a:gd name="connsiteX28" fmla="*/ 51672 w 12069770"/>
              <a:gd name="connsiteY28" fmla="*/ 2123653 h 3585092"/>
              <a:gd name="connsiteX29" fmla="*/ 666110 w 12069770"/>
              <a:gd name="connsiteY29" fmla="*/ 845602 h 3585092"/>
              <a:gd name="connsiteX30" fmla="*/ 687111 w 12069770"/>
              <a:gd name="connsiteY30" fmla="*/ 813690 h 3585092"/>
              <a:gd name="connsiteX31" fmla="*/ 739246 w 12069770"/>
              <a:gd name="connsiteY31" fmla="*/ 729608 h 3585092"/>
              <a:gd name="connsiteX32" fmla="*/ 1148300 w 12069770"/>
              <a:gd name="connsiteY32" fmla="*/ 170002 h 358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69770" h="3585092">
                <a:moveTo>
                  <a:pt x="1295503" y="0"/>
                </a:moveTo>
                <a:lnTo>
                  <a:pt x="12069770" y="0"/>
                </a:lnTo>
                <a:lnTo>
                  <a:pt x="11966788" y="207716"/>
                </a:lnTo>
                <a:cubicBezTo>
                  <a:pt x="11914018" y="307286"/>
                  <a:pt x="11858647" y="405267"/>
                  <a:pt x="11800766" y="501567"/>
                </a:cubicBezTo>
                <a:lnTo>
                  <a:pt x="11638600" y="753560"/>
                </a:lnTo>
                <a:lnTo>
                  <a:pt x="11642252" y="753560"/>
                </a:lnTo>
                <a:lnTo>
                  <a:pt x="11511695" y="945570"/>
                </a:lnTo>
                <a:cubicBezTo>
                  <a:pt x="11320247" y="1214785"/>
                  <a:pt x="11108095" y="1468251"/>
                  <a:pt x="10877562" y="1703644"/>
                </a:cubicBezTo>
                <a:lnTo>
                  <a:pt x="10825384" y="1754215"/>
                </a:lnTo>
                <a:lnTo>
                  <a:pt x="10084820" y="1754215"/>
                </a:lnTo>
                <a:lnTo>
                  <a:pt x="10084820" y="1754214"/>
                </a:lnTo>
                <a:lnTo>
                  <a:pt x="9900759" y="1754214"/>
                </a:lnTo>
                <a:lnTo>
                  <a:pt x="9900759" y="1754215"/>
                </a:lnTo>
                <a:lnTo>
                  <a:pt x="9772488" y="1760692"/>
                </a:lnTo>
                <a:cubicBezTo>
                  <a:pt x="9329489" y="1805681"/>
                  <a:pt x="8946087" y="2052267"/>
                  <a:pt x="8715470" y="2407263"/>
                </a:cubicBezTo>
                <a:lnTo>
                  <a:pt x="8703558" y="2426474"/>
                </a:lnTo>
                <a:lnTo>
                  <a:pt x="8698760" y="2433765"/>
                </a:lnTo>
                <a:cubicBezTo>
                  <a:pt x="8584286" y="2615693"/>
                  <a:pt x="8509546" y="2825143"/>
                  <a:pt x="8486717" y="3049938"/>
                </a:cubicBezTo>
                <a:lnTo>
                  <a:pt x="8486225" y="3059687"/>
                </a:lnTo>
                <a:lnTo>
                  <a:pt x="8915326" y="3059687"/>
                </a:lnTo>
                <a:lnTo>
                  <a:pt x="8685199" y="3157222"/>
                </a:lnTo>
                <a:cubicBezTo>
                  <a:pt x="8165111" y="3361381"/>
                  <a:pt x="7611167" y="3498138"/>
                  <a:pt x="7034118" y="3556741"/>
                </a:cubicBezTo>
                <a:lnTo>
                  <a:pt x="6472713" y="3585089"/>
                </a:lnTo>
                <a:lnTo>
                  <a:pt x="6472713" y="3585092"/>
                </a:lnTo>
                <a:lnTo>
                  <a:pt x="5667129" y="3585092"/>
                </a:lnTo>
                <a:lnTo>
                  <a:pt x="5667129" y="3585089"/>
                </a:lnTo>
                <a:lnTo>
                  <a:pt x="0" y="3585089"/>
                </a:lnTo>
                <a:lnTo>
                  <a:pt x="0" y="2287533"/>
                </a:lnTo>
                <a:lnTo>
                  <a:pt x="51672" y="2123653"/>
                </a:lnTo>
                <a:cubicBezTo>
                  <a:pt x="208567" y="1671963"/>
                  <a:pt x="415601" y="1243726"/>
                  <a:pt x="666110" y="845602"/>
                </a:cubicBezTo>
                <a:lnTo>
                  <a:pt x="687111" y="813690"/>
                </a:lnTo>
                <a:lnTo>
                  <a:pt x="739246" y="729608"/>
                </a:lnTo>
                <a:cubicBezTo>
                  <a:pt x="865415" y="535393"/>
                  <a:pt x="1002031" y="348593"/>
                  <a:pt x="1148300" y="170002"/>
                </a:cubicBezTo>
                <a:close/>
              </a:path>
            </a:pathLst>
          </a:custGeom>
          <a:ln>
            <a:noFill/>
          </a:ln>
        </p:spPr>
        <p:txBody>
          <a:bodyPr wrap="square">
            <a:noAutofit/>
          </a:bodyPr>
          <a:lstStyle>
            <a:lvl1pPr marL="0" indent="0" algn="ctr">
              <a:buNone/>
              <a:defRPr>
                <a:solidFill>
                  <a:srgbClr val="5E5E5E"/>
                </a:solidFill>
              </a:defRPr>
            </a:lvl1pPr>
          </a:lstStyle>
          <a:p>
            <a:endParaRPr lang="en-US" dirty="0"/>
          </a:p>
          <a:p>
            <a:endParaRPr lang="en-US" dirty="0"/>
          </a:p>
          <a:p>
            <a:r>
              <a:rPr lang="en-US" dirty="0"/>
              <a:t>Click to add photo</a:t>
            </a:r>
          </a:p>
        </p:txBody>
      </p:sp>
      <p:sp>
        <p:nvSpPr>
          <p:cNvPr id="35" name="Freeform 34">
            <a:extLst>
              <a:ext uri="{FF2B5EF4-FFF2-40B4-BE49-F238E27FC236}">
                <a16:creationId xmlns:a16="http://schemas.microsoft.com/office/drawing/2014/main" id="{23A91863-5EA5-034B-9D61-FC2D65837866}"/>
              </a:ext>
            </a:extLst>
          </p:cNvPr>
          <p:cNvSpPr/>
          <p:nvPr userDrawn="1"/>
        </p:nvSpPr>
        <p:spPr>
          <a:xfrm>
            <a:off x="8456245" y="176782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AC3A166-E984-FF4B-AACA-2FC67E1BA6F5}"/>
              </a:ext>
            </a:extLst>
          </p:cNvPr>
          <p:cNvSpPr/>
          <p:nvPr userDrawn="1"/>
        </p:nvSpPr>
        <p:spPr>
          <a:xfrm>
            <a:off x="9575436" y="265067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CA54045-4139-6141-AA47-E151A66C30C6}"/>
              </a:ext>
            </a:extLst>
          </p:cNvPr>
          <p:cNvCxnSpPr>
            <a:cxnSpLocks/>
          </p:cNvCxnSpPr>
          <p:nvPr userDrawn="1"/>
        </p:nvCxnSpPr>
        <p:spPr>
          <a:xfrm>
            <a:off x="4796852" y="3807502"/>
            <a:ext cx="0" cy="2353455"/>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37" name="Text Placeholder 25">
            <a:extLst>
              <a:ext uri="{FF2B5EF4-FFF2-40B4-BE49-F238E27FC236}">
                <a16:creationId xmlns:a16="http://schemas.microsoft.com/office/drawing/2014/main" id="{E9FDD1ED-6E32-0045-8A11-815BC4878797}"/>
              </a:ext>
            </a:extLst>
          </p:cNvPr>
          <p:cNvSpPr>
            <a:spLocks noGrp="1"/>
          </p:cNvSpPr>
          <p:nvPr>
            <p:ph type="body" sz="quarter" idx="17" hasCustomPrompt="1"/>
          </p:nvPr>
        </p:nvSpPr>
        <p:spPr>
          <a:xfrm>
            <a:off x="5006714" y="3962385"/>
            <a:ext cx="6859047" cy="1911602"/>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38" name="Picture 37" descr="A picture containing drawing&#10;&#10;Description automatically generated">
            <a:extLst>
              <a:ext uri="{FF2B5EF4-FFF2-40B4-BE49-F238E27FC236}">
                <a16:creationId xmlns:a16="http://schemas.microsoft.com/office/drawing/2014/main" id="{440F79AD-8017-C741-B39C-D97128D38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9613" y="6202300"/>
            <a:ext cx="203964" cy="269828"/>
          </a:xfrm>
          <a:prstGeom prst="rect">
            <a:avLst/>
          </a:prstGeom>
        </p:spPr>
      </p:pic>
      <p:sp>
        <p:nvSpPr>
          <p:cNvPr id="39" name="TextBox 38">
            <a:extLst>
              <a:ext uri="{FF2B5EF4-FFF2-40B4-BE49-F238E27FC236}">
                <a16:creationId xmlns:a16="http://schemas.microsoft.com/office/drawing/2014/main" id="{53D6BF0D-DCCB-2048-9949-C20605E3FD77}"/>
              </a:ext>
            </a:extLst>
          </p:cNvPr>
          <p:cNvSpPr txBox="1"/>
          <p:nvPr userDrawn="1"/>
        </p:nvSpPr>
        <p:spPr>
          <a:xfrm>
            <a:off x="793577" y="6261968"/>
            <a:ext cx="10599865" cy="246221"/>
          </a:xfrm>
          <a:prstGeom prst="rect">
            <a:avLst/>
          </a:prstGeom>
          <a:noFill/>
        </p:spPr>
        <p:txBody>
          <a:bodyPr wrap="square" rtlCol="0">
            <a:spAutoFit/>
          </a:bodyPr>
          <a:lstStyle/>
          <a:p>
            <a:pPr algn="l"/>
            <a:r>
              <a:rPr lang="en-US" sz="1000" dirty="0">
                <a:solidFill>
                  <a:srgbClr val="406F70"/>
                </a:solidFill>
              </a:rPr>
              <a:t>INNOVATION FOR THE FOOD SERVICE SECTOR</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Photos Slide">
    <p:spTree>
      <p:nvGrpSpPr>
        <p:cNvPr id="1" name=""/>
        <p:cNvGrpSpPr/>
        <p:nvPr/>
      </p:nvGrpSpPr>
      <p:grpSpPr>
        <a:xfrm>
          <a:off x="0" y="0"/>
          <a:ext cx="0" cy="0"/>
          <a:chOff x="0" y="0"/>
          <a:chExt cx="0" cy="0"/>
        </a:xfrm>
      </p:grpSpPr>
      <p:pic>
        <p:nvPicPr>
          <p:cNvPr id="49" name="Picture 48" descr="A picture containing drawing&#10;&#10;Description automatically generated">
            <a:extLst>
              <a:ext uri="{FF2B5EF4-FFF2-40B4-BE49-F238E27FC236}">
                <a16:creationId xmlns:a16="http://schemas.microsoft.com/office/drawing/2014/main" id="{321A129C-AE24-4647-93B2-5854962C0C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08432" y="6223371"/>
            <a:ext cx="203964" cy="269828"/>
          </a:xfrm>
          <a:prstGeom prst="rect">
            <a:avLst/>
          </a:prstGeom>
        </p:spPr>
      </p:pic>
      <p:sp>
        <p:nvSpPr>
          <p:cNvPr id="50" name="TextBox 49">
            <a:extLst>
              <a:ext uri="{FF2B5EF4-FFF2-40B4-BE49-F238E27FC236}">
                <a16:creationId xmlns:a16="http://schemas.microsoft.com/office/drawing/2014/main" id="{68867DF8-CD5D-A144-82EA-C1773F260396}"/>
              </a:ext>
            </a:extLst>
          </p:cNvPr>
          <p:cNvSpPr txBox="1"/>
          <p:nvPr userDrawn="1"/>
        </p:nvSpPr>
        <p:spPr>
          <a:xfrm>
            <a:off x="8659333" y="6246978"/>
            <a:ext cx="2749099" cy="246221"/>
          </a:xfrm>
          <a:prstGeom prst="rect">
            <a:avLst/>
          </a:prstGeom>
          <a:noFill/>
        </p:spPr>
        <p:txBody>
          <a:bodyPr wrap="square" rtlCol="0">
            <a:spAutoFit/>
          </a:bodyPr>
          <a:lstStyle/>
          <a:p>
            <a:pPr algn="r"/>
            <a:r>
              <a:rPr lang="en-US" sz="1000" dirty="0">
                <a:solidFill>
                  <a:srgbClr val="406F70"/>
                </a:solidFill>
              </a:rPr>
              <a:t>INNOVATION FOR THE FOOD SERVICE SECTOR</a:t>
            </a:r>
          </a:p>
        </p:txBody>
      </p:sp>
      <p:cxnSp>
        <p:nvCxnSpPr>
          <p:cNvPr id="54" name="Straight Connector 53">
            <a:extLst>
              <a:ext uri="{FF2B5EF4-FFF2-40B4-BE49-F238E27FC236}">
                <a16:creationId xmlns:a16="http://schemas.microsoft.com/office/drawing/2014/main" id="{97400C71-AB78-0A42-AB2E-8469E97585C9}"/>
              </a:ext>
            </a:extLst>
          </p:cNvPr>
          <p:cNvCxnSpPr/>
          <p:nvPr userDrawn="1"/>
        </p:nvCxnSpPr>
        <p:spPr>
          <a:xfrm flipH="1">
            <a:off x="6234807" y="1711826"/>
            <a:ext cx="5377589" cy="0"/>
          </a:xfrm>
          <a:prstGeom prst="line">
            <a:avLst/>
          </a:prstGeom>
          <a:ln w="19050">
            <a:solidFill>
              <a:srgbClr val="F5C05B"/>
            </a:solidFill>
          </a:ln>
        </p:spPr>
        <p:style>
          <a:lnRef idx="1">
            <a:schemeClr val="accent1"/>
          </a:lnRef>
          <a:fillRef idx="0">
            <a:schemeClr val="accent1"/>
          </a:fillRef>
          <a:effectRef idx="0">
            <a:schemeClr val="accent1"/>
          </a:effectRef>
          <a:fontRef idx="minor">
            <a:schemeClr val="tx1"/>
          </a:fontRef>
        </p:style>
      </p:cxnSp>
      <p:sp>
        <p:nvSpPr>
          <p:cNvPr id="55" name="Text Placeholder 23">
            <a:extLst>
              <a:ext uri="{FF2B5EF4-FFF2-40B4-BE49-F238E27FC236}">
                <a16:creationId xmlns:a16="http://schemas.microsoft.com/office/drawing/2014/main" id="{A85599C3-DEB6-F941-B964-10AF6B4D0C79}"/>
              </a:ext>
            </a:extLst>
          </p:cNvPr>
          <p:cNvSpPr>
            <a:spLocks noGrp="1"/>
          </p:cNvSpPr>
          <p:nvPr>
            <p:ph type="body" sz="quarter" idx="16" hasCustomPrompt="1"/>
          </p:nvPr>
        </p:nvSpPr>
        <p:spPr>
          <a:xfrm>
            <a:off x="6318620" y="819599"/>
            <a:ext cx="5279028" cy="697353"/>
          </a:xfrm>
        </p:spPr>
        <p:txBody>
          <a:bodyPr>
            <a:normAutofit/>
          </a:bodyPr>
          <a:lstStyle>
            <a:lvl1pPr marL="0" indent="0" algn="r">
              <a:buNone/>
              <a:defRPr sz="3600">
                <a:solidFill>
                  <a:srgbClr val="5E5E5E"/>
                </a:solidFill>
                <a:latin typeface="+mn-lt"/>
              </a:defRPr>
            </a:lvl1pPr>
          </a:lstStyle>
          <a:p>
            <a:pPr lvl="0"/>
            <a:r>
              <a:rPr lang="en-US" dirty="0"/>
              <a:t>TITLE</a:t>
            </a:r>
          </a:p>
        </p:txBody>
      </p:sp>
      <p:sp>
        <p:nvSpPr>
          <p:cNvPr id="56" name="Text Placeholder 25">
            <a:extLst>
              <a:ext uri="{FF2B5EF4-FFF2-40B4-BE49-F238E27FC236}">
                <a16:creationId xmlns:a16="http://schemas.microsoft.com/office/drawing/2014/main" id="{17724B10-6126-564F-A5D3-887B140EE4C1}"/>
              </a:ext>
            </a:extLst>
          </p:cNvPr>
          <p:cNvSpPr>
            <a:spLocks noGrp="1"/>
          </p:cNvSpPr>
          <p:nvPr>
            <p:ph type="body" sz="quarter" idx="17" hasCustomPrompt="1"/>
          </p:nvPr>
        </p:nvSpPr>
        <p:spPr>
          <a:xfrm>
            <a:off x="6325568" y="1953078"/>
            <a:ext cx="5273104" cy="3947440"/>
          </a:xfrm>
        </p:spPr>
        <p:txBody>
          <a:bodyPr>
            <a:noAutofit/>
          </a:bodyPr>
          <a:lstStyle>
            <a:lvl1pPr marL="0" indent="0" algn="just">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Picture Placeholder 66">
            <a:extLst>
              <a:ext uri="{FF2B5EF4-FFF2-40B4-BE49-F238E27FC236}">
                <a16:creationId xmlns:a16="http://schemas.microsoft.com/office/drawing/2014/main" id="{C1AEDE74-8885-6943-BC09-2D89D1600A23}"/>
              </a:ext>
            </a:extLst>
          </p:cNvPr>
          <p:cNvSpPr>
            <a:spLocks noGrp="1"/>
          </p:cNvSpPr>
          <p:nvPr>
            <p:ph type="pic" sz="quarter" idx="18"/>
          </p:nvPr>
        </p:nvSpPr>
        <p:spPr>
          <a:xfrm>
            <a:off x="0" y="-14989"/>
            <a:ext cx="5651292" cy="6261962"/>
          </a:xfrm>
          <a:custGeom>
            <a:avLst/>
            <a:gdLst>
              <a:gd name="connsiteX0" fmla="*/ 0 w 5651292"/>
              <a:gd name="connsiteY0" fmla="*/ 0 h 6261962"/>
              <a:gd name="connsiteX1" fmla="*/ 5651292 w 5651292"/>
              <a:gd name="connsiteY1" fmla="*/ 0 h 6261962"/>
              <a:gd name="connsiteX2" fmla="*/ 5611959 w 5651292"/>
              <a:gd name="connsiteY2" fmla="*/ 316053 h 6261962"/>
              <a:gd name="connsiteX3" fmla="*/ 4724771 w 5651292"/>
              <a:gd name="connsiteY3" fmla="*/ 2858766 h 6261962"/>
              <a:gd name="connsiteX4" fmla="*/ 4548337 w 5651292"/>
              <a:gd name="connsiteY4" fmla="*/ 3145034 h 6261962"/>
              <a:gd name="connsiteX5" fmla="*/ 4552310 w 5651292"/>
              <a:gd name="connsiteY5" fmla="*/ 3145034 h 6261962"/>
              <a:gd name="connsiteX6" fmla="*/ 4410265 w 5651292"/>
              <a:gd name="connsiteY6" fmla="*/ 3363160 h 6261962"/>
              <a:gd name="connsiteX7" fmla="*/ 4023257 w 5651292"/>
              <a:gd name="connsiteY7" fmla="*/ 3879578 h 6261962"/>
              <a:gd name="connsiteX8" fmla="*/ 3820123 w 5651292"/>
              <a:gd name="connsiteY8" fmla="*/ 4115358 h 6261962"/>
              <a:gd name="connsiteX9" fmla="*/ 3666531 w 5651292"/>
              <a:gd name="connsiteY9" fmla="*/ 4115358 h 6261962"/>
              <a:gd name="connsiteX10" fmla="*/ 3666531 w 5651292"/>
              <a:gd name="connsiteY10" fmla="*/ 4115357 h 6261962"/>
              <a:gd name="connsiteX11" fmla="*/ 3482470 w 5651292"/>
              <a:gd name="connsiteY11" fmla="*/ 4115357 h 6261962"/>
              <a:gd name="connsiteX12" fmla="*/ 3482470 w 5651292"/>
              <a:gd name="connsiteY12" fmla="*/ 4115358 h 6261962"/>
              <a:gd name="connsiteX13" fmla="*/ 3354200 w 5651292"/>
              <a:gd name="connsiteY13" fmla="*/ 4121835 h 6261962"/>
              <a:gd name="connsiteX14" fmla="*/ 2297181 w 5651292"/>
              <a:gd name="connsiteY14" fmla="*/ 4768406 h 6261962"/>
              <a:gd name="connsiteX15" fmla="*/ 2285269 w 5651292"/>
              <a:gd name="connsiteY15" fmla="*/ 4787617 h 6261962"/>
              <a:gd name="connsiteX16" fmla="*/ 2280471 w 5651292"/>
              <a:gd name="connsiteY16" fmla="*/ 4794908 h 6261962"/>
              <a:gd name="connsiteX17" fmla="*/ 2068428 w 5651292"/>
              <a:gd name="connsiteY17" fmla="*/ 5411081 h 6261962"/>
              <a:gd name="connsiteX18" fmla="*/ 2067936 w 5651292"/>
              <a:gd name="connsiteY18" fmla="*/ 5420830 h 6261962"/>
              <a:gd name="connsiteX19" fmla="*/ 2237560 w 5651292"/>
              <a:gd name="connsiteY19" fmla="*/ 5420830 h 6261962"/>
              <a:gd name="connsiteX20" fmla="*/ 2075512 w 5651292"/>
              <a:gd name="connsiteY20" fmla="*/ 5517122 h 6261962"/>
              <a:gd name="connsiteX21" fmla="*/ 279265 w 5651292"/>
              <a:gd name="connsiteY21" fmla="*/ 6207765 h 6261962"/>
              <a:gd name="connsiteX22" fmla="*/ 0 w 5651292"/>
              <a:gd name="connsiteY22" fmla="*/ 6261962 h 62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51292" h="6261962">
                <a:moveTo>
                  <a:pt x="0" y="0"/>
                </a:moveTo>
                <a:lnTo>
                  <a:pt x="5651292" y="0"/>
                </a:lnTo>
                <a:lnTo>
                  <a:pt x="5611959" y="316053"/>
                </a:lnTo>
                <a:cubicBezTo>
                  <a:pt x="5472582" y="1233649"/>
                  <a:pt x="5165591" y="2092978"/>
                  <a:pt x="4724771" y="2858766"/>
                </a:cubicBezTo>
                <a:lnTo>
                  <a:pt x="4548337" y="3145034"/>
                </a:lnTo>
                <a:lnTo>
                  <a:pt x="4552310" y="3145034"/>
                </a:lnTo>
                <a:lnTo>
                  <a:pt x="4410265" y="3363160"/>
                </a:lnTo>
                <a:cubicBezTo>
                  <a:pt x="4288760" y="3541562"/>
                  <a:pt x="4159590" y="3713876"/>
                  <a:pt x="4023257" y="3879578"/>
                </a:cubicBezTo>
                <a:lnTo>
                  <a:pt x="3820123" y="4115358"/>
                </a:lnTo>
                <a:lnTo>
                  <a:pt x="3666531" y="4115358"/>
                </a:lnTo>
                <a:lnTo>
                  <a:pt x="3666531" y="4115357"/>
                </a:lnTo>
                <a:lnTo>
                  <a:pt x="3482470" y="4115357"/>
                </a:lnTo>
                <a:lnTo>
                  <a:pt x="3482470" y="4115358"/>
                </a:lnTo>
                <a:lnTo>
                  <a:pt x="3354200" y="4121835"/>
                </a:lnTo>
                <a:cubicBezTo>
                  <a:pt x="2911200" y="4166824"/>
                  <a:pt x="2527798" y="4413410"/>
                  <a:pt x="2297181" y="4768406"/>
                </a:cubicBezTo>
                <a:lnTo>
                  <a:pt x="2285269" y="4787617"/>
                </a:lnTo>
                <a:lnTo>
                  <a:pt x="2280471" y="4794908"/>
                </a:lnTo>
                <a:cubicBezTo>
                  <a:pt x="2165997" y="4976836"/>
                  <a:pt x="2091257" y="5186286"/>
                  <a:pt x="2068428" y="5411081"/>
                </a:cubicBezTo>
                <a:lnTo>
                  <a:pt x="2067936" y="5420830"/>
                </a:lnTo>
                <a:lnTo>
                  <a:pt x="2237560" y="5420830"/>
                </a:lnTo>
                <a:lnTo>
                  <a:pt x="2075512" y="5517122"/>
                </a:lnTo>
                <a:cubicBezTo>
                  <a:pt x="1518664" y="5830408"/>
                  <a:pt x="915401" y="6065336"/>
                  <a:pt x="279265" y="6207765"/>
                </a:cubicBezTo>
                <a:lnTo>
                  <a:pt x="0" y="6261962"/>
                </a:lnTo>
                <a:close/>
              </a:path>
            </a:pathLst>
          </a:custGeom>
          <a:ln>
            <a:noFill/>
          </a:ln>
        </p:spPr>
        <p:txBody>
          <a:bodyPr wrap="square" anchor="t">
            <a:noAutofit/>
          </a:bodyPr>
          <a:lstStyle>
            <a:lvl1pPr marL="0" indent="0" algn="ctr">
              <a:buNone/>
              <a:defRPr>
                <a:solidFill>
                  <a:srgbClr val="5E5E5E"/>
                </a:solidFill>
              </a:defRPr>
            </a:lvl1pPr>
          </a:lstStyle>
          <a:p>
            <a:endParaRPr lang="en-US" dirty="0"/>
          </a:p>
          <a:p>
            <a:endParaRPr lang="en-US" dirty="0"/>
          </a:p>
          <a:p>
            <a:endParaRPr lang="en-US" dirty="0"/>
          </a:p>
          <a:p>
            <a:endParaRPr lang="en-US" dirty="0"/>
          </a:p>
          <a:p>
            <a:r>
              <a:rPr lang="en-US" dirty="0"/>
              <a:t>Click to add photo</a:t>
            </a:r>
          </a:p>
        </p:txBody>
      </p:sp>
      <p:sp>
        <p:nvSpPr>
          <p:cNvPr id="65" name="Freeform 64">
            <a:extLst>
              <a:ext uri="{FF2B5EF4-FFF2-40B4-BE49-F238E27FC236}">
                <a16:creationId xmlns:a16="http://schemas.microsoft.com/office/drawing/2014/main" id="{C0ED7FF7-F7D6-8C4B-8D46-DB29490CC4BA}"/>
              </a:ext>
            </a:extLst>
          </p:cNvPr>
          <p:cNvSpPr/>
          <p:nvPr userDrawn="1"/>
        </p:nvSpPr>
        <p:spPr>
          <a:xfrm>
            <a:off x="2085425" y="4109757"/>
            <a:ext cx="2953770" cy="1305474"/>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solidFill>
            <a:srgbClr val="406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2CFCBA6A-C5E2-0E4D-9DE3-A035457BCA97}"/>
              </a:ext>
            </a:extLst>
          </p:cNvPr>
          <p:cNvSpPr/>
          <p:nvPr userDrawn="1"/>
        </p:nvSpPr>
        <p:spPr>
          <a:xfrm>
            <a:off x="3204616" y="4992602"/>
            <a:ext cx="1834579" cy="815098"/>
          </a:xfrm>
          <a:custGeom>
            <a:avLst/>
            <a:gdLst>
              <a:gd name="connsiteX0" fmla="*/ 5426896 w 11332213"/>
              <a:gd name="connsiteY0" fmla="*/ 0 h 5008483"/>
              <a:gd name="connsiteX1" fmla="*/ 6133050 w 11332213"/>
              <a:gd name="connsiteY1" fmla="*/ 0 h 5008483"/>
              <a:gd name="connsiteX2" fmla="*/ 6133050 w 11332213"/>
              <a:gd name="connsiteY2" fmla="*/ 3 h 5008483"/>
              <a:gd name="connsiteX3" fmla="*/ 11332213 w 11332213"/>
              <a:gd name="connsiteY3" fmla="*/ 3 h 5008483"/>
              <a:gd name="connsiteX4" fmla="*/ 11330326 w 11332213"/>
              <a:gd name="connsiteY4" fmla="*/ 37406 h 5008483"/>
              <a:gd name="connsiteX5" fmla="*/ 10575758 w 11332213"/>
              <a:gd name="connsiteY5" fmla="*/ 2305541 h 5008483"/>
              <a:gd name="connsiteX6" fmla="*/ 10433608 w 11332213"/>
              <a:gd name="connsiteY6" fmla="*/ 2526432 h 5008483"/>
              <a:gd name="connsiteX7" fmla="*/ 10436809 w 11332213"/>
              <a:gd name="connsiteY7" fmla="*/ 2526432 h 5008483"/>
              <a:gd name="connsiteX8" fmla="*/ 10322366 w 11332213"/>
              <a:gd name="connsiteY8" fmla="*/ 2694743 h 5008483"/>
              <a:gd name="connsiteX9" fmla="*/ 6397432 w 11332213"/>
              <a:gd name="connsiteY9" fmla="*/ 4983631 h 5008483"/>
              <a:gd name="connsiteX10" fmla="*/ 5905318 w 11332213"/>
              <a:gd name="connsiteY10" fmla="*/ 5008480 h 5008483"/>
              <a:gd name="connsiteX11" fmla="*/ 5905318 w 11332213"/>
              <a:gd name="connsiteY11" fmla="*/ 5008483 h 5008483"/>
              <a:gd name="connsiteX12" fmla="*/ 5199163 w 11332213"/>
              <a:gd name="connsiteY12" fmla="*/ 5008483 h 5008483"/>
              <a:gd name="connsiteX13" fmla="*/ 5199163 w 11332213"/>
              <a:gd name="connsiteY13" fmla="*/ 5008480 h 5008483"/>
              <a:gd name="connsiteX14" fmla="*/ 0 w 11332213"/>
              <a:gd name="connsiteY14" fmla="*/ 5008480 h 5008483"/>
              <a:gd name="connsiteX15" fmla="*/ 1887 w 11332213"/>
              <a:gd name="connsiteY15" fmla="*/ 4971077 h 5008483"/>
              <a:gd name="connsiteX16" fmla="*/ 815394 w 11332213"/>
              <a:gd name="connsiteY16" fmla="*/ 2607114 h 5008483"/>
              <a:gd name="connsiteX17" fmla="*/ 833803 w 11332213"/>
              <a:gd name="connsiteY17" fmla="*/ 2579140 h 5008483"/>
              <a:gd name="connsiteX18" fmla="*/ 879503 w 11332213"/>
              <a:gd name="connsiteY18" fmla="*/ 2505436 h 5008483"/>
              <a:gd name="connsiteX19" fmla="*/ 4934782 w 11332213"/>
              <a:gd name="connsiteY19" fmla="*/ 24852 h 5008483"/>
              <a:gd name="connsiteX20" fmla="*/ 5426896 w 11332213"/>
              <a:gd name="connsiteY20" fmla="*/ 3 h 50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32213" h="5008483">
                <a:moveTo>
                  <a:pt x="5426896" y="0"/>
                </a:moveTo>
                <a:lnTo>
                  <a:pt x="6133050" y="0"/>
                </a:lnTo>
                <a:lnTo>
                  <a:pt x="6133050" y="3"/>
                </a:lnTo>
                <a:lnTo>
                  <a:pt x="11332213" y="3"/>
                </a:lnTo>
                <a:lnTo>
                  <a:pt x="11330326" y="37406"/>
                </a:lnTo>
                <a:cubicBezTo>
                  <a:pt x="11246722" y="860639"/>
                  <a:pt x="10981656" y="1630227"/>
                  <a:pt x="10575758" y="2305541"/>
                </a:cubicBezTo>
                <a:lnTo>
                  <a:pt x="10433608" y="2526432"/>
                </a:lnTo>
                <a:lnTo>
                  <a:pt x="10436809" y="2526432"/>
                </a:lnTo>
                <a:lnTo>
                  <a:pt x="10322366" y="2694743"/>
                </a:lnTo>
                <a:cubicBezTo>
                  <a:pt x="9427334" y="3953341"/>
                  <a:pt x="8016078" y="4819248"/>
                  <a:pt x="6397432" y="4983631"/>
                </a:cubicBezTo>
                <a:lnTo>
                  <a:pt x="5905318" y="5008480"/>
                </a:lnTo>
                <a:lnTo>
                  <a:pt x="5905318" y="5008483"/>
                </a:lnTo>
                <a:lnTo>
                  <a:pt x="5199163" y="5008483"/>
                </a:lnTo>
                <a:lnTo>
                  <a:pt x="5199163" y="5008480"/>
                </a:lnTo>
                <a:lnTo>
                  <a:pt x="0" y="5008480"/>
                </a:lnTo>
                <a:lnTo>
                  <a:pt x="1887" y="4971077"/>
                </a:lnTo>
                <a:cubicBezTo>
                  <a:pt x="89472" y="4108643"/>
                  <a:pt x="376213" y="3305084"/>
                  <a:pt x="815394" y="2607114"/>
                </a:cubicBezTo>
                <a:lnTo>
                  <a:pt x="833803" y="2579140"/>
                </a:lnTo>
                <a:lnTo>
                  <a:pt x="879503" y="2505436"/>
                </a:lnTo>
                <a:cubicBezTo>
                  <a:pt x="1764272" y="1143487"/>
                  <a:pt x="3235203" y="197454"/>
                  <a:pt x="4934782" y="24852"/>
                </a:cubicBezTo>
                <a:lnTo>
                  <a:pt x="5426896" y="3"/>
                </a:lnTo>
                <a:close/>
              </a:path>
            </a:pathLst>
          </a:custGeom>
          <a:noFill/>
          <a:ln>
            <a:solidFill>
              <a:srgbClr val="F5C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7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1/24/22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82" r:id="rId4"/>
    <p:sldLayoutId id="2147483684" r:id="rId5"/>
    <p:sldLayoutId id="2147483687" r:id="rId6"/>
    <p:sldLayoutId id="2147483671" r:id="rId7"/>
    <p:sldLayoutId id="2147483652" r:id="rId8"/>
    <p:sldLayoutId id="2147483653" r:id="rId9"/>
    <p:sldLayoutId id="2147483678" r:id="rId10"/>
    <p:sldLayoutId id="2147483679" r:id="rId11"/>
    <p:sldLayoutId id="2147483680" r:id="rId12"/>
    <p:sldLayoutId id="2147483673" r:id="rId13"/>
    <p:sldLayoutId id="2147483676" r:id="rId14"/>
    <p:sldLayoutId id="2147483677" r:id="rId15"/>
    <p:sldLayoutId id="2147483685" r:id="rId16"/>
    <p:sldLayoutId id="2147483686" r:id="rId17"/>
    <p:sldLayoutId id="2147483688" r:id="rId18"/>
    <p:sldLayoutId id="2147483672" r:id="rId19"/>
    <p:sldLayoutId id="2147483670" r:id="rId20"/>
    <p:sldLayoutId id="2147483664" r:id="rId21"/>
    <p:sldLayoutId id="2147483674" r:id="rId22"/>
    <p:sldLayoutId id="2147483675" r:id="rId23"/>
    <p:sldLayoutId id="2147483683" r:id="rId24"/>
    <p:sldLayoutId id="2147483656" r:id="rId25"/>
    <p:sldLayoutId id="2147483657" r:id="rId26"/>
    <p:sldLayoutId id="214748365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theforum.sph.harvard.edu/events/why-we-overeat/"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www.camile.ie/" TargetMode="External"/><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hyperlink" Target="https://www.foodinnovation.how/wp-content/uploads/2021/07/5.-Camile-Thai.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nielsen.com/content/dam/nielsenglobal/eu/nielseninsights/pdfs/Nielsen%20Global%20New%20Product%20Innovation%20Report%20June%202015.pdf" TargetMode="External"/><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commons.wikimedia.org/wiki/File:Walnuts_for_sale.JPG" TargetMode="External"/><Relationship Id="rId2" Type="http://schemas.openxmlformats.org/officeDocument/2006/relationships/image" Target="../media/image28.jpeg"/><Relationship Id="rId1" Type="http://schemas.openxmlformats.org/officeDocument/2006/relationships/slideLayout" Target="../slideLayouts/slideLayout15.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medicinenet.com/prevention/article.htm"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hyperlink" Target="http://www.nutrientsreview.com/glossary/papain" TargetMode="External"/><Relationship Id="rId3" Type="http://schemas.openxmlformats.org/officeDocument/2006/relationships/hyperlink" Target="http://www.nutrientsreview.com/vitamins" TargetMode="External"/><Relationship Id="rId7" Type="http://schemas.openxmlformats.org/officeDocument/2006/relationships/hyperlink" Target="http://www.nutrientsreview.com/glossary/bromelain" TargetMode="External"/><Relationship Id="rId12" Type="http://schemas.openxmlformats.org/officeDocument/2006/relationships/hyperlink" Target="http://www.nutrientsreview.com/carbs/fiber-prebiotics.html" TargetMode="External"/><Relationship Id="rId2" Type="http://schemas.openxmlformats.org/officeDocument/2006/relationships/hyperlink" Target="http://www.nutrientsreview.com/minerals" TargetMode="External"/><Relationship Id="rId1" Type="http://schemas.openxmlformats.org/officeDocument/2006/relationships/slideLayout" Target="../slideLayouts/slideLayout15.xml"/><Relationship Id="rId6" Type="http://schemas.openxmlformats.org/officeDocument/2006/relationships/hyperlink" Target="http://www.nutrientsreview.com/phytonutrients/polyphenols-curcumin.html" TargetMode="External"/><Relationship Id="rId11" Type="http://schemas.openxmlformats.org/officeDocument/2006/relationships/hyperlink" Target="http://www.nutrientsreview.com/lipids/carotenoids-lycopene.html" TargetMode="External"/><Relationship Id="rId5" Type="http://schemas.openxmlformats.org/officeDocument/2006/relationships/hyperlink" Target="http://www.nutrientsreview.com/phytonutrients/allicin.html" TargetMode="External"/><Relationship Id="rId10" Type="http://schemas.openxmlformats.org/officeDocument/2006/relationships/hyperlink" Target="http://www.nutrientsreview.com/phytonutrients/polyphenols-resveratrol.html" TargetMode="External"/><Relationship Id="rId4" Type="http://schemas.openxmlformats.org/officeDocument/2006/relationships/hyperlink" Target="http://www.nutrientsreview.com/glossary/dietary-supplements" TargetMode="External"/><Relationship Id="rId9" Type="http://schemas.openxmlformats.org/officeDocument/2006/relationships/hyperlink" Target="http://www.nutrientsreview.com/phytonutrien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oodinnovation.how/wp-content/uploads/2021/07/SUSTAIN-Compendium_Page_59-212x300.jpg" TargetMode="External"/><Relationship Id="rId2" Type="http://schemas.openxmlformats.org/officeDocument/2006/relationships/hyperlink" Target="https://www.hospitalitynet.org/opinion/4066190.html" TargetMode="External"/><Relationship Id="rId1" Type="http://schemas.openxmlformats.org/officeDocument/2006/relationships/slideLayout" Target="../slideLayouts/slideLayout14.xml"/><Relationship Id="rId6" Type="http://schemas.openxmlformats.org/officeDocument/2006/relationships/hyperlink" Target="https://www.sweetbeat.ie/collections/food-to-go/products/buddha-bowl" TargetMode="External"/><Relationship Id="rId5" Type="http://schemas.openxmlformats.org/officeDocument/2006/relationships/hyperlink" Target="https://www.sweetbeat.ie/collections/food-to-go/products/sweet-beat-super-salad" TargetMode="Externa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hyperlink" Target="https://www.re-integrate.org/business-and-faith/business-arrow-up/" TargetMode="External"/><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vitalhealthgroup.ie/shop"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theconversation.com/could-some-types-of-sugar-actually-be-good-for-you-55330" TargetMode="External"/><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2.xml"/><Relationship Id="rId1" Type="http://schemas.openxmlformats.org/officeDocument/2006/relationships/video" Target="https://www.youtube.com/embed/fVAEgzXXLVs?feature=oembed" TargetMode="External"/><Relationship Id="rId4" Type="http://schemas.openxmlformats.org/officeDocument/2006/relationships/hyperlink" Target="https://www.youtube.com/watch?v=fVAEgzXXLV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chefbrianmcdermott.com/"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2.xml"/><Relationship Id="rId1" Type="http://schemas.openxmlformats.org/officeDocument/2006/relationships/video" Target="https://www.youtube.com/embed/Hy3-QHhzvPE?feature=oembed" TargetMode="External"/><Relationship Id="rId4" Type="http://schemas.openxmlformats.org/officeDocument/2006/relationships/hyperlink" Target="https://www.youtube.com/watch?v=Hy3-QHhzvPE&amp;t=108s"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hyperlink" Target="https://www.prescouter.com/2018/04/natural-alternatives-chemical-food-preservatives/" TargetMode="External"/><Relationship Id="rId2" Type="http://schemas.openxmlformats.org/officeDocument/2006/relationships/hyperlink" Target="https://prescouter.com/2018/02/nanocellulose-applications-packaging/"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22.xml"/><Relationship Id="rId1" Type="http://schemas.openxmlformats.org/officeDocument/2006/relationships/video" Target="https://www.youtube.com/embed/liOI5FsOUBc?feature=oembed" TargetMode="External"/><Relationship Id="rId4" Type="http://schemas.openxmlformats.org/officeDocument/2006/relationships/hyperlink" Target="https://www.youtube.com/watch?v=liOI5FsOUB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s://www.foodinnovation.how/wp-content/uploads/2021/08/52-Kocbek.pdf" TargetMode="External"/><Relationship Id="rId2" Type="http://schemas.openxmlformats.org/officeDocument/2006/relationships/hyperlink" Target="https://kocbek.si/en/" TargetMode="Externa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globalizationandhealth.biomedcentral.com/articles/10.1186/s12992-021-00667-7"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2.xml"/><Relationship Id="rId1" Type="http://schemas.openxmlformats.org/officeDocument/2006/relationships/video" Target="https://www.youtube.com/embed/_3UUR6FWCPA?feature=oembed" TargetMode="External"/><Relationship Id="rId4" Type="http://schemas.openxmlformats.org/officeDocument/2006/relationships/hyperlink" Target="https://www.youtube.com/watch?v=_3UUR6FWCPA"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2.xml"/><Relationship Id="rId1" Type="http://schemas.openxmlformats.org/officeDocument/2006/relationships/video" Target="https://www.youtube.com/embed/T4PFt4czJw0?feature=oembed" TargetMode="External"/><Relationship Id="rId4" Type="http://schemas.openxmlformats.org/officeDocument/2006/relationships/hyperlink" Target="https://www.youtube.com/watch?v=T4PFt4czJw0"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F4C7CE-415E-B446-A374-02A0FC4D1E84}"/>
              </a:ext>
            </a:extLst>
          </p:cNvPr>
          <p:cNvSpPr>
            <a:spLocks noGrp="1"/>
          </p:cNvSpPr>
          <p:nvPr>
            <p:ph type="body" sz="quarter" idx="19"/>
          </p:nvPr>
        </p:nvSpPr>
        <p:spPr>
          <a:xfrm>
            <a:off x="576714" y="4791710"/>
            <a:ext cx="4039891" cy="1375409"/>
          </a:xfrm>
        </p:spPr>
        <p:txBody>
          <a:bodyPr>
            <a:normAutofit fontScale="85000" lnSpcReduction="10000"/>
          </a:bodyPr>
          <a:lstStyle/>
          <a:p>
            <a:r>
              <a:rPr lang="bg-BG" dirty="0"/>
              <a:t>Модернизирайте бизнес си с хранителни услуги чрез подобряване питателните съставки в предложенията си</a:t>
            </a:r>
            <a:endParaRPr lang="en-US" dirty="0"/>
          </a:p>
        </p:txBody>
      </p:sp>
      <p:sp>
        <p:nvSpPr>
          <p:cNvPr id="5" name="Text Placeholder 4">
            <a:extLst>
              <a:ext uri="{FF2B5EF4-FFF2-40B4-BE49-F238E27FC236}">
                <a16:creationId xmlns:a16="http://schemas.microsoft.com/office/drawing/2014/main" id="{C334D751-361D-314B-9BE7-2E8A64BE0AC2}"/>
              </a:ext>
            </a:extLst>
          </p:cNvPr>
          <p:cNvSpPr>
            <a:spLocks noGrp="1"/>
          </p:cNvSpPr>
          <p:nvPr>
            <p:ph type="body" sz="quarter" idx="20"/>
          </p:nvPr>
        </p:nvSpPr>
        <p:spPr>
          <a:xfrm>
            <a:off x="576715" y="3975417"/>
            <a:ext cx="3195485" cy="837258"/>
          </a:xfrm>
        </p:spPr>
        <p:txBody>
          <a:bodyPr>
            <a:normAutofit/>
          </a:bodyPr>
          <a:lstStyle/>
          <a:p>
            <a:r>
              <a:rPr lang="bg-BG" dirty="0"/>
              <a:t>МОДУЛ</a:t>
            </a:r>
            <a:r>
              <a:rPr lang="en-US" dirty="0"/>
              <a:t> 3</a:t>
            </a:r>
          </a:p>
        </p:txBody>
      </p:sp>
      <p:pic>
        <p:nvPicPr>
          <p:cNvPr id="6" name="Picture 5" descr="A picture containing person, holding, indoor, hand&#10;&#10;Description automatically generated">
            <a:extLst>
              <a:ext uri="{FF2B5EF4-FFF2-40B4-BE49-F238E27FC236}">
                <a16:creationId xmlns:a16="http://schemas.microsoft.com/office/drawing/2014/main" id="{5301411B-83D8-9C47-B90F-3A1D1253C5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45532" y="-444608"/>
            <a:ext cx="10246468" cy="8299665"/>
          </a:xfrm>
          <a:prstGeom prst="rect">
            <a:avLst/>
          </a:prstGeom>
        </p:spPr>
      </p:pic>
    </p:spTree>
    <p:extLst>
      <p:ext uri="{BB962C8B-B14F-4D97-AF65-F5344CB8AC3E}">
        <p14:creationId xmlns:p14="http://schemas.microsoft.com/office/powerpoint/2010/main" val="250316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B8047-1FD1-408B-A039-736CEE77DE51}"/>
              </a:ext>
            </a:extLst>
          </p:cNvPr>
          <p:cNvSpPr>
            <a:spLocks noGrp="1"/>
          </p:cNvSpPr>
          <p:nvPr>
            <p:ph type="body" sz="quarter" idx="19"/>
          </p:nvPr>
        </p:nvSpPr>
        <p:spPr>
          <a:xfrm>
            <a:off x="579603" y="652821"/>
            <a:ext cx="8857251" cy="794979"/>
          </a:xfrm>
        </p:spPr>
        <p:txBody>
          <a:bodyPr>
            <a:normAutofit/>
          </a:bodyPr>
          <a:lstStyle/>
          <a:p>
            <a:r>
              <a:rPr lang="bg-BG" b="1" dirty="0">
                <a:solidFill>
                  <a:srgbClr val="085156"/>
                </a:solidFill>
              </a:rPr>
              <a:t>Какво причинява затлъстяването</a:t>
            </a:r>
            <a:r>
              <a:rPr lang="en-US" b="1" dirty="0">
                <a:solidFill>
                  <a:srgbClr val="085156"/>
                </a:solidFill>
              </a:rPr>
              <a:t>…</a:t>
            </a:r>
            <a:endParaRPr lang="en-IE" b="1" dirty="0">
              <a:solidFill>
                <a:srgbClr val="085156"/>
              </a:solidFill>
            </a:endParaRPr>
          </a:p>
        </p:txBody>
      </p:sp>
      <p:sp>
        <p:nvSpPr>
          <p:cNvPr id="3" name="Text Placeholder 2">
            <a:extLst>
              <a:ext uri="{FF2B5EF4-FFF2-40B4-BE49-F238E27FC236}">
                <a16:creationId xmlns:a16="http://schemas.microsoft.com/office/drawing/2014/main" id="{AAF17EA9-6990-4A24-9860-D266D3595285}"/>
              </a:ext>
            </a:extLst>
          </p:cNvPr>
          <p:cNvSpPr>
            <a:spLocks noGrp="1"/>
          </p:cNvSpPr>
          <p:nvPr>
            <p:ph type="body" sz="quarter" idx="20"/>
          </p:nvPr>
        </p:nvSpPr>
        <p:spPr>
          <a:xfrm>
            <a:off x="579603" y="1493752"/>
            <a:ext cx="11209019" cy="3554544"/>
          </a:xfrm>
        </p:spPr>
        <p:txBody>
          <a:bodyPr/>
          <a:lstStyle/>
          <a:p>
            <a:r>
              <a:rPr lang="bg-BG" altLang="en-US" b="1" dirty="0">
                <a:solidFill>
                  <a:srgbClr val="085156"/>
                </a:solidFill>
                <a:cs typeface="Arial" panose="020B0604020202020204" pitchFamily="34" charset="0"/>
              </a:rPr>
              <a:t>Основните причини за затлъстяването са</a:t>
            </a:r>
            <a:r>
              <a:rPr lang="en-IE" altLang="en-US" sz="2400" b="1" dirty="0">
                <a:solidFill>
                  <a:srgbClr val="085156"/>
                </a:solidFill>
                <a:cs typeface="Arial" panose="020B0604020202020204" pitchFamily="34" charset="0"/>
              </a:rPr>
              <a:t> ... </a:t>
            </a:r>
          </a:p>
          <a:p>
            <a:pPr marL="342900" indent="-342900">
              <a:buFont typeface="Arial" panose="020B0604020202020204" pitchFamily="34" charset="0"/>
              <a:buChar char="•"/>
            </a:pPr>
            <a:r>
              <a:rPr lang="bg-BG" altLang="en-US" dirty="0">
                <a:solidFill>
                  <a:srgbClr val="406F70"/>
                </a:solidFill>
                <a:cs typeface="Arial" panose="020B0604020202020204" pitchFamily="34" charset="0"/>
              </a:rPr>
              <a:t>Повишената консумация на енергийно-мощни храни с високо съдържание на наситени мазнини и захари. </a:t>
            </a:r>
            <a:endParaRPr lang="en-IE" altLang="en-US" sz="2400" dirty="0">
              <a:solidFill>
                <a:srgbClr val="406F70"/>
              </a:solidFill>
              <a:cs typeface="Arial" panose="020B0604020202020204" pitchFamily="34" charset="0"/>
            </a:endParaRPr>
          </a:p>
          <a:p>
            <a:pPr marL="342900" indent="-342900">
              <a:buFont typeface="Arial" panose="020B0604020202020204" pitchFamily="34" charset="0"/>
              <a:buChar char="•"/>
            </a:pPr>
            <a:r>
              <a:rPr lang="bg-BG" altLang="en-US" dirty="0">
                <a:solidFill>
                  <a:srgbClr val="406F70"/>
                </a:solidFill>
                <a:cs typeface="Arial" panose="020B0604020202020204" pitchFamily="34" charset="0"/>
              </a:rPr>
              <a:t>Намалената физическа активност</a:t>
            </a:r>
            <a:r>
              <a:rPr lang="en-IE" altLang="en-US" sz="2400" dirty="0">
                <a:solidFill>
                  <a:srgbClr val="406F70"/>
                </a:solidFill>
                <a:cs typeface="Arial" panose="020B0604020202020204" pitchFamily="34" charset="0"/>
              </a:rPr>
              <a:t>. </a:t>
            </a:r>
          </a:p>
          <a:p>
            <a:endParaRPr lang="en-IE" altLang="en-US" sz="800" dirty="0">
              <a:solidFill>
                <a:srgbClr val="406F70"/>
              </a:solidFill>
              <a:cs typeface="Arial" panose="020B0604020202020204" pitchFamily="34" charset="0"/>
            </a:endParaRPr>
          </a:p>
          <a:p>
            <a:pPr>
              <a:lnSpc>
                <a:spcPct val="0"/>
              </a:lnSpc>
            </a:pPr>
            <a:r>
              <a:rPr lang="bg-BG" altLang="en-US" b="1" dirty="0">
                <a:solidFill>
                  <a:srgbClr val="085156"/>
                </a:solidFill>
                <a:cs typeface="Arial" panose="020B0604020202020204" pitchFamily="34" charset="0"/>
              </a:rPr>
              <a:t>Нашата хранителна среда е също ключов фактор</a:t>
            </a:r>
            <a:r>
              <a:rPr lang="en-IE" altLang="en-US" sz="2400" b="1" dirty="0">
                <a:solidFill>
                  <a:srgbClr val="085156"/>
                </a:solidFill>
                <a:cs typeface="Arial" panose="020B0604020202020204" pitchFamily="34" charset="0"/>
              </a:rPr>
              <a:t> …</a:t>
            </a:r>
          </a:p>
          <a:p>
            <a:pPr algn="just"/>
            <a:r>
              <a:rPr lang="bg-BG" altLang="en-US" dirty="0">
                <a:solidFill>
                  <a:srgbClr val="406F70"/>
                </a:solidFill>
                <a:cs typeface="Arial" panose="020B0604020202020204" pitchFamily="34" charset="0"/>
              </a:rPr>
              <a:t>Харвардското училище за обществено здрава хранителна среда/</a:t>
            </a:r>
            <a:r>
              <a:rPr lang="en-IE" altLang="en-US" sz="2400" dirty="0">
                <a:solidFill>
                  <a:srgbClr val="406F70"/>
                </a:solidFill>
                <a:cs typeface="Arial" panose="020B0604020202020204" pitchFamily="34" charset="0"/>
              </a:rPr>
              <a:t>Harvard School of Public Health Food Environment </a:t>
            </a:r>
            <a:r>
              <a:rPr lang="bg-BG" altLang="en-US" sz="2400" dirty="0">
                <a:solidFill>
                  <a:srgbClr val="406F70"/>
                </a:solidFill>
                <a:cs typeface="Arial" panose="020B0604020202020204" pitchFamily="34" charset="0"/>
              </a:rPr>
              <a:t>проведе увлекателно проучване за разбиране как хранителната среда влияе върху теглото ни</a:t>
            </a:r>
            <a:r>
              <a:rPr lang="en-IE" altLang="en-US" sz="2400" dirty="0">
                <a:solidFill>
                  <a:srgbClr val="406F70"/>
                </a:solidFill>
                <a:cs typeface="Arial" panose="020B0604020202020204" pitchFamily="34" charset="0"/>
              </a:rPr>
              <a:t>.  </a:t>
            </a:r>
            <a:r>
              <a:rPr lang="bg-BG" altLang="en-US" sz="2400" dirty="0">
                <a:solidFill>
                  <a:srgbClr val="406F70"/>
                </a:solidFill>
                <a:cs typeface="Arial" panose="020B0604020202020204" pitchFamily="34" charset="0"/>
              </a:rPr>
              <a:t>Свалете тяхното </a:t>
            </a:r>
            <a:r>
              <a:rPr lang="bg-BG" altLang="en-US" sz="2400" b="1" dirty="0">
                <a:solidFill>
                  <a:srgbClr val="406F70"/>
                </a:solidFill>
                <a:cs typeface="Arial" panose="020B0604020202020204" pitchFamily="34" charset="0"/>
              </a:rPr>
              <a:t>Проучване със задаване на параметри</a:t>
            </a:r>
            <a:r>
              <a:rPr lang="bg-BG" altLang="en-US" sz="2400" dirty="0">
                <a:solidFill>
                  <a:srgbClr val="406F70"/>
                </a:solidFill>
                <a:cs typeface="Arial" panose="020B0604020202020204" pitchFamily="34" charset="0"/>
              </a:rPr>
              <a:t>/</a:t>
            </a:r>
            <a:r>
              <a:rPr lang="en-IE" altLang="en-US" sz="2400" b="1" dirty="0">
                <a:solidFill>
                  <a:srgbClr val="085156"/>
                </a:solidFill>
                <a:cs typeface="Arial" panose="020B0604020202020204" pitchFamily="34" charset="0"/>
              </a:rPr>
              <a:t>Research by Setting Summary </a:t>
            </a:r>
            <a:r>
              <a:rPr lang="en-IE" altLang="en-US" sz="2400" dirty="0">
                <a:solidFill>
                  <a:srgbClr val="406F70"/>
                </a:solidFill>
                <a:cs typeface="Arial" panose="020B0604020202020204" pitchFamily="34" charset="0"/>
              </a:rPr>
              <a:t>– </a:t>
            </a:r>
            <a:r>
              <a:rPr lang="bg-BG" altLang="en-US" sz="2400" dirty="0">
                <a:solidFill>
                  <a:srgbClr val="406F70"/>
                </a:solidFill>
                <a:cs typeface="Arial" panose="020B0604020202020204" pitchFamily="34" charset="0"/>
              </a:rPr>
              <a:t>което разглежда рисковите фактори в семейства, работни места, училища, квартали, липса на достъп до супермаркети, по-голям достъп до удобни магазини и бързо хранете.</a:t>
            </a:r>
            <a:r>
              <a:rPr lang="en-IE" altLang="en-US" sz="2400" dirty="0">
                <a:solidFill>
                  <a:srgbClr val="406F70"/>
                </a:solidFill>
                <a:cs typeface="Arial" panose="020B0604020202020204" pitchFamily="34" charset="0"/>
              </a:rPr>
              <a:t> </a:t>
            </a:r>
          </a:p>
          <a:p>
            <a:endParaRPr lang="en-IE" dirty="0"/>
          </a:p>
        </p:txBody>
      </p:sp>
      <p:sp>
        <p:nvSpPr>
          <p:cNvPr id="4" name="TextBox 3">
            <a:extLst>
              <a:ext uri="{FF2B5EF4-FFF2-40B4-BE49-F238E27FC236}">
                <a16:creationId xmlns:a16="http://schemas.microsoft.com/office/drawing/2014/main" id="{99FE410B-548D-4A3A-8EBA-6EAFA281627E}"/>
              </a:ext>
            </a:extLst>
          </p:cNvPr>
          <p:cNvSpPr txBox="1"/>
          <p:nvPr/>
        </p:nvSpPr>
        <p:spPr>
          <a:xfrm>
            <a:off x="3974592" y="5613400"/>
            <a:ext cx="8037068" cy="984885"/>
          </a:xfrm>
          <a:prstGeom prst="rect">
            <a:avLst/>
          </a:prstGeom>
          <a:noFill/>
        </p:spPr>
        <p:txBody>
          <a:bodyPr wrap="square" rtlCol="0">
            <a:spAutoFit/>
          </a:bodyPr>
          <a:lstStyle/>
          <a:p>
            <a:r>
              <a:rPr lang="bg-BG" altLang="en-US" sz="2000" b="1" dirty="0">
                <a:solidFill>
                  <a:srgbClr val="085156"/>
                </a:solidFill>
                <a:highlight>
                  <a:srgbClr val="F5C05B"/>
                </a:highlight>
                <a:cs typeface="Arial" panose="020B0604020202020204" pitchFamily="34" charset="0"/>
              </a:rPr>
              <a:t>ДВАЛЕТЕ</a:t>
            </a:r>
            <a:r>
              <a:rPr lang="en-IE" altLang="en-US" sz="2000" dirty="0">
                <a:solidFill>
                  <a:srgbClr val="F5A326"/>
                </a:solidFill>
                <a:cs typeface="Arial" panose="020B0604020202020204" pitchFamily="34" charset="0"/>
              </a:rPr>
              <a:t> - The Forum at Harvard School of Public Health’s webcast  “</a:t>
            </a:r>
            <a:r>
              <a:rPr lang="en-IE" altLang="ja-JP" sz="2000" dirty="0">
                <a:solidFill>
                  <a:srgbClr val="F5A326"/>
                </a:solidFill>
                <a:cs typeface="Arial" panose="020B0604020202020204" pitchFamily="34" charset="0"/>
                <a:hlinkClick r:id="rId2"/>
              </a:rPr>
              <a:t>Why We Overeat: The Toxic Food Environment and Obesity</a:t>
            </a:r>
            <a:r>
              <a:rPr lang="en-IE" altLang="ja-JP" sz="2000" dirty="0">
                <a:solidFill>
                  <a:srgbClr val="F5A326"/>
                </a:solidFill>
                <a:cs typeface="Arial" panose="020B0604020202020204" pitchFamily="34" charset="0"/>
              </a:rPr>
              <a:t>.</a:t>
            </a:r>
            <a:r>
              <a:rPr lang="en-IE" altLang="en-US" sz="2000" dirty="0">
                <a:solidFill>
                  <a:srgbClr val="F5A326"/>
                </a:solidFill>
                <a:cs typeface="Arial" panose="020B0604020202020204" pitchFamily="34" charset="0"/>
              </a:rPr>
              <a:t>”</a:t>
            </a:r>
          </a:p>
          <a:p>
            <a:endParaRPr lang="en-IE" dirty="0"/>
          </a:p>
        </p:txBody>
      </p:sp>
    </p:spTree>
    <p:extLst>
      <p:ext uri="{BB962C8B-B14F-4D97-AF65-F5344CB8AC3E}">
        <p14:creationId xmlns:p14="http://schemas.microsoft.com/office/powerpoint/2010/main" val="277972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71F358-A792-418E-AAF7-39C663CD2CC6}"/>
              </a:ext>
            </a:extLst>
          </p:cNvPr>
          <p:cNvSpPr>
            <a:spLocks noGrp="1"/>
          </p:cNvSpPr>
          <p:nvPr>
            <p:ph type="body" sz="quarter" idx="14"/>
          </p:nvPr>
        </p:nvSpPr>
        <p:spPr>
          <a:xfrm>
            <a:off x="684287" y="3236316"/>
            <a:ext cx="3408830" cy="429235"/>
          </a:xfrm>
        </p:spPr>
        <p:txBody>
          <a:bodyPr>
            <a:normAutofit fontScale="85000" lnSpcReduction="10000"/>
          </a:bodyPr>
          <a:lstStyle/>
          <a:p>
            <a:r>
              <a:rPr lang="bg-BG" b="1" u="sng" dirty="0">
                <a:solidFill>
                  <a:srgbClr val="085156"/>
                </a:solidFill>
              </a:rPr>
              <a:t>Здравословен живот</a:t>
            </a:r>
            <a:endParaRPr lang="en-IE" b="1" u="sng" dirty="0">
              <a:solidFill>
                <a:srgbClr val="085156"/>
              </a:solidFill>
            </a:endParaRPr>
          </a:p>
        </p:txBody>
      </p:sp>
      <p:sp>
        <p:nvSpPr>
          <p:cNvPr id="3" name="Text Placeholder 2">
            <a:extLst>
              <a:ext uri="{FF2B5EF4-FFF2-40B4-BE49-F238E27FC236}">
                <a16:creationId xmlns:a16="http://schemas.microsoft.com/office/drawing/2014/main" id="{9848DCFC-C9C3-408C-9B8F-1F69B384592C}"/>
              </a:ext>
            </a:extLst>
          </p:cNvPr>
          <p:cNvSpPr>
            <a:spLocks noGrp="1"/>
          </p:cNvSpPr>
          <p:nvPr>
            <p:ph type="body" sz="quarter" idx="15"/>
          </p:nvPr>
        </p:nvSpPr>
        <p:spPr>
          <a:xfrm>
            <a:off x="375920" y="3865375"/>
            <a:ext cx="3717197" cy="3070918"/>
          </a:xfrm>
        </p:spPr>
        <p:txBody>
          <a:bodyPr>
            <a:normAutofit fontScale="40000" lnSpcReduction="20000"/>
          </a:bodyPr>
          <a:lstStyle/>
          <a:p>
            <a:pPr>
              <a:lnSpc>
                <a:spcPct val="120000"/>
              </a:lnSpc>
            </a:pPr>
            <a:r>
              <a:rPr lang="bg-BG" altLang="en-US" sz="5800" dirty="0">
                <a:solidFill>
                  <a:srgbClr val="085156"/>
                </a:solidFill>
                <a:cs typeface="Arial" panose="020B0604020202020204" pitchFamily="34" charset="0"/>
              </a:rPr>
              <a:t>Тук става дума за премахване на изкуствените и ненужни съставки, които уж добавят „много добри“ неща“</a:t>
            </a:r>
            <a:r>
              <a:rPr lang="en-IE" altLang="en-US" sz="5800" dirty="0">
                <a:solidFill>
                  <a:srgbClr val="085156"/>
                </a:solidFill>
                <a:cs typeface="Arial" panose="020B0604020202020204" pitchFamily="34" charset="0"/>
              </a:rPr>
              <a:t>.</a:t>
            </a:r>
            <a:r>
              <a:rPr lang="bg-BG" altLang="en-US" sz="5800" dirty="0">
                <a:solidFill>
                  <a:srgbClr val="085156"/>
                </a:solidFill>
                <a:cs typeface="Arial" panose="020B0604020202020204" pitchFamily="34" charset="0"/>
              </a:rPr>
              <a:t> Чисти и естествени продукти са на дневен ред.</a:t>
            </a:r>
            <a:endParaRPr lang="en-IE" altLang="en-US" sz="5800" dirty="0">
              <a:solidFill>
                <a:srgbClr val="085156"/>
              </a:solidFill>
              <a:cs typeface="Arial" panose="020B0604020202020204" pitchFamily="34" charset="0"/>
            </a:endParaRPr>
          </a:p>
          <a:p>
            <a:endParaRPr lang="en-IE" dirty="0"/>
          </a:p>
        </p:txBody>
      </p:sp>
      <p:sp>
        <p:nvSpPr>
          <p:cNvPr id="4" name="Text Placeholder 3">
            <a:extLst>
              <a:ext uri="{FF2B5EF4-FFF2-40B4-BE49-F238E27FC236}">
                <a16:creationId xmlns:a16="http://schemas.microsoft.com/office/drawing/2014/main" id="{D38DB6FD-CC25-4B58-80A2-2A4C4608E0B8}"/>
              </a:ext>
            </a:extLst>
          </p:cNvPr>
          <p:cNvSpPr>
            <a:spLocks noGrp="1"/>
          </p:cNvSpPr>
          <p:nvPr>
            <p:ph type="body" sz="quarter" idx="16"/>
          </p:nvPr>
        </p:nvSpPr>
        <p:spPr>
          <a:xfrm>
            <a:off x="4512216" y="3236316"/>
            <a:ext cx="3408830" cy="429235"/>
          </a:xfrm>
        </p:spPr>
        <p:txBody>
          <a:bodyPr>
            <a:normAutofit/>
          </a:bodyPr>
          <a:lstStyle/>
          <a:p>
            <a:r>
              <a:rPr lang="bg-BG" sz="2400" b="1" u="sng" dirty="0">
                <a:solidFill>
                  <a:srgbClr val="406F70"/>
                </a:solidFill>
              </a:rPr>
              <a:t>Използване технологии</a:t>
            </a:r>
            <a:endParaRPr lang="en-IE" sz="2400" b="1" u="sng" dirty="0">
              <a:solidFill>
                <a:srgbClr val="406F70"/>
              </a:solidFill>
            </a:endParaRPr>
          </a:p>
        </p:txBody>
      </p:sp>
      <p:sp>
        <p:nvSpPr>
          <p:cNvPr id="5" name="Text Placeholder 4">
            <a:extLst>
              <a:ext uri="{FF2B5EF4-FFF2-40B4-BE49-F238E27FC236}">
                <a16:creationId xmlns:a16="http://schemas.microsoft.com/office/drawing/2014/main" id="{9C9E766E-5497-4453-B3DB-C7B048B2C699}"/>
              </a:ext>
            </a:extLst>
          </p:cNvPr>
          <p:cNvSpPr>
            <a:spLocks noGrp="1"/>
          </p:cNvSpPr>
          <p:nvPr>
            <p:ph type="body" sz="quarter" idx="17"/>
          </p:nvPr>
        </p:nvSpPr>
        <p:spPr>
          <a:xfrm>
            <a:off x="4365266" y="3787082"/>
            <a:ext cx="3593990" cy="2057905"/>
          </a:xfrm>
        </p:spPr>
        <p:txBody>
          <a:bodyPr>
            <a:noAutofit/>
          </a:bodyPr>
          <a:lstStyle/>
          <a:p>
            <a:pPr algn="ctr">
              <a:defRPr/>
            </a:pPr>
            <a:r>
              <a:rPr lang="bg-BG" dirty="0">
                <a:solidFill>
                  <a:srgbClr val="406F70"/>
                </a:solidFill>
                <a:ea typeface="ＭＳ Ｐゴシック" charset="0"/>
                <a:cs typeface="Arial"/>
              </a:rPr>
              <a:t>Потребителите използват технологии, които управляват и измерват много аспекти на техния начин на живот</a:t>
            </a:r>
            <a:r>
              <a:rPr lang="en-IE" dirty="0">
                <a:solidFill>
                  <a:srgbClr val="406F70"/>
                </a:solidFill>
                <a:ea typeface="ＭＳ Ｐゴシック" charset="0"/>
                <a:cs typeface="Arial"/>
              </a:rPr>
              <a:t>,</a:t>
            </a:r>
            <a:r>
              <a:rPr lang="bg-BG" dirty="0">
                <a:solidFill>
                  <a:srgbClr val="406F70"/>
                </a:solidFill>
                <a:ea typeface="ＭＳ Ｐゴシック" charset="0"/>
                <a:cs typeface="Arial"/>
              </a:rPr>
              <a:t> от приема на  вода, до съня и нивата на захарта.</a:t>
            </a:r>
            <a:endParaRPr lang="en-IE" dirty="0"/>
          </a:p>
        </p:txBody>
      </p:sp>
      <p:sp>
        <p:nvSpPr>
          <p:cNvPr id="6" name="Text Placeholder 5">
            <a:extLst>
              <a:ext uri="{FF2B5EF4-FFF2-40B4-BE49-F238E27FC236}">
                <a16:creationId xmlns:a16="http://schemas.microsoft.com/office/drawing/2014/main" id="{5B6CB2CF-DE40-49D3-B3EC-A9B22B4E27F5}"/>
              </a:ext>
            </a:extLst>
          </p:cNvPr>
          <p:cNvSpPr>
            <a:spLocks noGrp="1"/>
          </p:cNvSpPr>
          <p:nvPr>
            <p:ph type="body" sz="quarter" idx="18"/>
          </p:nvPr>
        </p:nvSpPr>
        <p:spPr>
          <a:xfrm>
            <a:off x="8228086" y="3236316"/>
            <a:ext cx="3408830" cy="429235"/>
          </a:xfrm>
        </p:spPr>
        <p:txBody>
          <a:bodyPr>
            <a:noAutofit/>
          </a:bodyPr>
          <a:lstStyle/>
          <a:p>
            <a:r>
              <a:rPr lang="bg-BG" sz="2700" b="1" u="sng" dirty="0">
                <a:solidFill>
                  <a:srgbClr val="F5C05B"/>
                </a:solidFill>
              </a:rPr>
              <a:t>Постигане на баланс</a:t>
            </a:r>
            <a:endParaRPr lang="en-IE" sz="2700" b="1" u="sng" dirty="0">
              <a:solidFill>
                <a:srgbClr val="F5C05B"/>
              </a:solidFill>
            </a:endParaRPr>
          </a:p>
        </p:txBody>
      </p:sp>
      <p:sp>
        <p:nvSpPr>
          <p:cNvPr id="7" name="Text Placeholder 6">
            <a:extLst>
              <a:ext uri="{FF2B5EF4-FFF2-40B4-BE49-F238E27FC236}">
                <a16:creationId xmlns:a16="http://schemas.microsoft.com/office/drawing/2014/main" id="{F926FAB6-F084-4FA1-9742-67EDC38CF587}"/>
              </a:ext>
            </a:extLst>
          </p:cNvPr>
          <p:cNvSpPr>
            <a:spLocks noGrp="1"/>
          </p:cNvSpPr>
          <p:nvPr>
            <p:ph type="body" sz="quarter" idx="19"/>
          </p:nvPr>
        </p:nvSpPr>
        <p:spPr>
          <a:xfrm>
            <a:off x="8118282" y="3787082"/>
            <a:ext cx="3593990" cy="2414935"/>
          </a:xfrm>
        </p:spPr>
        <p:txBody>
          <a:bodyPr>
            <a:noAutofit/>
          </a:bodyPr>
          <a:lstStyle/>
          <a:p>
            <a:pPr algn="ctr"/>
            <a:r>
              <a:rPr lang="bg-BG" altLang="en-US" sz="2300" dirty="0">
                <a:solidFill>
                  <a:srgbClr val="F5C05B"/>
                </a:solidFill>
                <a:cs typeface="Arial" panose="020B0604020202020204" pitchFamily="34" charset="0"/>
              </a:rPr>
              <a:t>Балансът е все по-важен за потребителите. Границите между емоционалното и физическото благосъстояние се размиват, тъй като хората се стремят към цялостен идеал на здрав дух и тяло. </a:t>
            </a:r>
            <a:endParaRPr lang="en-IE" sz="2300" dirty="0"/>
          </a:p>
        </p:txBody>
      </p:sp>
      <p:sp>
        <p:nvSpPr>
          <p:cNvPr id="8" name="Text Placeholder 7">
            <a:extLst>
              <a:ext uri="{FF2B5EF4-FFF2-40B4-BE49-F238E27FC236}">
                <a16:creationId xmlns:a16="http://schemas.microsoft.com/office/drawing/2014/main" id="{B9762A7D-C122-443A-9A17-73073E262139}"/>
              </a:ext>
            </a:extLst>
          </p:cNvPr>
          <p:cNvSpPr>
            <a:spLocks noGrp="1"/>
          </p:cNvSpPr>
          <p:nvPr>
            <p:ph type="body" sz="quarter" idx="13"/>
          </p:nvPr>
        </p:nvSpPr>
        <p:spPr>
          <a:xfrm>
            <a:off x="375920" y="335280"/>
            <a:ext cx="11594834" cy="1247030"/>
          </a:xfrm>
        </p:spPr>
        <p:txBody>
          <a:bodyPr>
            <a:normAutofit fontScale="77500" lnSpcReduction="20000"/>
          </a:bodyPr>
          <a:lstStyle/>
          <a:p>
            <a:r>
              <a:rPr lang="bg-BG" b="1" dirty="0">
                <a:solidFill>
                  <a:srgbClr val="085156"/>
                </a:solidFill>
              </a:rPr>
              <a:t>Като бизнеси с хранителни продукти, ние трябва да играем роля</a:t>
            </a:r>
            <a:r>
              <a:rPr lang="en-US" b="1" dirty="0">
                <a:solidFill>
                  <a:srgbClr val="085156"/>
                </a:solidFill>
              </a:rPr>
              <a:t>.  </a:t>
            </a:r>
          </a:p>
          <a:p>
            <a:r>
              <a:rPr lang="bg-BG" b="1" dirty="0">
                <a:solidFill>
                  <a:srgbClr val="085156"/>
                </a:solidFill>
              </a:rPr>
              <a:t>Ако се придържаме към </a:t>
            </a:r>
            <a:r>
              <a:rPr lang="bg-BG" b="1" dirty="0">
                <a:solidFill>
                  <a:srgbClr val="F5C05B"/>
                </a:solidFill>
              </a:rPr>
              <a:t>най-добрите тенденции</a:t>
            </a:r>
            <a:r>
              <a:rPr lang="bg-BG" b="1" dirty="0">
                <a:solidFill>
                  <a:srgbClr val="085156"/>
                </a:solidFill>
              </a:rPr>
              <a:t> в областта на Здраве и Благосъстояние, ние също разкриваме нарастваща пазарна възможност. </a:t>
            </a:r>
            <a:endParaRPr lang="en-IE" b="1" dirty="0">
              <a:solidFill>
                <a:srgbClr val="085156"/>
              </a:solidFill>
            </a:endParaRPr>
          </a:p>
        </p:txBody>
      </p:sp>
    </p:spTree>
    <p:extLst>
      <p:ext uri="{BB962C8B-B14F-4D97-AF65-F5344CB8AC3E}">
        <p14:creationId xmlns:p14="http://schemas.microsoft.com/office/powerpoint/2010/main" val="227902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733DB-2AA1-4990-9C3B-05C115F50D26}"/>
              </a:ext>
            </a:extLst>
          </p:cNvPr>
          <p:cNvSpPr>
            <a:spLocks noGrp="1"/>
          </p:cNvSpPr>
          <p:nvPr>
            <p:ph type="body" sz="quarter" idx="19"/>
          </p:nvPr>
        </p:nvSpPr>
        <p:spPr>
          <a:xfrm>
            <a:off x="646104" y="370188"/>
            <a:ext cx="9055457" cy="1766183"/>
          </a:xfrm>
        </p:spPr>
        <p:txBody>
          <a:bodyPr>
            <a:normAutofit fontScale="70000" lnSpcReduction="20000"/>
          </a:bodyPr>
          <a:lstStyle/>
          <a:p>
            <a:pPr algn="ctr">
              <a:spcBef>
                <a:spcPct val="50000"/>
              </a:spcBef>
              <a:defRPr/>
            </a:pPr>
            <a:r>
              <a:rPr lang="bg-BG" sz="5100" b="1" dirty="0">
                <a:ea typeface="Geneva" pitchFamily="-48" charset="-128"/>
                <a:cs typeface="Arial" pitchFamily="34" charset="0"/>
              </a:rPr>
              <a:t>Здраве и Благополучие</a:t>
            </a:r>
            <a:r>
              <a:rPr lang="en-IE" sz="5100" b="1" dirty="0">
                <a:ea typeface="Geneva" pitchFamily="-48" charset="-128"/>
                <a:cs typeface="Arial" pitchFamily="34" charset="0"/>
              </a:rPr>
              <a:t>, </a:t>
            </a:r>
            <a:r>
              <a:rPr lang="bg-BG" sz="5100" b="1" dirty="0">
                <a:solidFill>
                  <a:srgbClr val="F5C05B"/>
                </a:solidFill>
                <a:ea typeface="Geneva" pitchFamily="-48" charset="-128"/>
                <a:cs typeface="Arial" pitchFamily="34" charset="0"/>
              </a:rPr>
              <a:t>ТОП ТЕНЦЕНЦИИТЕ</a:t>
            </a:r>
            <a:r>
              <a:rPr lang="en-IE" sz="5100" b="1" dirty="0">
                <a:solidFill>
                  <a:srgbClr val="F5C05B"/>
                </a:solidFill>
                <a:ea typeface="Geneva" pitchFamily="-48" charset="-128"/>
                <a:cs typeface="Arial" pitchFamily="34" charset="0"/>
              </a:rPr>
              <a:t> </a:t>
            </a:r>
          </a:p>
          <a:p>
            <a:pPr algn="ctr">
              <a:spcBef>
                <a:spcPct val="50000"/>
              </a:spcBef>
              <a:defRPr/>
            </a:pPr>
            <a:r>
              <a:rPr lang="bg-BG" sz="4100" b="1" dirty="0">
                <a:ea typeface="Geneva" pitchFamily="-48" charset="-128"/>
                <a:cs typeface="Arial" pitchFamily="34" charset="0"/>
              </a:rPr>
              <a:t>Как може да интерпретирате тези тенденции, за да внесете иновации в хранителния бизнес</a:t>
            </a:r>
            <a:r>
              <a:rPr lang="en-IE" sz="4100" b="1" dirty="0">
                <a:ea typeface="Geneva" pitchFamily="-48" charset="-128"/>
                <a:cs typeface="Arial" pitchFamily="34" charset="0"/>
              </a:rPr>
              <a:t> ?  </a:t>
            </a:r>
            <a:endParaRPr lang="en-IE" dirty="0"/>
          </a:p>
        </p:txBody>
      </p:sp>
      <p:sp>
        <p:nvSpPr>
          <p:cNvPr id="3" name="TextBox 2">
            <a:extLst>
              <a:ext uri="{FF2B5EF4-FFF2-40B4-BE49-F238E27FC236}">
                <a16:creationId xmlns:a16="http://schemas.microsoft.com/office/drawing/2014/main" id="{C108FACC-6F91-42BB-A91A-505316DD206B}"/>
              </a:ext>
            </a:extLst>
          </p:cNvPr>
          <p:cNvSpPr txBox="1"/>
          <p:nvPr/>
        </p:nvSpPr>
        <p:spPr>
          <a:xfrm>
            <a:off x="731520" y="2108400"/>
            <a:ext cx="2899807" cy="4247317"/>
          </a:xfrm>
          <a:prstGeom prst="rect">
            <a:avLst/>
          </a:prstGeom>
          <a:solidFill>
            <a:srgbClr val="406F70"/>
          </a:solidFill>
        </p:spPr>
        <p:txBody>
          <a:bodyPr wrap="square" rtlCol="0">
            <a:spAutoFit/>
          </a:bodyPr>
          <a:lstStyle/>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r>
              <a:rPr lang="bg-BG" dirty="0">
                <a:solidFill>
                  <a:srgbClr val="F5C05B"/>
                </a:solidFill>
              </a:rPr>
              <a:t>Отрежете съставките, обработката и опаковката, за да се подчертае естествеността на вашия продукт</a:t>
            </a:r>
            <a:r>
              <a:rPr lang="en-US" dirty="0">
                <a:solidFill>
                  <a:srgbClr val="F5C05B"/>
                </a:solidFill>
              </a:rPr>
              <a:t>? </a:t>
            </a: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IE" dirty="0">
              <a:solidFill>
                <a:srgbClr val="F5C05B"/>
              </a:solidFill>
            </a:endParaRPr>
          </a:p>
        </p:txBody>
      </p:sp>
      <p:pic>
        <p:nvPicPr>
          <p:cNvPr id="7" name="Picture 6">
            <a:extLst>
              <a:ext uri="{FF2B5EF4-FFF2-40B4-BE49-F238E27FC236}">
                <a16:creationId xmlns:a16="http://schemas.microsoft.com/office/drawing/2014/main" id="{8B786464-A0C1-4D8C-BC79-DC3089055F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8798" y="2332869"/>
            <a:ext cx="2365249" cy="1288555"/>
          </a:xfrm>
          <a:prstGeom prst="rect">
            <a:avLst/>
          </a:prstGeom>
        </p:spPr>
      </p:pic>
      <p:sp>
        <p:nvSpPr>
          <p:cNvPr id="8" name="TextBox 7">
            <a:extLst>
              <a:ext uri="{FF2B5EF4-FFF2-40B4-BE49-F238E27FC236}">
                <a16:creationId xmlns:a16="http://schemas.microsoft.com/office/drawing/2014/main" id="{97EAB8E6-CF8B-4404-BD8E-40122BF650AE}"/>
              </a:ext>
            </a:extLst>
          </p:cNvPr>
          <p:cNvSpPr txBox="1"/>
          <p:nvPr/>
        </p:nvSpPr>
        <p:spPr>
          <a:xfrm>
            <a:off x="4124652" y="2102911"/>
            <a:ext cx="2899807" cy="4801314"/>
          </a:xfrm>
          <a:prstGeom prst="rect">
            <a:avLst/>
          </a:prstGeom>
          <a:solidFill>
            <a:srgbClr val="406F70"/>
          </a:solidFill>
        </p:spPr>
        <p:txBody>
          <a:bodyPr wrap="square" rtlCol="0">
            <a:spAutoFit/>
          </a:bodyPr>
          <a:lstStyle/>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r>
              <a:rPr lang="bg-BG" dirty="0">
                <a:solidFill>
                  <a:srgbClr val="F5C05B"/>
                </a:solidFill>
              </a:rPr>
              <a:t>Използвайте технологиите, за да помогнете на потребителите да се възползват максимално от вашия продукт и услуга и да разберат ползите за здравето и енергията, както за възрастните така и за децата</a:t>
            </a:r>
            <a:r>
              <a:rPr lang="en-US" dirty="0">
                <a:solidFill>
                  <a:srgbClr val="F5C05B"/>
                </a:solidFill>
              </a:rPr>
              <a:t>!</a:t>
            </a:r>
          </a:p>
          <a:p>
            <a:pPr algn="ctr"/>
            <a:endParaRPr lang="en-US" dirty="0">
              <a:solidFill>
                <a:srgbClr val="F5C05B"/>
              </a:solidFill>
            </a:endParaRPr>
          </a:p>
          <a:p>
            <a:pPr algn="ctr"/>
            <a:endParaRPr lang="en-IE" dirty="0">
              <a:solidFill>
                <a:srgbClr val="F5C05B"/>
              </a:solidFill>
            </a:endParaRPr>
          </a:p>
        </p:txBody>
      </p:sp>
      <p:pic>
        <p:nvPicPr>
          <p:cNvPr id="5" name="Picture 4">
            <a:extLst>
              <a:ext uri="{FF2B5EF4-FFF2-40B4-BE49-F238E27FC236}">
                <a16:creationId xmlns:a16="http://schemas.microsoft.com/office/drawing/2014/main" id="{9784E44F-84AF-4C5A-B9C5-EEFD7011CC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0289" y="2332868"/>
            <a:ext cx="2408532" cy="1288555"/>
          </a:xfrm>
          <a:prstGeom prst="rect">
            <a:avLst/>
          </a:prstGeom>
        </p:spPr>
      </p:pic>
      <p:sp>
        <p:nvSpPr>
          <p:cNvPr id="10" name="TextBox 9">
            <a:extLst>
              <a:ext uri="{FF2B5EF4-FFF2-40B4-BE49-F238E27FC236}">
                <a16:creationId xmlns:a16="http://schemas.microsoft.com/office/drawing/2014/main" id="{B9AAA889-5B17-4874-AD08-74CD423192E1}"/>
              </a:ext>
            </a:extLst>
          </p:cNvPr>
          <p:cNvSpPr txBox="1"/>
          <p:nvPr/>
        </p:nvSpPr>
        <p:spPr>
          <a:xfrm>
            <a:off x="7493400" y="2103727"/>
            <a:ext cx="2899807" cy="4247317"/>
          </a:xfrm>
          <a:prstGeom prst="rect">
            <a:avLst/>
          </a:prstGeom>
          <a:solidFill>
            <a:srgbClr val="406F70"/>
          </a:solidFill>
        </p:spPr>
        <p:txBody>
          <a:bodyPr wrap="square" rtlCol="0">
            <a:spAutoFit/>
          </a:bodyPr>
          <a:lstStyle/>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endParaRPr lang="en-US" dirty="0">
              <a:solidFill>
                <a:srgbClr val="F5C05B"/>
              </a:solidFill>
            </a:endParaRPr>
          </a:p>
          <a:p>
            <a:pPr algn="ctr"/>
            <a:r>
              <a:rPr lang="bg-BG" dirty="0">
                <a:solidFill>
                  <a:srgbClr val="F5C05B"/>
                </a:solidFill>
              </a:rPr>
              <a:t>Направете вашия продукт персонализиран и подходящ за различни диети и начин на живот.</a:t>
            </a:r>
            <a:r>
              <a:rPr lang="en-US" dirty="0">
                <a:solidFill>
                  <a:srgbClr val="F5C05B"/>
                </a:solidFill>
              </a:rPr>
              <a:t> </a:t>
            </a:r>
            <a:r>
              <a:rPr lang="bg-BG" dirty="0">
                <a:solidFill>
                  <a:srgbClr val="F5C05B"/>
                </a:solidFill>
              </a:rPr>
              <a:t>Как може да допринесе за цялостното балансиране начина на живот?</a:t>
            </a:r>
            <a:r>
              <a:rPr lang="en-US" dirty="0">
                <a:solidFill>
                  <a:srgbClr val="F5C05B"/>
                </a:solidFill>
              </a:rPr>
              <a:t> </a:t>
            </a:r>
          </a:p>
          <a:p>
            <a:pPr algn="ctr"/>
            <a:endParaRPr lang="en-US" dirty="0">
              <a:solidFill>
                <a:srgbClr val="F5C05B"/>
              </a:solidFill>
            </a:endParaRPr>
          </a:p>
          <a:p>
            <a:pPr algn="ctr"/>
            <a:endParaRPr lang="en-US" dirty="0">
              <a:solidFill>
                <a:srgbClr val="F5C05B"/>
              </a:solidFill>
            </a:endParaRPr>
          </a:p>
        </p:txBody>
      </p:sp>
      <p:pic>
        <p:nvPicPr>
          <p:cNvPr id="9" name="Picture 8">
            <a:extLst>
              <a:ext uri="{FF2B5EF4-FFF2-40B4-BE49-F238E27FC236}">
                <a16:creationId xmlns:a16="http://schemas.microsoft.com/office/drawing/2014/main" id="{0307104E-84C6-47F8-8574-CDFE9B93B1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86388" y="2360325"/>
            <a:ext cx="2408533" cy="1261099"/>
          </a:xfrm>
          <a:prstGeom prst="rect">
            <a:avLst/>
          </a:prstGeom>
        </p:spPr>
      </p:pic>
    </p:spTree>
    <p:extLst>
      <p:ext uri="{BB962C8B-B14F-4D97-AF65-F5344CB8AC3E}">
        <p14:creationId xmlns:p14="http://schemas.microsoft.com/office/powerpoint/2010/main" val="316157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A55C00C-E729-4097-A699-292F5884CE3F}"/>
              </a:ext>
            </a:extLst>
          </p:cNvPr>
          <p:cNvPicPr>
            <a:picLocks noChangeAspect="1"/>
          </p:cNvPicPr>
          <p:nvPr/>
        </p:nvPicPr>
        <p:blipFill>
          <a:blip r:embed="rId2"/>
          <a:stretch>
            <a:fillRect/>
          </a:stretch>
        </p:blipFill>
        <p:spPr>
          <a:xfrm>
            <a:off x="0" y="0"/>
            <a:ext cx="7686675" cy="2101594"/>
          </a:xfrm>
          <a:prstGeom prst="rect">
            <a:avLst/>
          </a:prstGeom>
        </p:spPr>
      </p:pic>
      <p:sp>
        <p:nvSpPr>
          <p:cNvPr id="2" name="Text Placeholder 1">
            <a:extLst>
              <a:ext uri="{FF2B5EF4-FFF2-40B4-BE49-F238E27FC236}">
                <a16:creationId xmlns:a16="http://schemas.microsoft.com/office/drawing/2014/main" id="{5DE04810-4B8F-4139-A4B8-A065560ABD28}"/>
              </a:ext>
            </a:extLst>
          </p:cNvPr>
          <p:cNvSpPr>
            <a:spLocks noGrp="1"/>
          </p:cNvSpPr>
          <p:nvPr>
            <p:ph type="body" sz="quarter" idx="19"/>
          </p:nvPr>
        </p:nvSpPr>
        <p:spPr>
          <a:xfrm>
            <a:off x="579603" y="1877979"/>
            <a:ext cx="8857251" cy="700387"/>
          </a:xfrm>
        </p:spPr>
        <p:txBody>
          <a:bodyPr>
            <a:normAutofit fontScale="77500" lnSpcReduction="20000"/>
          </a:bodyPr>
          <a:lstStyle/>
          <a:p>
            <a:r>
              <a:rPr lang="bg-BG" dirty="0"/>
              <a:t>Изследване на случай, показващ </a:t>
            </a:r>
            <a:r>
              <a:rPr lang="en-US" b="1" dirty="0"/>
              <a:t>3 </a:t>
            </a:r>
            <a:r>
              <a:rPr lang="bg-BG" b="1" dirty="0"/>
              <a:t>водещи тенденции</a:t>
            </a:r>
            <a:r>
              <a:rPr lang="en-US" b="1" dirty="0"/>
              <a:t> </a:t>
            </a:r>
            <a:endParaRPr lang="en-IE" b="1" dirty="0"/>
          </a:p>
        </p:txBody>
      </p:sp>
      <p:sp>
        <p:nvSpPr>
          <p:cNvPr id="3" name="Text Placeholder 2">
            <a:extLst>
              <a:ext uri="{FF2B5EF4-FFF2-40B4-BE49-F238E27FC236}">
                <a16:creationId xmlns:a16="http://schemas.microsoft.com/office/drawing/2014/main" id="{10AE8B8C-9A9C-408A-AEE6-366D9764AAE6}"/>
              </a:ext>
            </a:extLst>
          </p:cNvPr>
          <p:cNvSpPr>
            <a:spLocks noGrp="1"/>
          </p:cNvSpPr>
          <p:nvPr>
            <p:ph type="body" sz="quarter" idx="20"/>
          </p:nvPr>
        </p:nvSpPr>
        <p:spPr>
          <a:xfrm>
            <a:off x="451104" y="2241678"/>
            <a:ext cx="11570208" cy="3676339"/>
          </a:xfrm>
        </p:spPr>
        <p:txBody>
          <a:bodyPr/>
          <a:lstStyle/>
          <a:p>
            <a:pPr>
              <a:spcBef>
                <a:spcPts val="600"/>
              </a:spcBef>
            </a:pPr>
            <a:r>
              <a:rPr lang="bg-BG" sz="2100" dirty="0" err="1">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Камил</a:t>
            </a:r>
            <a:r>
              <a:rPr lang="bg-BG" sz="2100"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 Таи/</a:t>
            </a:r>
            <a:r>
              <a:rPr lang="en-US" sz="2100" dirty="0" err="1">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Camile</a:t>
            </a:r>
            <a:r>
              <a:rPr lang="en-US" sz="2100"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 Thai </a:t>
            </a:r>
            <a:r>
              <a:rPr lang="bg-BG" sz="2100"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въвежда иновации в света на бързото хранене, като показва, че вземането на храна или доставка вкъщи също може да бъде </a:t>
            </a:r>
            <a:r>
              <a:rPr lang="bg-BG" sz="2100" b="1"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здравословна храна </a:t>
            </a:r>
            <a:r>
              <a:rPr lang="bg-BG" sz="2100"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и може да се произвежда по устойчив и етичен начин. Веригата ресторанти чрез стратегията си за развитие е подпомагала своите франчайз потребители на всяка стъпка от доставката на качествен и постоянен продукт. Без значение на кое място, всички те са съобразени с едни и същи принципи на местни продукти, ръчно приготвени ароматни сосове и </a:t>
            </a:r>
            <a:r>
              <a:rPr lang="bg-BG" sz="2100" b="1"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приготвени по поръчка </a:t>
            </a:r>
            <a:r>
              <a:rPr lang="bg-BG" sz="2100"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ястия от </a:t>
            </a:r>
            <a:r>
              <a:rPr lang="en-US" sz="2100"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a:t>
            </a:r>
            <a:r>
              <a:rPr lang="bg-BG" sz="2100" i="1"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тайландска храна с добро настроение</a:t>
            </a:r>
            <a:r>
              <a:rPr lang="en-US" sz="2100" i="1"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a:t>
            </a:r>
            <a:r>
              <a:rPr lang="en-US" sz="2100"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 </a:t>
            </a:r>
          </a:p>
          <a:p>
            <a:pPr>
              <a:spcBef>
                <a:spcPts val="600"/>
              </a:spcBef>
            </a:pPr>
            <a:r>
              <a:rPr lang="bg-BG" sz="2100" dirty="0">
                <a:solidFill>
                  <a:srgbClr val="085156"/>
                </a:solidFill>
                <a:latin typeface="Calibri" panose="020F0502020204030204" pitchFamily="34" charset="0"/>
                <a:ea typeface="Calibri" panose="020F0502020204030204" pitchFamily="34" charset="0"/>
                <a:cs typeface="Times New Roman" panose="02020603050405020304" pitchFamily="18" charset="0"/>
              </a:rPr>
              <a:t>Чрез </a:t>
            </a:r>
            <a:r>
              <a:rPr lang="bg-BG" sz="2100" b="1" dirty="0">
                <a:solidFill>
                  <a:srgbClr val="085156"/>
                </a:solidFill>
                <a:latin typeface="Calibri" panose="020F0502020204030204" pitchFamily="34" charset="0"/>
                <a:ea typeface="Calibri" panose="020F0502020204030204" pitchFamily="34" charset="0"/>
                <a:cs typeface="Times New Roman" panose="02020603050405020304" pitchFamily="18" charset="0"/>
              </a:rPr>
              <a:t>цифровизация</a:t>
            </a:r>
            <a:r>
              <a:rPr lang="en-US" sz="2100" dirty="0">
                <a:solidFill>
                  <a:srgbClr val="085156"/>
                </a:solidFill>
                <a:effectLst/>
                <a:latin typeface="Calibri" panose="020F0502020204030204" pitchFamily="34" charset="0"/>
                <a:ea typeface="Calibri" panose="020F0502020204030204" pitchFamily="34" charset="0"/>
                <a:cs typeface="Times New Roman" panose="02020603050405020304" pitchFamily="18" charset="0"/>
              </a:rPr>
              <a:t> </a:t>
            </a:r>
            <a:r>
              <a:rPr lang="bg-BG" sz="2100" dirty="0">
                <a:solidFill>
                  <a:srgbClr val="085156"/>
                </a:solidFill>
                <a:latin typeface="Calibri" panose="020F0502020204030204" pitchFamily="34" charset="0"/>
                <a:ea typeface="Calibri" panose="020F0502020204030204" pitchFamily="34" charset="0"/>
                <a:cs typeface="Times New Roman" panose="02020603050405020304" pitchFamily="18" charset="0"/>
              </a:rPr>
              <a:t>те правят още една крачка напред и насърчават здравето чрез използване на своето Приложение. Тук те показват броя калории и хранителните елементи, които са лабораторно тествани и сертифицирани от диетолози. Техният уебсайт е силно фокусиран върху здравето и храненето</a:t>
            </a:r>
            <a:r>
              <a:rPr lang="en-US" sz="2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rPr>
              <a:t>.</a:t>
            </a:r>
            <a:endParaRPr lang="bg-BG" sz="2100" dirty="0">
              <a:solidFill>
                <a:srgbClr val="595959"/>
              </a:solidFill>
              <a:effectLst/>
              <a:latin typeface="Calibri" panose="020F0502020204030204" pitchFamily="34" charset="0"/>
              <a:ea typeface="Calibri" panose="020F0502020204030204" pitchFamily="34" charset="0"/>
              <a:cs typeface="Times New Roman" panose="02020603050405020304" pitchFamily="18" charset="0"/>
            </a:endParaRPr>
          </a:p>
          <a:p>
            <a:r>
              <a:rPr lang="bg-BG" sz="1800" b="1" dirty="0">
                <a:solidFill>
                  <a:srgbClr val="085156"/>
                </a:solidFill>
                <a:highlight>
                  <a:srgbClr val="F5C05B"/>
                </a:highlight>
              </a:rPr>
              <a:t>ПОСЕТЕТЕ</a:t>
            </a:r>
            <a:r>
              <a:rPr lang="en-IE" sz="1800" dirty="0">
                <a:solidFill>
                  <a:srgbClr val="085156"/>
                </a:solidFill>
              </a:rPr>
              <a:t> </a:t>
            </a:r>
            <a:r>
              <a:rPr lang="en-IE" sz="1600" dirty="0">
                <a:solidFill>
                  <a:srgbClr val="085156"/>
                </a:solidFill>
                <a:hlinkClick r:id="rId3"/>
              </a:rPr>
              <a:t>https://www.camile.ie/</a:t>
            </a:r>
            <a:endParaRPr lang="en-IE" sz="1600" dirty="0">
              <a:solidFill>
                <a:srgbClr val="085156"/>
              </a:solidFill>
            </a:endParaRPr>
          </a:p>
          <a:p>
            <a:r>
              <a:rPr lang="bg-BG" sz="1800" b="1" dirty="0">
                <a:solidFill>
                  <a:srgbClr val="085156"/>
                </a:solidFill>
                <a:highlight>
                  <a:srgbClr val="F5C05B"/>
                </a:highlight>
              </a:rPr>
              <a:t>ПРОЧЕТЕТЕ ПЪЛНАТА ИСТОРИЯ</a:t>
            </a:r>
            <a:r>
              <a:rPr lang="en-IE" sz="1800" b="1" dirty="0">
                <a:solidFill>
                  <a:srgbClr val="085156"/>
                </a:solidFill>
              </a:rPr>
              <a:t> </a:t>
            </a:r>
            <a:r>
              <a:rPr lang="en-IE" sz="1800" b="1" dirty="0">
                <a:solidFill>
                  <a:srgbClr val="085156"/>
                </a:solidFill>
                <a:hlinkClick r:id="rId4"/>
              </a:rPr>
              <a:t>https://www.foodinnovation.how/wp-content/uploads/2021/07/5.-Camile-Thai.pdf</a:t>
            </a:r>
            <a:endParaRPr lang="en-IE" sz="1800" b="1" dirty="0">
              <a:solidFill>
                <a:srgbClr val="085156"/>
              </a:solidFill>
            </a:endParaRPr>
          </a:p>
          <a:p>
            <a:endParaRPr lang="en-IE" sz="1800" b="1" dirty="0">
              <a:solidFill>
                <a:srgbClr val="085156"/>
              </a:solidFill>
            </a:endParaRPr>
          </a:p>
        </p:txBody>
      </p:sp>
      <p:sp>
        <p:nvSpPr>
          <p:cNvPr id="7" name="TextBox 6">
            <a:extLst>
              <a:ext uri="{FF2B5EF4-FFF2-40B4-BE49-F238E27FC236}">
                <a16:creationId xmlns:a16="http://schemas.microsoft.com/office/drawing/2014/main" id="{420FA56C-2146-4EA4-8966-FF40FA3AC945}"/>
              </a:ext>
            </a:extLst>
          </p:cNvPr>
          <p:cNvSpPr txBox="1"/>
          <p:nvPr/>
        </p:nvSpPr>
        <p:spPr>
          <a:xfrm>
            <a:off x="7686676" y="197912"/>
            <a:ext cx="3296842" cy="707886"/>
          </a:xfrm>
          <a:prstGeom prst="rect">
            <a:avLst/>
          </a:prstGeom>
          <a:solidFill>
            <a:srgbClr val="F5C05B"/>
          </a:solidFill>
        </p:spPr>
        <p:txBody>
          <a:bodyPr wrap="square" rtlCol="0">
            <a:spAutoFit/>
          </a:bodyPr>
          <a:lstStyle/>
          <a:p>
            <a:r>
              <a:rPr lang="bg-BG" sz="2000" b="1" dirty="0">
                <a:solidFill>
                  <a:schemeClr val="bg1"/>
                </a:solidFill>
              </a:rPr>
              <a:t>ИЗСЛЕДВАНЕ НА СЛУЧАЙ – БЪДЕТЕ ВДЪХНОВЕНИ</a:t>
            </a:r>
            <a:endParaRPr lang="en-IE" sz="2000" b="1" dirty="0">
              <a:solidFill>
                <a:schemeClr val="bg1"/>
              </a:solidFill>
            </a:endParaRPr>
          </a:p>
        </p:txBody>
      </p:sp>
    </p:spTree>
    <p:extLst>
      <p:ext uri="{BB962C8B-B14F-4D97-AF65-F5344CB8AC3E}">
        <p14:creationId xmlns:p14="http://schemas.microsoft.com/office/powerpoint/2010/main" val="313587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celery smoothie">
            <a:extLst>
              <a:ext uri="{FF2B5EF4-FFF2-40B4-BE49-F238E27FC236}">
                <a16:creationId xmlns:a16="http://schemas.microsoft.com/office/drawing/2014/main" id="{EB9F2198-61E1-43D9-BAEE-A4939FA0E1F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2304"/>
          <a:stretch/>
        </p:blipFill>
        <p:spPr>
          <a:xfrm flipH="1">
            <a:off x="6440555" y="6385"/>
            <a:ext cx="5883967" cy="6261962"/>
          </a:xfrm>
        </p:spPr>
      </p:pic>
      <p:sp>
        <p:nvSpPr>
          <p:cNvPr id="3" name="Text Placeholder 2">
            <a:extLst>
              <a:ext uri="{FF2B5EF4-FFF2-40B4-BE49-F238E27FC236}">
                <a16:creationId xmlns:a16="http://schemas.microsoft.com/office/drawing/2014/main" id="{200A37C3-7FEF-455D-95AA-3A1F82254D22}"/>
              </a:ext>
            </a:extLst>
          </p:cNvPr>
          <p:cNvSpPr>
            <a:spLocks noGrp="1"/>
          </p:cNvSpPr>
          <p:nvPr>
            <p:ph type="body" sz="quarter" idx="19"/>
          </p:nvPr>
        </p:nvSpPr>
        <p:spPr>
          <a:xfrm>
            <a:off x="357809" y="304144"/>
            <a:ext cx="6082747" cy="697353"/>
          </a:xfrm>
        </p:spPr>
        <p:txBody>
          <a:bodyPr>
            <a:noAutofit/>
          </a:bodyPr>
          <a:lstStyle/>
          <a:p>
            <a:r>
              <a:rPr lang="bg-BG" b="1" dirty="0">
                <a:solidFill>
                  <a:srgbClr val="406F70"/>
                </a:solidFill>
              </a:rPr>
              <a:t>Защо фокусът е върху здравословното меню</a:t>
            </a:r>
            <a:r>
              <a:rPr lang="en-US" b="1" dirty="0">
                <a:solidFill>
                  <a:srgbClr val="406F70"/>
                </a:solidFill>
              </a:rPr>
              <a:t>?</a:t>
            </a:r>
            <a:endParaRPr lang="en-IE" b="1" dirty="0">
              <a:solidFill>
                <a:srgbClr val="406F70"/>
              </a:solidFill>
            </a:endParaRPr>
          </a:p>
        </p:txBody>
      </p:sp>
      <p:sp>
        <p:nvSpPr>
          <p:cNvPr id="4" name="Text Placeholder 3">
            <a:extLst>
              <a:ext uri="{FF2B5EF4-FFF2-40B4-BE49-F238E27FC236}">
                <a16:creationId xmlns:a16="http://schemas.microsoft.com/office/drawing/2014/main" id="{C0097424-07E2-4A9C-976F-ADC56B17BC14}"/>
              </a:ext>
            </a:extLst>
          </p:cNvPr>
          <p:cNvSpPr>
            <a:spLocks noGrp="1"/>
          </p:cNvSpPr>
          <p:nvPr>
            <p:ph type="body" sz="quarter" idx="20"/>
          </p:nvPr>
        </p:nvSpPr>
        <p:spPr>
          <a:xfrm>
            <a:off x="1" y="1449659"/>
            <a:ext cx="7002966" cy="4755520"/>
          </a:xfrm>
        </p:spPr>
        <p:txBody>
          <a:bodyPr/>
          <a:lstStyle/>
          <a:p>
            <a:pPr>
              <a:spcBef>
                <a:spcPts val="0"/>
              </a:spcBef>
            </a:pPr>
            <a:r>
              <a:rPr lang="bg-BG" altLang="en-US" sz="2300" dirty="0">
                <a:solidFill>
                  <a:srgbClr val="085156"/>
                </a:solidFill>
                <a:cs typeface="Arial" panose="020B0604020202020204" pitchFamily="34" charset="0"/>
              </a:rPr>
              <a:t>Според </a:t>
            </a:r>
            <a:r>
              <a:rPr lang="bg-BG" altLang="en-US" sz="2300" dirty="0" err="1">
                <a:solidFill>
                  <a:srgbClr val="085156"/>
                </a:solidFill>
                <a:cs typeface="Arial" panose="020B0604020202020204" pitchFamily="34" charset="0"/>
              </a:rPr>
              <a:t>Нилсен</a:t>
            </a:r>
            <a:r>
              <a:rPr lang="bg-BG" altLang="en-US" sz="2300" dirty="0">
                <a:solidFill>
                  <a:srgbClr val="085156"/>
                </a:solidFill>
                <a:cs typeface="Arial" panose="020B0604020202020204" pitchFamily="34" charset="0"/>
              </a:rPr>
              <a:t>/</a:t>
            </a:r>
            <a:r>
              <a:rPr lang="en-IE" altLang="en-US" sz="2300" dirty="0">
                <a:solidFill>
                  <a:srgbClr val="085156"/>
                </a:solidFill>
                <a:cs typeface="Arial" panose="020B0604020202020204" pitchFamily="34" charset="0"/>
                <a:hlinkClick r:id="rId3">
                  <a:extLst>
                    <a:ext uri="{A12FA001-AC4F-418D-AE19-62706E023703}">
                      <ahyp:hlinkClr xmlns:ahyp="http://schemas.microsoft.com/office/drawing/2018/hyperlinkcolor" val="tx"/>
                    </a:ext>
                  </a:extLst>
                </a:hlinkClick>
              </a:rPr>
              <a:t>Nielsen</a:t>
            </a:r>
            <a:r>
              <a:rPr lang="en-IE" altLang="en-US" sz="2300" dirty="0">
                <a:solidFill>
                  <a:srgbClr val="085156"/>
                </a:solidFill>
                <a:cs typeface="Arial" panose="020B0604020202020204" pitchFamily="34" charset="0"/>
              </a:rPr>
              <a:t>: </a:t>
            </a:r>
            <a:r>
              <a:rPr lang="bg-BG" altLang="en-US" sz="2300" dirty="0">
                <a:solidFill>
                  <a:srgbClr val="085156"/>
                </a:solidFill>
                <a:cs typeface="Arial" panose="020B0604020202020204" pitchFamily="34" charset="0"/>
              </a:rPr>
              <a:t>Потребителите се опитват да се грижат за здравето си. Почти  половината</a:t>
            </a:r>
            <a:r>
              <a:rPr lang="en-IE" altLang="en-US" sz="2300" dirty="0">
                <a:solidFill>
                  <a:srgbClr val="085156"/>
                </a:solidFill>
                <a:cs typeface="Arial" panose="020B0604020202020204" pitchFamily="34" charset="0"/>
              </a:rPr>
              <a:t> (49%) </a:t>
            </a:r>
            <a:r>
              <a:rPr lang="bg-BG" altLang="en-US" sz="2300" dirty="0">
                <a:solidFill>
                  <a:srgbClr val="085156"/>
                </a:solidFill>
                <a:cs typeface="Arial" panose="020B0604020202020204" pitchFamily="34" charset="0"/>
              </a:rPr>
              <a:t>от световните респонденти в глобалното проучване на </a:t>
            </a:r>
            <a:r>
              <a:rPr lang="bg-BG" altLang="en-US" sz="2300" dirty="0" err="1">
                <a:solidFill>
                  <a:srgbClr val="085156"/>
                </a:solidFill>
                <a:cs typeface="Arial" panose="020B0604020202020204" pitchFamily="34" charset="0"/>
              </a:rPr>
              <a:t>Нилсен</a:t>
            </a:r>
            <a:r>
              <a:rPr lang="bg-BG" altLang="en-US" sz="2300" dirty="0">
                <a:solidFill>
                  <a:srgbClr val="085156"/>
                </a:solidFill>
                <a:cs typeface="Arial" panose="020B0604020202020204" pitchFamily="34" charset="0"/>
              </a:rPr>
              <a:t> за здраве и благополучие/</a:t>
            </a:r>
            <a:r>
              <a:rPr lang="en-IE" altLang="en-US" sz="2300" dirty="0">
                <a:solidFill>
                  <a:srgbClr val="085156"/>
                </a:solidFill>
                <a:cs typeface="Arial" panose="020B0604020202020204" pitchFamily="34" charset="0"/>
              </a:rPr>
              <a:t>Nielsen’s Global Health &amp; Wellness Survey </a:t>
            </a:r>
            <a:r>
              <a:rPr lang="bg-BG" altLang="en-US" sz="2300" dirty="0">
                <a:solidFill>
                  <a:srgbClr val="085156"/>
                </a:solidFill>
                <a:cs typeface="Arial" panose="020B0604020202020204" pitchFamily="34" charset="0"/>
              </a:rPr>
              <a:t>смятат себе си с наднормено тегло, а подобен процент </a:t>
            </a:r>
            <a:r>
              <a:rPr lang="en-IE" altLang="en-US" sz="2300" dirty="0">
                <a:solidFill>
                  <a:srgbClr val="085156"/>
                </a:solidFill>
                <a:cs typeface="Arial" panose="020B0604020202020204" pitchFamily="34" charset="0"/>
              </a:rPr>
              <a:t>(50%) </a:t>
            </a:r>
            <a:r>
              <a:rPr lang="bg-BG" altLang="en-US" sz="2300" dirty="0">
                <a:solidFill>
                  <a:srgbClr val="085156"/>
                </a:solidFill>
                <a:cs typeface="Arial" panose="020B0604020202020204" pitchFamily="34" charset="0"/>
              </a:rPr>
              <a:t>се опитват активно да отслабнат.</a:t>
            </a:r>
            <a:r>
              <a:rPr lang="en-IE" altLang="en-US" sz="2300" dirty="0">
                <a:solidFill>
                  <a:srgbClr val="085156"/>
                </a:solidFill>
                <a:cs typeface="Arial" panose="020B0604020202020204" pitchFamily="34" charset="0"/>
              </a:rPr>
              <a:t> </a:t>
            </a:r>
            <a:endParaRPr lang="bg-BG" altLang="en-US" sz="2300" dirty="0">
              <a:solidFill>
                <a:srgbClr val="085156"/>
              </a:solidFill>
              <a:cs typeface="Arial" panose="020B0604020202020204" pitchFamily="34" charset="0"/>
            </a:endParaRPr>
          </a:p>
          <a:p>
            <a:pPr>
              <a:spcBef>
                <a:spcPts val="0"/>
              </a:spcBef>
            </a:pPr>
            <a:r>
              <a:rPr lang="bg-BG" altLang="en-US" sz="2300" dirty="0">
                <a:solidFill>
                  <a:srgbClr val="085156"/>
                </a:solidFill>
                <a:cs typeface="Arial" panose="020B0604020202020204" pitchFamily="34" charset="0"/>
              </a:rPr>
              <a:t>Те търсят помощ от производителите на храни и напитки и индустрията за хранителни услуги,  за да направят своя по-здравословен избор</a:t>
            </a:r>
            <a:r>
              <a:rPr lang="en-IE" altLang="en-US" sz="2300" dirty="0">
                <a:solidFill>
                  <a:srgbClr val="085156"/>
                </a:solidFill>
                <a:cs typeface="Arial" panose="020B0604020202020204" pitchFamily="34" charset="0"/>
              </a:rPr>
              <a:t>!</a:t>
            </a:r>
          </a:p>
          <a:p>
            <a:pPr algn="ctr">
              <a:spcBef>
                <a:spcPct val="50000"/>
              </a:spcBef>
            </a:pPr>
            <a:r>
              <a:rPr lang="bg-BG" altLang="en-US" sz="2250" b="1" dirty="0">
                <a:solidFill>
                  <a:srgbClr val="085156"/>
                </a:solidFill>
                <a:cs typeface="Arial" panose="020B0604020202020204" pitchFamily="34" charset="0"/>
              </a:rPr>
              <a:t>В следващите раздели ви представяме едно полезно пътешествие за начините, по които можете да обновите хранителните си услуги чрез подобряване на храненето и функцията на съставките в храната, която предлагате. </a:t>
            </a:r>
            <a:endParaRPr lang="en-IE" dirty="0"/>
          </a:p>
        </p:txBody>
      </p:sp>
    </p:spTree>
    <p:extLst>
      <p:ext uri="{BB962C8B-B14F-4D97-AF65-F5344CB8AC3E}">
        <p14:creationId xmlns:p14="http://schemas.microsoft.com/office/powerpoint/2010/main" val="2006269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D979F-ED94-46FA-8F49-75D6444F1538}"/>
              </a:ext>
            </a:extLst>
          </p:cNvPr>
          <p:cNvSpPr>
            <a:spLocks noGrp="1"/>
          </p:cNvSpPr>
          <p:nvPr>
            <p:ph type="body" sz="quarter" idx="14"/>
          </p:nvPr>
        </p:nvSpPr>
        <p:spPr>
          <a:xfrm>
            <a:off x="10436813" y="4092611"/>
            <a:ext cx="657446" cy="597399"/>
          </a:xfrm>
        </p:spPr>
        <p:txBody>
          <a:bodyPr>
            <a:normAutofit fontScale="47500" lnSpcReduction="20000"/>
          </a:bodyPr>
          <a:lstStyle/>
          <a:p>
            <a:endParaRPr lang="en-IE" dirty="0"/>
          </a:p>
        </p:txBody>
      </p:sp>
      <p:sp>
        <p:nvSpPr>
          <p:cNvPr id="3" name="Text Placeholder 2">
            <a:extLst>
              <a:ext uri="{FF2B5EF4-FFF2-40B4-BE49-F238E27FC236}">
                <a16:creationId xmlns:a16="http://schemas.microsoft.com/office/drawing/2014/main" id="{30B06D72-E232-49BA-9CD1-B29A53565E04}"/>
              </a:ext>
            </a:extLst>
          </p:cNvPr>
          <p:cNvSpPr>
            <a:spLocks noGrp="1"/>
          </p:cNvSpPr>
          <p:nvPr>
            <p:ph type="body" sz="quarter" idx="15"/>
          </p:nvPr>
        </p:nvSpPr>
        <p:spPr>
          <a:xfrm>
            <a:off x="1543400" y="989407"/>
            <a:ext cx="777853" cy="638175"/>
          </a:xfrm>
        </p:spPr>
        <p:txBody>
          <a:bodyPr>
            <a:normAutofit fontScale="47500" lnSpcReduction="20000"/>
          </a:bodyPr>
          <a:lstStyle/>
          <a:p>
            <a:endParaRPr lang="en-IE" dirty="0"/>
          </a:p>
        </p:txBody>
      </p:sp>
      <p:sp>
        <p:nvSpPr>
          <p:cNvPr id="4" name="Text Placeholder 3">
            <a:extLst>
              <a:ext uri="{FF2B5EF4-FFF2-40B4-BE49-F238E27FC236}">
                <a16:creationId xmlns:a16="http://schemas.microsoft.com/office/drawing/2014/main" id="{C98044A5-393D-4464-92CA-BEC406085B0A}"/>
              </a:ext>
            </a:extLst>
          </p:cNvPr>
          <p:cNvSpPr>
            <a:spLocks noGrp="1"/>
          </p:cNvSpPr>
          <p:nvPr>
            <p:ph type="body" sz="quarter" idx="13"/>
          </p:nvPr>
        </p:nvSpPr>
        <p:spPr>
          <a:xfrm>
            <a:off x="1817649" y="788555"/>
            <a:ext cx="8944941" cy="4752975"/>
          </a:xfrm>
        </p:spPr>
        <p:txBody>
          <a:bodyPr>
            <a:normAutofit/>
          </a:bodyPr>
          <a:lstStyle/>
          <a:p>
            <a:pPr>
              <a:lnSpc>
                <a:spcPct val="120000"/>
              </a:lnSpc>
              <a:spcAft>
                <a:spcPts val="1200"/>
              </a:spcAft>
            </a:pPr>
            <a:r>
              <a:rPr lang="bg-BG" sz="2400" dirty="0">
                <a:solidFill>
                  <a:srgbClr val="F5C05B"/>
                </a:solidFill>
                <a:ea typeface="Times New Roman" panose="02020603050405020304" pitchFamily="18" charset="0"/>
              </a:rPr>
              <a:t>Хранителните вещества са съставките в храната, които осигуряват основната им функция за осигуряване </a:t>
            </a:r>
            <a:r>
              <a:rPr lang="bg-BG" sz="2400" u="sng" dirty="0">
                <a:solidFill>
                  <a:srgbClr val="F5C05B"/>
                </a:solidFill>
                <a:ea typeface="Times New Roman" panose="02020603050405020304" pitchFamily="18" charset="0"/>
              </a:rPr>
              <a:t>растежа, развитието и поддържането на функциите на тялото</a:t>
            </a:r>
            <a:r>
              <a:rPr lang="bg-BG" sz="2400" dirty="0">
                <a:solidFill>
                  <a:srgbClr val="F5C05B"/>
                </a:solidFill>
                <a:ea typeface="Times New Roman" panose="02020603050405020304" pitchFamily="18" charset="0"/>
              </a:rPr>
              <a:t>. </a:t>
            </a:r>
            <a:r>
              <a:rPr lang="bg-BG" sz="2400" dirty="0">
                <a:solidFill>
                  <a:srgbClr val="F5C05B"/>
                </a:solidFill>
                <a:effectLst/>
                <a:ea typeface="Times New Roman" panose="02020603050405020304" pitchFamily="18" charset="0"/>
              </a:rPr>
              <a:t> Същественото значение е, че ако няма хранителен елемент, аспектите на функцията и следователно здравето на човека намаляват. </a:t>
            </a:r>
            <a:r>
              <a:rPr lang="bg-BG" sz="2400" dirty="0">
                <a:solidFill>
                  <a:srgbClr val="F5C05B"/>
                </a:solidFill>
                <a:ea typeface="Times New Roman" panose="02020603050405020304" pitchFamily="18" charset="0"/>
              </a:rPr>
              <a:t>Когато приемът на хранителни вещества не отговарят редовно на хранителните нужди, продиктувани от клетъчната активност , метаболитните процеси се забавят или дори спират</a:t>
            </a:r>
            <a:r>
              <a:rPr lang="en-IE" sz="2400" dirty="0">
                <a:solidFill>
                  <a:srgbClr val="F5C05B"/>
                </a:solidFill>
                <a:effectLst/>
                <a:ea typeface="Times New Roman" panose="02020603050405020304" pitchFamily="18" charset="0"/>
              </a:rPr>
              <a:t>.</a:t>
            </a:r>
          </a:p>
          <a:p>
            <a:pPr>
              <a:lnSpc>
                <a:spcPts val="1680"/>
              </a:lnSpc>
            </a:pPr>
            <a:r>
              <a:rPr lang="en-IE" sz="2800" b="1" i="1" dirty="0">
                <a:solidFill>
                  <a:srgbClr val="F5C05B"/>
                </a:solidFill>
                <a:effectLst/>
                <a:latin typeface="Arial" panose="020B0604020202020204" pitchFamily="34" charset="0"/>
                <a:ea typeface="Times New Roman" panose="02020603050405020304" pitchFamily="18" charset="0"/>
              </a:rPr>
              <a:t>	                      </a:t>
            </a:r>
            <a:r>
              <a:rPr lang="en-IE" sz="1800" b="1" i="1" dirty="0">
                <a:solidFill>
                  <a:srgbClr val="F5C05B"/>
                </a:solidFill>
                <a:effectLst/>
                <a:latin typeface="Arial" panose="020B0604020202020204" pitchFamily="34" charset="0"/>
                <a:ea typeface="Times New Roman" panose="02020603050405020304" pitchFamily="18" charset="0"/>
              </a:rPr>
              <a:t>- </a:t>
            </a:r>
            <a:r>
              <a:rPr lang="bg-BG" sz="1800" b="1" i="1" dirty="0">
                <a:solidFill>
                  <a:srgbClr val="F5C05B"/>
                </a:solidFill>
                <a:effectLst/>
                <a:latin typeface="Arial" panose="020B0604020202020204" pitchFamily="34" charset="0"/>
                <a:ea typeface="Times New Roman" panose="02020603050405020304" pitchFamily="18" charset="0"/>
              </a:rPr>
              <a:t>Перспективи в  храненето</a:t>
            </a:r>
            <a:r>
              <a:rPr lang="en-IE" sz="1800" b="1" i="1" dirty="0">
                <a:solidFill>
                  <a:srgbClr val="F5C05B"/>
                </a:solidFill>
                <a:effectLst/>
                <a:latin typeface="Arial" panose="020B0604020202020204" pitchFamily="34" charset="0"/>
                <a:ea typeface="Times New Roman" panose="02020603050405020304" pitchFamily="18" charset="0"/>
              </a:rPr>
              <a:t>, Wardlow and </a:t>
            </a:r>
            <a:r>
              <a:rPr lang="en-IE" sz="1800" b="1" i="1" dirty="0" err="1">
                <a:solidFill>
                  <a:srgbClr val="F5C05B"/>
                </a:solidFill>
                <a:effectLst/>
                <a:latin typeface="Arial" panose="020B0604020202020204" pitchFamily="34" charset="0"/>
                <a:ea typeface="Times New Roman" panose="02020603050405020304" pitchFamily="18" charset="0"/>
              </a:rPr>
              <a:t>Insel</a:t>
            </a:r>
            <a:endParaRPr lang="en-IE" sz="1800" dirty="0"/>
          </a:p>
        </p:txBody>
      </p:sp>
      <p:sp>
        <p:nvSpPr>
          <p:cNvPr id="5" name="TextBox 4">
            <a:extLst>
              <a:ext uri="{FF2B5EF4-FFF2-40B4-BE49-F238E27FC236}">
                <a16:creationId xmlns:a16="http://schemas.microsoft.com/office/drawing/2014/main" id="{627C5D98-7CCC-488E-9A05-EF31A2C8845E}"/>
              </a:ext>
            </a:extLst>
          </p:cNvPr>
          <p:cNvSpPr txBox="1"/>
          <p:nvPr/>
        </p:nvSpPr>
        <p:spPr>
          <a:xfrm>
            <a:off x="176980" y="142224"/>
            <a:ext cx="8799752" cy="646331"/>
          </a:xfrm>
          <a:prstGeom prst="rect">
            <a:avLst/>
          </a:prstGeom>
          <a:noFill/>
        </p:spPr>
        <p:txBody>
          <a:bodyPr wrap="square" rtlCol="0">
            <a:spAutoFit/>
          </a:bodyPr>
          <a:lstStyle/>
          <a:p>
            <a:r>
              <a:rPr lang="bg-BG" sz="3600" dirty="0">
                <a:solidFill>
                  <a:schemeClr val="bg1"/>
                </a:solidFill>
              </a:rPr>
              <a:t>Хранителните вещества са наши приятели</a:t>
            </a:r>
            <a:r>
              <a:rPr lang="en-IE" sz="3600" dirty="0">
                <a:solidFill>
                  <a:schemeClr val="bg1"/>
                </a:solidFill>
              </a:rPr>
              <a:t>!</a:t>
            </a:r>
          </a:p>
        </p:txBody>
      </p:sp>
    </p:spTree>
    <p:extLst>
      <p:ext uri="{BB962C8B-B14F-4D97-AF65-F5344CB8AC3E}">
        <p14:creationId xmlns:p14="http://schemas.microsoft.com/office/powerpoint/2010/main" val="80902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1C82CF-DBEB-42A4-9485-83DADCB7DBB4}"/>
              </a:ext>
            </a:extLst>
          </p:cNvPr>
          <p:cNvSpPr>
            <a:spLocks noGrp="1"/>
          </p:cNvSpPr>
          <p:nvPr>
            <p:ph type="body" sz="quarter" idx="14"/>
          </p:nvPr>
        </p:nvSpPr>
        <p:spPr/>
        <p:txBody>
          <a:bodyPr/>
          <a:lstStyle/>
          <a:p>
            <a:endParaRPr lang="en-US" dirty="0"/>
          </a:p>
          <a:p>
            <a:endParaRPr lang="en-IE" dirty="0"/>
          </a:p>
        </p:txBody>
      </p:sp>
      <p:sp>
        <p:nvSpPr>
          <p:cNvPr id="5" name="Text Placeholder 1">
            <a:extLst>
              <a:ext uri="{FF2B5EF4-FFF2-40B4-BE49-F238E27FC236}">
                <a16:creationId xmlns:a16="http://schemas.microsoft.com/office/drawing/2014/main" id="{D7CB228B-8EB0-4A11-87BF-788921650FFB}"/>
              </a:ext>
            </a:extLst>
          </p:cNvPr>
          <p:cNvSpPr>
            <a:spLocks noGrp="1"/>
          </p:cNvSpPr>
          <p:nvPr>
            <p:ph type="body" sz="quarter" idx="17"/>
          </p:nvPr>
        </p:nvSpPr>
        <p:spPr>
          <a:xfrm>
            <a:off x="2493963" y="3146425"/>
            <a:ext cx="7877175" cy="3173413"/>
          </a:xfrm>
        </p:spPr>
        <p:txBody>
          <a:bodyPr/>
          <a:lstStyle/>
          <a:p>
            <a:pPr algn="l"/>
            <a:r>
              <a:rPr lang="en-US" sz="4800" b="1" dirty="0">
                <a:solidFill>
                  <a:srgbClr val="F5C05B"/>
                </a:solidFill>
              </a:rPr>
              <a:t>2. </a:t>
            </a:r>
            <a:r>
              <a:rPr lang="bg-BG" sz="4800" b="1" dirty="0">
                <a:solidFill>
                  <a:srgbClr val="F5C05B"/>
                </a:solidFill>
              </a:rPr>
              <a:t>Запознайте се с функционалните храни и хранителни продукти</a:t>
            </a:r>
            <a:endParaRPr lang="en-IE" dirty="0"/>
          </a:p>
        </p:txBody>
      </p:sp>
      <p:sp>
        <p:nvSpPr>
          <p:cNvPr id="4" name="TextBox 3">
            <a:extLst>
              <a:ext uri="{FF2B5EF4-FFF2-40B4-BE49-F238E27FC236}">
                <a16:creationId xmlns:a16="http://schemas.microsoft.com/office/drawing/2014/main" id="{542F63BA-3BCC-4549-BFC7-A967C5B07B00}"/>
              </a:ext>
            </a:extLst>
          </p:cNvPr>
          <p:cNvSpPr txBox="1"/>
          <p:nvPr/>
        </p:nvSpPr>
        <p:spPr>
          <a:xfrm>
            <a:off x="8631936" y="390144"/>
            <a:ext cx="2828544" cy="646331"/>
          </a:xfrm>
          <a:prstGeom prst="rect">
            <a:avLst/>
          </a:prstGeom>
          <a:noFill/>
        </p:spPr>
        <p:txBody>
          <a:bodyPr wrap="square" rtlCol="0">
            <a:spAutoFit/>
          </a:bodyPr>
          <a:lstStyle/>
          <a:p>
            <a:r>
              <a:rPr lang="bg-BG" sz="3600" b="1" dirty="0">
                <a:solidFill>
                  <a:srgbClr val="085156"/>
                </a:solidFill>
              </a:rPr>
              <a:t>МОДУЛ</a:t>
            </a:r>
            <a:r>
              <a:rPr lang="en-US" sz="3600" b="1" dirty="0">
                <a:solidFill>
                  <a:srgbClr val="085156"/>
                </a:solidFill>
              </a:rPr>
              <a:t> 3</a:t>
            </a:r>
            <a:endParaRPr lang="en-IE" sz="3600" b="1" dirty="0">
              <a:solidFill>
                <a:srgbClr val="085156"/>
              </a:solidFill>
            </a:endParaRPr>
          </a:p>
        </p:txBody>
      </p:sp>
    </p:spTree>
    <p:extLst>
      <p:ext uri="{BB962C8B-B14F-4D97-AF65-F5344CB8AC3E}">
        <p14:creationId xmlns:p14="http://schemas.microsoft.com/office/powerpoint/2010/main" val="412232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676716"/>
            <a:ext cx="8775233" cy="1160989"/>
          </a:xfrm>
        </p:spPr>
        <p:txBody>
          <a:bodyPr>
            <a:noAutofit/>
          </a:bodyPr>
          <a:lstStyle/>
          <a:p>
            <a:pPr algn="l"/>
            <a:r>
              <a:rPr lang="bg-BG" b="1" dirty="0"/>
              <a:t>Функционални храни</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396240" y="1880064"/>
            <a:ext cx="11562080" cy="3991554"/>
          </a:xfrm>
        </p:spPr>
        <p:txBody>
          <a:bodyPr/>
          <a:lstStyle/>
          <a:p>
            <a:pPr algn="l"/>
            <a:r>
              <a:rPr lang="bg-BG" dirty="0">
                <a:solidFill>
                  <a:srgbClr val="085156"/>
                </a:solidFill>
              </a:rPr>
              <a:t>Един познат пример за функционална храна е овесената каша, която съдържа разтворими фибри. Този вид фибри могат да помогнат за понижаване на нивата на холестерола и да поддържат здравето на сърцето. Храните и напитките, класифицирани като функционални включват следните примери</a:t>
            </a:r>
            <a:r>
              <a:rPr lang="en-GB" b="0" i="0" dirty="0">
                <a:solidFill>
                  <a:srgbClr val="085156"/>
                </a:solidFill>
                <a:effectLst/>
              </a:rPr>
              <a:t>:</a:t>
            </a:r>
          </a:p>
          <a:p>
            <a:pPr algn="l">
              <a:buFont typeface="Arial" panose="020B0604020202020204" pitchFamily="34" charset="0"/>
              <a:buChar char="•"/>
            </a:pPr>
            <a:r>
              <a:rPr lang="bg-BG" b="1" dirty="0">
                <a:solidFill>
                  <a:srgbClr val="085156"/>
                </a:solidFill>
              </a:rPr>
              <a:t>Пълноценни или конвенционални храни</a:t>
            </a:r>
            <a:r>
              <a:rPr lang="en-GB" b="0" i="0" dirty="0">
                <a:solidFill>
                  <a:srgbClr val="085156"/>
                </a:solidFill>
                <a:effectLst/>
              </a:rPr>
              <a:t>: </a:t>
            </a:r>
            <a:r>
              <a:rPr lang="bg-BG" b="0" i="0" dirty="0">
                <a:solidFill>
                  <a:srgbClr val="085156"/>
                </a:solidFill>
                <a:effectLst/>
              </a:rPr>
              <a:t>включително зърнени, плодове, зеленчуци, ядки</a:t>
            </a:r>
            <a:endParaRPr lang="en-GB" b="0" i="0" dirty="0">
              <a:solidFill>
                <a:srgbClr val="085156"/>
              </a:solidFill>
              <a:effectLst/>
            </a:endParaRPr>
          </a:p>
          <a:p>
            <a:pPr algn="l">
              <a:buFont typeface="Arial" panose="020B0604020202020204" pitchFamily="34" charset="0"/>
              <a:buChar char="•"/>
            </a:pPr>
            <a:r>
              <a:rPr lang="bg-BG" b="1" dirty="0">
                <a:solidFill>
                  <a:srgbClr val="085156"/>
                </a:solidFill>
              </a:rPr>
              <a:t>Обработени храни</a:t>
            </a:r>
            <a:r>
              <a:rPr lang="en-GB" b="0" i="0" dirty="0">
                <a:solidFill>
                  <a:srgbClr val="085156"/>
                </a:solidFill>
                <a:effectLst/>
              </a:rPr>
              <a:t>: </a:t>
            </a:r>
            <a:r>
              <a:rPr lang="bg-BG" dirty="0">
                <a:solidFill>
                  <a:srgbClr val="085156"/>
                </a:solidFill>
              </a:rPr>
              <a:t>включително подсилени, обогатени или подобрени храни, като киселото мляко, прясно мляко и портокалов сок</a:t>
            </a:r>
            <a:endParaRPr lang="en-GB" b="0" i="0" dirty="0">
              <a:solidFill>
                <a:srgbClr val="085156"/>
              </a:solidFill>
              <a:effectLst/>
            </a:endParaRPr>
          </a:p>
          <a:p>
            <a:pPr algn="l">
              <a:buFont typeface="Arial" panose="020B0604020202020204" pitchFamily="34" charset="0"/>
              <a:buChar char="•"/>
            </a:pPr>
            <a:r>
              <a:rPr lang="bg-BG" b="1" dirty="0">
                <a:solidFill>
                  <a:srgbClr val="085156"/>
                </a:solidFill>
              </a:rPr>
              <a:t>Хранителни съставки</a:t>
            </a:r>
            <a:r>
              <a:rPr lang="en-GB" b="0" i="0" dirty="0">
                <a:solidFill>
                  <a:srgbClr val="085156"/>
                </a:solidFill>
                <a:effectLst/>
              </a:rPr>
              <a:t>: </a:t>
            </a:r>
            <a:r>
              <a:rPr lang="bg-BG" b="0" i="0" dirty="0">
                <a:solidFill>
                  <a:srgbClr val="085156"/>
                </a:solidFill>
                <a:effectLst/>
              </a:rPr>
              <a:t>включва изолирани или синтезирани хранителни съставки, като тези, които осигуряват пробиотични ефекти.</a:t>
            </a:r>
            <a:r>
              <a:rPr lang="en-GB" b="0" i="0" dirty="0">
                <a:solidFill>
                  <a:srgbClr val="085156"/>
                </a:solidFill>
                <a:effectLst/>
              </a:rPr>
              <a:t>  </a:t>
            </a:r>
            <a:endParaRPr lang="en-GB" sz="800" b="0" i="0" dirty="0">
              <a:solidFill>
                <a:srgbClr val="085156"/>
              </a:solidFill>
              <a:effectLst/>
            </a:endParaRPr>
          </a:p>
          <a:p>
            <a:r>
              <a:rPr lang="bg-BG" b="1" dirty="0">
                <a:solidFill>
                  <a:srgbClr val="085156"/>
                </a:solidFill>
              </a:rPr>
              <a:t>Нека разгледаме някои примери за ключови съставки, за да добавим тази функционалност на храната</a:t>
            </a:r>
            <a:r>
              <a:rPr lang="en-US" b="1" i="0" dirty="0">
                <a:solidFill>
                  <a:srgbClr val="085156"/>
                </a:solidFill>
                <a:effectLst/>
              </a:rPr>
              <a:t>….</a:t>
            </a:r>
          </a:p>
        </p:txBody>
      </p:sp>
    </p:spTree>
    <p:extLst>
      <p:ext uri="{BB962C8B-B14F-4D97-AF65-F5344CB8AC3E}">
        <p14:creationId xmlns:p14="http://schemas.microsoft.com/office/powerpoint/2010/main" val="1649407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297221"/>
            <a:ext cx="8775233" cy="1160989"/>
          </a:xfrm>
        </p:spPr>
        <p:txBody>
          <a:bodyPr>
            <a:noAutofit/>
          </a:bodyPr>
          <a:lstStyle/>
          <a:p>
            <a:pPr algn="l"/>
            <a:r>
              <a:rPr lang="bg-BG" b="1" dirty="0">
                <a:solidFill>
                  <a:srgbClr val="F5C05B"/>
                </a:solidFill>
              </a:rPr>
              <a:t>Запознайте се с функционалните храни</a:t>
            </a:r>
            <a:endParaRPr lang="en-IE" b="1" dirty="0">
              <a:solidFill>
                <a:srgbClr val="F5C05B"/>
              </a:solidFill>
            </a:endParaRPr>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431800" y="1935978"/>
            <a:ext cx="11328400" cy="3991554"/>
          </a:xfrm>
        </p:spPr>
        <p:txBody>
          <a:bodyPr/>
          <a:lstStyle/>
          <a:p>
            <a:pPr algn="just"/>
            <a:r>
              <a:rPr lang="bg-BG" dirty="0">
                <a:solidFill>
                  <a:srgbClr val="085156"/>
                </a:solidFill>
              </a:rPr>
              <a:t>Функционалните храни са </a:t>
            </a:r>
            <a:r>
              <a:rPr lang="bg-BG" b="1" dirty="0">
                <a:solidFill>
                  <a:srgbClr val="085156"/>
                </a:solidFill>
              </a:rPr>
              <a:t>естествени храни,</a:t>
            </a:r>
            <a:r>
              <a:rPr lang="en-GB" b="1" i="0" dirty="0">
                <a:solidFill>
                  <a:srgbClr val="085156"/>
                </a:solidFill>
                <a:effectLst/>
              </a:rPr>
              <a:t> </a:t>
            </a:r>
            <a:r>
              <a:rPr lang="bg-BG" dirty="0">
                <a:solidFill>
                  <a:srgbClr val="085156"/>
                </a:solidFill>
              </a:rPr>
              <a:t>обогатени с добавъчни минерали, витамини и здравословни мазнини чрез подходящо наречения процес на „подхранване“</a:t>
            </a:r>
            <a:r>
              <a:rPr lang="en-GB" b="0" i="0" dirty="0">
                <a:solidFill>
                  <a:srgbClr val="085156"/>
                </a:solidFill>
                <a:effectLst/>
              </a:rPr>
              <a:t>.</a:t>
            </a:r>
            <a:r>
              <a:rPr lang="bg-BG" b="0" i="0" dirty="0">
                <a:solidFill>
                  <a:srgbClr val="085156"/>
                </a:solidFill>
                <a:effectLst/>
              </a:rPr>
              <a:t> Това е храна, за която се твърди, че има допълнителна функция </a:t>
            </a:r>
            <a:r>
              <a:rPr lang="en-GB" b="0" i="0" dirty="0">
                <a:solidFill>
                  <a:srgbClr val="085156"/>
                </a:solidFill>
                <a:effectLst/>
              </a:rPr>
              <a:t>(</a:t>
            </a:r>
            <a:r>
              <a:rPr lang="bg-BG" b="0" i="0" dirty="0">
                <a:solidFill>
                  <a:srgbClr val="085156"/>
                </a:solidFill>
                <a:effectLst/>
              </a:rPr>
              <a:t>често свързана с подобряване здравето или профилактика на болести</a:t>
            </a:r>
            <a:r>
              <a:rPr lang="en-GB" b="0" i="0" dirty="0">
                <a:solidFill>
                  <a:srgbClr val="085156"/>
                </a:solidFill>
                <a:effectLst/>
              </a:rPr>
              <a:t>)</a:t>
            </a:r>
            <a:r>
              <a:rPr lang="bg-BG" b="0" i="0" dirty="0">
                <a:solidFill>
                  <a:srgbClr val="085156"/>
                </a:solidFill>
                <a:effectLst/>
              </a:rPr>
              <a:t> чрез добавяне на нови съставки, например добавени витамини или минерали. Помислете за мляко, обогатено с витамин Д и кисело мляко с пробиотици</a:t>
            </a:r>
            <a:r>
              <a:rPr lang="en-GB" b="0" i="0" dirty="0">
                <a:solidFill>
                  <a:srgbClr val="085156"/>
                </a:solidFill>
                <a:effectLst/>
              </a:rPr>
              <a:t>.</a:t>
            </a:r>
          </a:p>
          <a:p>
            <a:pPr algn="just"/>
            <a:r>
              <a:rPr lang="bg-BG" dirty="0">
                <a:solidFill>
                  <a:srgbClr val="085156"/>
                </a:solidFill>
              </a:rPr>
              <a:t>Повечето храни се считат за функционални поради факта, че физическите ползи като протеин за мускулна функция или въглехидрати за енергия могат да бъдат получени от техните съставки. Това, което отличава наистина</a:t>
            </a:r>
            <a:r>
              <a:rPr lang="en-GB" b="0" i="0" dirty="0">
                <a:solidFill>
                  <a:srgbClr val="085156"/>
                </a:solidFill>
                <a:effectLst/>
              </a:rPr>
              <a:t> </a:t>
            </a:r>
            <a:r>
              <a:rPr lang="bg-BG" b="1" dirty="0">
                <a:solidFill>
                  <a:srgbClr val="085156"/>
                </a:solidFill>
              </a:rPr>
              <a:t>изключително функционалните храни</a:t>
            </a:r>
            <a:r>
              <a:rPr lang="en-GB" b="1" i="0" dirty="0">
                <a:solidFill>
                  <a:srgbClr val="085156"/>
                </a:solidFill>
                <a:effectLst/>
              </a:rPr>
              <a:t> </a:t>
            </a:r>
            <a:r>
              <a:rPr lang="bg-BG" dirty="0">
                <a:solidFill>
                  <a:srgbClr val="085156"/>
                </a:solidFill>
              </a:rPr>
              <a:t>от другите, е впечатляващия</a:t>
            </a:r>
            <a:r>
              <a:rPr lang="en-GB" b="0" i="0" dirty="0">
                <a:solidFill>
                  <a:srgbClr val="085156"/>
                </a:solidFill>
                <a:effectLst/>
              </a:rPr>
              <a:t> </a:t>
            </a:r>
            <a:r>
              <a:rPr lang="bg-BG" b="1" dirty="0">
                <a:solidFill>
                  <a:srgbClr val="085156"/>
                </a:solidFill>
              </a:rPr>
              <a:t>хранителен профил</a:t>
            </a:r>
            <a:r>
              <a:rPr lang="en-GB" b="1" i="0" dirty="0">
                <a:solidFill>
                  <a:srgbClr val="085156"/>
                </a:solidFill>
                <a:effectLst/>
              </a:rPr>
              <a:t>. </a:t>
            </a:r>
            <a:r>
              <a:rPr lang="bg-BG" dirty="0">
                <a:solidFill>
                  <a:srgbClr val="085156"/>
                </a:solidFill>
              </a:rPr>
              <a:t>С други думи, витамините и минералите,  които се включват на клетъчно ниво, могат наистина да хранят тялото дълбоко и резултатът от това върху цялостното здраве, когато се комбинира с добре балансирана диета и изключително благоприятно</a:t>
            </a:r>
            <a:r>
              <a:rPr lang="en-GB" dirty="0">
                <a:solidFill>
                  <a:srgbClr val="085156"/>
                </a:solidFill>
              </a:rPr>
              <a:t>. </a:t>
            </a:r>
            <a:endParaRPr lang="en-US" sz="800" b="0" i="0" dirty="0">
              <a:solidFill>
                <a:srgbClr val="085156"/>
              </a:solidFill>
              <a:effectLst/>
            </a:endParaRPr>
          </a:p>
          <a:p>
            <a:endParaRPr lang="en-US" b="1" i="0" dirty="0">
              <a:solidFill>
                <a:srgbClr val="085156"/>
              </a:solidFill>
              <a:effectLst/>
            </a:endParaRPr>
          </a:p>
        </p:txBody>
      </p:sp>
    </p:spTree>
    <p:extLst>
      <p:ext uri="{BB962C8B-B14F-4D97-AF65-F5344CB8AC3E}">
        <p14:creationId xmlns:p14="http://schemas.microsoft.com/office/powerpoint/2010/main" val="419545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472141"/>
            <a:ext cx="8775233" cy="1160989"/>
          </a:xfrm>
        </p:spPr>
        <p:txBody>
          <a:bodyPr>
            <a:noAutofit/>
          </a:bodyPr>
          <a:lstStyle/>
          <a:p>
            <a:pPr algn="l"/>
            <a:r>
              <a:rPr lang="bg-BG" b="1" dirty="0"/>
              <a:t>Примери за функционални храни</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243839" y="1948126"/>
            <a:ext cx="7272083" cy="3991554"/>
          </a:xfrm>
        </p:spPr>
        <p:txBody>
          <a:bodyPr/>
          <a:lstStyle/>
          <a:p>
            <a:pPr algn="just"/>
            <a:r>
              <a:rPr lang="bg-BG" sz="2300" dirty="0">
                <a:solidFill>
                  <a:srgbClr val="406F70"/>
                </a:solidFill>
              </a:rPr>
              <a:t>Ядките имат впечатляващ списък с ползи за здравето. Освен, че са хранителни като допълнителна съставка, те осигуряват и по-високи нива на омега-3 мастни киселини</a:t>
            </a:r>
            <a:r>
              <a:rPr lang="en-GB" sz="2300" b="0" i="0" dirty="0">
                <a:solidFill>
                  <a:srgbClr val="406F70"/>
                </a:solidFill>
                <a:effectLst/>
              </a:rPr>
              <a:t>. </a:t>
            </a:r>
          </a:p>
          <a:p>
            <a:pPr algn="just"/>
            <a:r>
              <a:rPr lang="bg-BG" sz="2300" dirty="0">
                <a:solidFill>
                  <a:srgbClr val="406F70"/>
                </a:solidFill>
              </a:rPr>
              <a:t>Повечето ядки имат също големи количества фибри, витамин Е и други важни минерали. Те могат да помогнат за отслабване, да защитят сърцето и да са полезни при лечението на диабет</a:t>
            </a:r>
            <a:r>
              <a:rPr lang="en-GB" sz="2300" b="0" i="0" dirty="0">
                <a:solidFill>
                  <a:srgbClr val="406F70"/>
                </a:solidFill>
                <a:effectLst/>
              </a:rPr>
              <a:t>. </a:t>
            </a:r>
          </a:p>
          <a:p>
            <a:pPr algn="just"/>
            <a:r>
              <a:rPr lang="bg-BG" sz="2300" dirty="0">
                <a:solidFill>
                  <a:srgbClr val="406F70"/>
                </a:solidFill>
              </a:rPr>
              <a:t>Съдействайки</a:t>
            </a:r>
            <a:r>
              <a:rPr lang="bg-BG" sz="2300" b="0" i="0" dirty="0">
                <a:solidFill>
                  <a:srgbClr val="406F70"/>
                </a:solidFill>
                <a:effectLst/>
              </a:rPr>
              <a:t> цялостното здраве, те също така намаляват възпалението </a:t>
            </a:r>
            <a:r>
              <a:rPr lang="en-GB" sz="2300" b="0" i="0" dirty="0">
                <a:solidFill>
                  <a:srgbClr val="406F70"/>
                </a:solidFill>
                <a:effectLst/>
              </a:rPr>
              <a:t>(</a:t>
            </a:r>
            <a:r>
              <a:rPr lang="bg-BG" sz="2300" b="0" i="0" dirty="0">
                <a:solidFill>
                  <a:srgbClr val="406F70"/>
                </a:solidFill>
                <a:effectLst/>
              </a:rPr>
              <a:t>освен, ако индивидът няма алергия към ядките</a:t>
            </a:r>
            <a:r>
              <a:rPr lang="en-GB" sz="2300" b="0" i="0" dirty="0">
                <a:solidFill>
                  <a:srgbClr val="406F70"/>
                </a:solidFill>
                <a:effectLst/>
              </a:rPr>
              <a:t>),</a:t>
            </a:r>
            <a:r>
              <a:rPr lang="bg-BG" sz="2300" b="0" i="0" dirty="0">
                <a:solidFill>
                  <a:srgbClr val="406F70"/>
                </a:solidFill>
                <a:effectLst/>
              </a:rPr>
              <a:t> подпомагат здравето на мозъка и намаляват риска от рак и хронични заболявания. По-специално орехите подпомагат сърцето и мозъка</a:t>
            </a:r>
            <a:r>
              <a:rPr lang="en-GB" sz="2300" b="0" i="0" dirty="0">
                <a:solidFill>
                  <a:srgbClr val="406F70"/>
                </a:solidFill>
                <a:effectLst/>
              </a:rPr>
              <a:t>.</a:t>
            </a:r>
            <a:r>
              <a:rPr lang="bg-BG" sz="2300" b="0" i="0" dirty="0">
                <a:solidFill>
                  <a:srgbClr val="406F70"/>
                </a:solidFill>
                <a:effectLst/>
              </a:rPr>
              <a:t> </a:t>
            </a:r>
            <a:r>
              <a:rPr lang="en-GB" sz="2300" dirty="0">
                <a:solidFill>
                  <a:srgbClr val="406F70"/>
                </a:solidFill>
              </a:rPr>
              <a:t> </a:t>
            </a:r>
            <a:r>
              <a:rPr lang="en-GB" sz="2300" b="0" i="0" dirty="0">
                <a:solidFill>
                  <a:srgbClr val="406F70"/>
                </a:solidFill>
                <a:effectLst/>
              </a:rPr>
              <a:t> </a:t>
            </a:r>
          </a:p>
        </p:txBody>
      </p:sp>
      <p:pic>
        <p:nvPicPr>
          <p:cNvPr id="6" name="Picture 5" descr="A picture containing nut, pastry, fruit, vegetable&#10;&#10;Description automatically generated">
            <a:extLst>
              <a:ext uri="{FF2B5EF4-FFF2-40B4-BE49-F238E27FC236}">
                <a16:creationId xmlns:a16="http://schemas.microsoft.com/office/drawing/2014/main" id="{202628AE-5A80-43F6-A81A-07852224C26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596867" y="2753360"/>
            <a:ext cx="4198893" cy="2794000"/>
          </a:xfrm>
          <a:prstGeom prst="rect">
            <a:avLst/>
          </a:prstGeom>
        </p:spPr>
      </p:pic>
      <p:sp>
        <p:nvSpPr>
          <p:cNvPr id="7" name="TextBox 6">
            <a:extLst>
              <a:ext uri="{FF2B5EF4-FFF2-40B4-BE49-F238E27FC236}">
                <a16:creationId xmlns:a16="http://schemas.microsoft.com/office/drawing/2014/main" id="{C1D46A1D-4E90-4D26-B055-89E5FCB222C8}"/>
              </a:ext>
            </a:extLst>
          </p:cNvPr>
          <p:cNvSpPr txBox="1"/>
          <p:nvPr/>
        </p:nvSpPr>
        <p:spPr>
          <a:xfrm>
            <a:off x="8278334" y="5684148"/>
            <a:ext cx="3517426" cy="230832"/>
          </a:xfrm>
          <a:prstGeom prst="rect">
            <a:avLst/>
          </a:prstGeom>
          <a:noFill/>
        </p:spPr>
        <p:txBody>
          <a:bodyPr wrap="square" rtlCol="0">
            <a:spAutoFit/>
          </a:bodyPr>
          <a:lstStyle/>
          <a:p>
            <a:r>
              <a:rPr lang="en-IE" sz="900">
                <a:hlinkClick r:id="rId3" tooltip="https://commons.wikimedia.org/wiki/File:Walnuts_for_sale.JPG"/>
              </a:rPr>
              <a:t>This Photo</a:t>
            </a:r>
            <a:r>
              <a:rPr lang="en-IE" sz="900"/>
              <a:t> by Unknown Author is licensed under </a:t>
            </a:r>
            <a:r>
              <a:rPr lang="en-IE" sz="900">
                <a:hlinkClick r:id="rId4" tooltip="https://creativecommons.org/licenses/by-sa/3.0/"/>
              </a:rPr>
              <a:t>CC BY-SA</a:t>
            </a:r>
            <a:endParaRPr lang="en-IE" sz="900"/>
          </a:p>
        </p:txBody>
      </p:sp>
      <p:sp>
        <p:nvSpPr>
          <p:cNvPr id="4" name="TextBox 3">
            <a:extLst>
              <a:ext uri="{FF2B5EF4-FFF2-40B4-BE49-F238E27FC236}">
                <a16:creationId xmlns:a16="http://schemas.microsoft.com/office/drawing/2014/main" id="{1081193B-52FF-4AB0-9621-59E221D53ACE}"/>
              </a:ext>
            </a:extLst>
          </p:cNvPr>
          <p:cNvSpPr txBox="1"/>
          <p:nvPr/>
        </p:nvSpPr>
        <p:spPr>
          <a:xfrm>
            <a:off x="2773179" y="1146048"/>
            <a:ext cx="2201157" cy="923330"/>
          </a:xfrm>
          <a:prstGeom prst="rect">
            <a:avLst/>
          </a:prstGeom>
          <a:noFill/>
        </p:spPr>
        <p:txBody>
          <a:bodyPr wrap="square" rtlCol="0">
            <a:spAutoFit/>
          </a:bodyPr>
          <a:lstStyle/>
          <a:p>
            <a:r>
              <a:rPr lang="bg-BG" sz="3600" b="1" dirty="0">
                <a:solidFill>
                  <a:srgbClr val="F5C05B"/>
                </a:solidFill>
              </a:rPr>
              <a:t>Ядките</a:t>
            </a:r>
            <a:endParaRPr lang="en-GB" sz="3600" b="0" i="0" dirty="0">
              <a:solidFill>
                <a:srgbClr val="F5C05B"/>
              </a:solidFill>
              <a:effectLst/>
            </a:endParaRPr>
          </a:p>
          <a:p>
            <a:endParaRPr lang="en-IE" dirty="0"/>
          </a:p>
        </p:txBody>
      </p:sp>
    </p:spTree>
    <p:extLst>
      <p:ext uri="{BB962C8B-B14F-4D97-AF65-F5344CB8AC3E}">
        <p14:creationId xmlns:p14="http://schemas.microsoft.com/office/powerpoint/2010/main" val="257185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8554A35-3E35-9A4D-A2B0-891CDA96B8DF}"/>
              </a:ext>
            </a:extLst>
          </p:cNvPr>
          <p:cNvSpPr>
            <a:spLocks noGrp="1"/>
          </p:cNvSpPr>
          <p:nvPr>
            <p:ph type="body" sz="quarter" idx="15"/>
          </p:nvPr>
        </p:nvSpPr>
        <p:spPr/>
        <p:txBody>
          <a:bodyPr/>
          <a:lstStyle/>
          <a:p>
            <a:r>
              <a:rPr lang="en-US" dirty="0"/>
              <a:t>01</a:t>
            </a:r>
          </a:p>
        </p:txBody>
      </p:sp>
      <p:sp>
        <p:nvSpPr>
          <p:cNvPr id="5" name="Text Placeholder 4">
            <a:extLst>
              <a:ext uri="{FF2B5EF4-FFF2-40B4-BE49-F238E27FC236}">
                <a16:creationId xmlns:a16="http://schemas.microsoft.com/office/drawing/2014/main" id="{132FB6A1-362A-4B4A-BCAE-985900F42B5B}"/>
              </a:ext>
            </a:extLst>
          </p:cNvPr>
          <p:cNvSpPr>
            <a:spLocks noGrp="1"/>
          </p:cNvSpPr>
          <p:nvPr>
            <p:ph type="body" sz="quarter" idx="12"/>
          </p:nvPr>
        </p:nvSpPr>
        <p:spPr/>
        <p:txBody>
          <a:bodyPr>
            <a:normAutofit/>
          </a:bodyPr>
          <a:lstStyle/>
          <a:p>
            <a:r>
              <a:rPr lang="bg-BG" b="1" baseline="0" dirty="0"/>
              <a:t>Разбиране връзката между </a:t>
            </a:r>
            <a:r>
              <a:rPr lang="en-US" b="1" baseline="0" dirty="0"/>
              <a:t>	 </a:t>
            </a:r>
            <a:r>
              <a:rPr lang="bg-BG" b="1" baseline="0" dirty="0"/>
              <a:t>ХРАНА</a:t>
            </a:r>
            <a:r>
              <a:rPr lang="en-US" b="1" baseline="0" dirty="0"/>
              <a:t> – </a:t>
            </a:r>
            <a:r>
              <a:rPr lang="bg-BG" b="1" baseline="0" dirty="0"/>
              <a:t>ДИЕНА</a:t>
            </a:r>
            <a:r>
              <a:rPr lang="en-US" b="1" baseline="0" dirty="0"/>
              <a:t> – </a:t>
            </a:r>
            <a:r>
              <a:rPr lang="bg-BG" b="1" baseline="0" dirty="0"/>
              <a:t>ЗДРАВЕ</a:t>
            </a:r>
            <a:r>
              <a:rPr lang="en-US" b="1" baseline="0" dirty="0"/>
              <a:t> </a:t>
            </a:r>
            <a:endParaRPr lang="en-IE" b="1" dirty="0"/>
          </a:p>
        </p:txBody>
      </p:sp>
      <p:sp>
        <p:nvSpPr>
          <p:cNvPr id="14" name="Text Placeholder 13">
            <a:extLst>
              <a:ext uri="{FF2B5EF4-FFF2-40B4-BE49-F238E27FC236}">
                <a16:creationId xmlns:a16="http://schemas.microsoft.com/office/drawing/2014/main" id="{62C8B2B6-3844-D74E-9C38-524A4DDC9776}"/>
              </a:ext>
            </a:extLst>
          </p:cNvPr>
          <p:cNvSpPr>
            <a:spLocks noGrp="1"/>
          </p:cNvSpPr>
          <p:nvPr>
            <p:ph type="body" sz="quarter" idx="16"/>
          </p:nvPr>
        </p:nvSpPr>
        <p:spPr/>
        <p:txBody>
          <a:bodyPr/>
          <a:lstStyle/>
          <a:p>
            <a:r>
              <a:rPr lang="en-US" dirty="0"/>
              <a:t>02</a:t>
            </a:r>
          </a:p>
        </p:txBody>
      </p:sp>
      <p:sp>
        <p:nvSpPr>
          <p:cNvPr id="7" name="Text Placeholder 6">
            <a:extLst>
              <a:ext uri="{FF2B5EF4-FFF2-40B4-BE49-F238E27FC236}">
                <a16:creationId xmlns:a16="http://schemas.microsoft.com/office/drawing/2014/main" id="{827FF1A0-C344-4C20-9424-DCE3AA7BA6BD}"/>
              </a:ext>
            </a:extLst>
          </p:cNvPr>
          <p:cNvSpPr>
            <a:spLocks noGrp="1"/>
          </p:cNvSpPr>
          <p:nvPr>
            <p:ph type="body" sz="quarter" idx="17"/>
          </p:nvPr>
        </p:nvSpPr>
        <p:spPr>
          <a:xfrm>
            <a:off x="6294870" y="1604453"/>
            <a:ext cx="4430795" cy="1090160"/>
          </a:xfrm>
        </p:spPr>
        <p:txBody>
          <a:bodyPr>
            <a:normAutofit/>
          </a:bodyPr>
          <a:lstStyle/>
          <a:p>
            <a:r>
              <a:rPr lang="bg-BG" b="1" dirty="0"/>
              <a:t>Запознайте се </a:t>
            </a:r>
            <a:r>
              <a:rPr lang="bg-BG" b="1" dirty="0" err="1"/>
              <a:t>питателностите</a:t>
            </a:r>
            <a:r>
              <a:rPr lang="bg-BG" b="1" dirty="0"/>
              <a:t>/</a:t>
            </a:r>
            <a:r>
              <a:rPr lang="en-US" b="1" dirty="0"/>
              <a:t> </a:t>
            </a:r>
            <a:r>
              <a:rPr lang="en-US" b="1" baseline="0" dirty="0"/>
              <a:t>Nutraceuticals </a:t>
            </a:r>
            <a:endParaRPr lang="en-US" b="1" dirty="0"/>
          </a:p>
        </p:txBody>
      </p:sp>
      <p:sp>
        <p:nvSpPr>
          <p:cNvPr id="15" name="Text Placeholder 14">
            <a:extLst>
              <a:ext uri="{FF2B5EF4-FFF2-40B4-BE49-F238E27FC236}">
                <a16:creationId xmlns:a16="http://schemas.microsoft.com/office/drawing/2014/main" id="{75A2178C-712C-C74A-BF74-2B6627DDDCD8}"/>
              </a:ext>
            </a:extLst>
          </p:cNvPr>
          <p:cNvSpPr>
            <a:spLocks noGrp="1"/>
          </p:cNvSpPr>
          <p:nvPr>
            <p:ph type="body" sz="quarter" idx="18"/>
          </p:nvPr>
        </p:nvSpPr>
        <p:spPr/>
        <p:txBody>
          <a:bodyPr/>
          <a:lstStyle/>
          <a:p>
            <a:r>
              <a:rPr lang="en-US" dirty="0"/>
              <a:t>03</a:t>
            </a:r>
          </a:p>
        </p:txBody>
      </p:sp>
      <p:sp>
        <p:nvSpPr>
          <p:cNvPr id="9" name="Text Placeholder 8">
            <a:extLst>
              <a:ext uri="{FF2B5EF4-FFF2-40B4-BE49-F238E27FC236}">
                <a16:creationId xmlns:a16="http://schemas.microsoft.com/office/drawing/2014/main" id="{B23F9455-3E65-4511-9F4D-F9CBEB05AEB7}"/>
              </a:ext>
            </a:extLst>
          </p:cNvPr>
          <p:cNvSpPr>
            <a:spLocks noGrp="1"/>
          </p:cNvSpPr>
          <p:nvPr>
            <p:ph type="body" sz="quarter" idx="19"/>
          </p:nvPr>
        </p:nvSpPr>
        <p:spPr>
          <a:xfrm>
            <a:off x="6264921" y="2812405"/>
            <a:ext cx="4757307" cy="1090160"/>
          </a:xfrm>
        </p:spPr>
        <p:txBody>
          <a:bodyPr>
            <a:normAutofit/>
          </a:bodyPr>
          <a:lstStyle/>
          <a:p>
            <a:r>
              <a:rPr lang="bg-BG" b="1" baseline="0" dirty="0"/>
              <a:t>Намаляване солта и захарта в хранителните продукти</a:t>
            </a:r>
            <a:endParaRPr lang="en-US" b="1" dirty="0"/>
          </a:p>
        </p:txBody>
      </p:sp>
      <p:sp>
        <p:nvSpPr>
          <p:cNvPr id="16" name="Text Placeholder 15">
            <a:extLst>
              <a:ext uri="{FF2B5EF4-FFF2-40B4-BE49-F238E27FC236}">
                <a16:creationId xmlns:a16="http://schemas.microsoft.com/office/drawing/2014/main" id="{EC0BD143-935E-9849-B699-C14C331F1505}"/>
              </a:ext>
            </a:extLst>
          </p:cNvPr>
          <p:cNvSpPr>
            <a:spLocks noGrp="1"/>
          </p:cNvSpPr>
          <p:nvPr>
            <p:ph type="body" sz="quarter" idx="20"/>
          </p:nvPr>
        </p:nvSpPr>
        <p:spPr/>
        <p:txBody>
          <a:bodyPr/>
          <a:lstStyle/>
          <a:p>
            <a:r>
              <a:rPr lang="en-US" dirty="0"/>
              <a:t>04</a:t>
            </a:r>
          </a:p>
        </p:txBody>
      </p:sp>
      <p:sp>
        <p:nvSpPr>
          <p:cNvPr id="17" name="Text Placeholder 16">
            <a:extLst>
              <a:ext uri="{FF2B5EF4-FFF2-40B4-BE49-F238E27FC236}">
                <a16:creationId xmlns:a16="http://schemas.microsoft.com/office/drawing/2014/main" id="{230AEABB-5FA6-9349-9467-F4BC21FA54D5}"/>
              </a:ext>
            </a:extLst>
          </p:cNvPr>
          <p:cNvSpPr>
            <a:spLocks noGrp="1"/>
          </p:cNvSpPr>
          <p:nvPr>
            <p:ph type="body" sz="quarter" idx="21"/>
          </p:nvPr>
        </p:nvSpPr>
        <p:spPr/>
        <p:txBody>
          <a:bodyPr>
            <a:normAutofit/>
          </a:bodyPr>
          <a:lstStyle/>
          <a:p>
            <a:r>
              <a:rPr lang="bg-BG" b="1" dirty="0"/>
              <a:t>Естествени добавки</a:t>
            </a:r>
            <a:endParaRPr lang="en-US" b="1" dirty="0"/>
          </a:p>
        </p:txBody>
      </p:sp>
      <p:sp>
        <p:nvSpPr>
          <p:cNvPr id="18" name="Text Placeholder 17">
            <a:extLst>
              <a:ext uri="{FF2B5EF4-FFF2-40B4-BE49-F238E27FC236}">
                <a16:creationId xmlns:a16="http://schemas.microsoft.com/office/drawing/2014/main" id="{DA7FCD7D-5A46-8546-A07C-9747D8924877}"/>
              </a:ext>
            </a:extLst>
          </p:cNvPr>
          <p:cNvSpPr>
            <a:spLocks noGrp="1"/>
          </p:cNvSpPr>
          <p:nvPr>
            <p:ph type="body" sz="quarter" idx="22"/>
          </p:nvPr>
        </p:nvSpPr>
        <p:spPr/>
        <p:txBody>
          <a:bodyPr/>
          <a:lstStyle/>
          <a:p>
            <a:r>
              <a:rPr lang="en-US" dirty="0"/>
              <a:t>05</a:t>
            </a:r>
          </a:p>
        </p:txBody>
      </p:sp>
      <p:sp>
        <p:nvSpPr>
          <p:cNvPr id="19" name="Text Placeholder 18">
            <a:extLst>
              <a:ext uri="{FF2B5EF4-FFF2-40B4-BE49-F238E27FC236}">
                <a16:creationId xmlns:a16="http://schemas.microsoft.com/office/drawing/2014/main" id="{70247293-30D3-1049-A5B5-6CC8566D331E}"/>
              </a:ext>
            </a:extLst>
          </p:cNvPr>
          <p:cNvSpPr>
            <a:spLocks noGrp="1"/>
          </p:cNvSpPr>
          <p:nvPr>
            <p:ph type="body" sz="quarter" idx="23"/>
          </p:nvPr>
        </p:nvSpPr>
        <p:spPr/>
        <p:txBody>
          <a:bodyPr>
            <a:normAutofit/>
          </a:bodyPr>
          <a:lstStyle/>
          <a:p>
            <a:r>
              <a:rPr lang="bg-BG" b="1" dirty="0"/>
              <a:t>Намаляване обработката на храната</a:t>
            </a:r>
            <a:endParaRPr lang="en-US" b="1" dirty="0"/>
          </a:p>
        </p:txBody>
      </p:sp>
      <p:sp>
        <p:nvSpPr>
          <p:cNvPr id="2" name="Text Placeholder 1">
            <a:extLst>
              <a:ext uri="{FF2B5EF4-FFF2-40B4-BE49-F238E27FC236}">
                <a16:creationId xmlns:a16="http://schemas.microsoft.com/office/drawing/2014/main" id="{B4321ABF-C849-4D92-936A-D4E74F4E972C}"/>
              </a:ext>
            </a:extLst>
          </p:cNvPr>
          <p:cNvSpPr>
            <a:spLocks noGrp="1"/>
          </p:cNvSpPr>
          <p:nvPr>
            <p:ph type="body" sz="quarter" idx="13"/>
          </p:nvPr>
        </p:nvSpPr>
        <p:spPr/>
        <p:txBody>
          <a:bodyPr/>
          <a:lstStyle/>
          <a:p>
            <a:r>
              <a:rPr lang="bg-BG" b="1" dirty="0">
                <a:solidFill>
                  <a:srgbClr val="406F70"/>
                </a:solidFill>
              </a:rPr>
              <a:t>Модул</a:t>
            </a:r>
            <a:r>
              <a:rPr lang="en-US" b="1" dirty="0">
                <a:solidFill>
                  <a:srgbClr val="406F70"/>
                </a:solidFill>
              </a:rPr>
              <a:t> 3</a:t>
            </a:r>
            <a:endParaRPr lang="en-IE" b="1" dirty="0">
              <a:solidFill>
                <a:srgbClr val="406F70"/>
              </a:solidFill>
            </a:endParaRPr>
          </a:p>
        </p:txBody>
      </p:sp>
      <p:sp>
        <p:nvSpPr>
          <p:cNvPr id="3" name="Text Placeholder 2">
            <a:extLst>
              <a:ext uri="{FF2B5EF4-FFF2-40B4-BE49-F238E27FC236}">
                <a16:creationId xmlns:a16="http://schemas.microsoft.com/office/drawing/2014/main" id="{5168E007-6E0A-412E-9583-8F9805013688}"/>
              </a:ext>
            </a:extLst>
          </p:cNvPr>
          <p:cNvSpPr>
            <a:spLocks noGrp="1"/>
          </p:cNvSpPr>
          <p:nvPr>
            <p:ph type="body" sz="quarter" idx="14"/>
          </p:nvPr>
        </p:nvSpPr>
        <p:spPr/>
        <p:txBody>
          <a:bodyPr/>
          <a:lstStyle/>
          <a:p>
            <a:r>
              <a:rPr lang="bg-BG" sz="2400" dirty="0">
                <a:solidFill>
                  <a:srgbClr val="406F70"/>
                </a:solidFill>
              </a:rPr>
              <a:t>Целта на този модул е да повишите уменията си по </a:t>
            </a:r>
            <a:r>
              <a:rPr lang="bg-BG" sz="2400" b="1" dirty="0">
                <a:solidFill>
                  <a:srgbClr val="406F70"/>
                </a:solidFill>
              </a:rPr>
              <a:t>5</a:t>
            </a:r>
            <a:r>
              <a:rPr lang="bg-BG" sz="2400" dirty="0">
                <a:solidFill>
                  <a:srgbClr val="406F70"/>
                </a:solidFill>
              </a:rPr>
              <a:t> </a:t>
            </a:r>
            <a:r>
              <a:rPr lang="bg-BG" sz="2400" b="1" dirty="0">
                <a:solidFill>
                  <a:srgbClr val="406F70"/>
                </a:solidFill>
              </a:rPr>
              <a:t>теми,</a:t>
            </a:r>
            <a:r>
              <a:rPr lang="bg-BG" sz="2400" dirty="0">
                <a:solidFill>
                  <a:srgbClr val="406F70"/>
                </a:solidFill>
              </a:rPr>
              <a:t> които са много важни, когато става въпрос за подобряване на питателността и функционалността на съставките в храната, която сервирате. </a:t>
            </a:r>
            <a:endParaRPr lang="en-US" sz="2400" dirty="0">
              <a:solidFill>
                <a:srgbClr val="406F70"/>
              </a:solidFill>
            </a:endParaRPr>
          </a:p>
          <a:p>
            <a:endParaRPr lang="en-IE" dirty="0">
              <a:solidFill>
                <a:srgbClr val="406F70"/>
              </a:solidFill>
            </a:endParaRPr>
          </a:p>
        </p:txBody>
      </p:sp>
    </p:spTree>
    <p:extLst>
      <p:ext uri="{BB962C8B-B14F-4D97-AF65-F5344CB8AC3E}">
        <p14:creationId xmlns:p14="http://schemas.microsoft.com/office/powerpoint/2010/main" val="274470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472141"/>
            <a:ext cx="8775233" cy="1160989"/>
          </a:xfrm>
        </p:spPr>
        <p:txBody>
          <a:bodyPr>
            <a:noAutofit/>
          </a:bodyPr>
          <a:lstStyle/>
          <a:p>
            <a:pPr algn="l"/>
            <a:r>
              <a:rPr lang="bg-BG" b="1" dirty="0"/>
              <a:t>Примери за функционални храни</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913401" y="2452522"/>
            <a:ext cx="6504400" cy="3991554"/>
          </a:xfrm>
        </p:spPr>
        <p:txBody>
          <a:bodyPr/>
          <a:lstStyle/>
          <a:p>
            <a:pPr algn="l"/>
            <a:r>
              <a:rPr lang="bg-BG" sz="2000" dirty="0">
                <a:solidFill>
                  <a:srgbClr val="085156"/>
                </a:solidFill>
              </a:rPr>
              <a:t>Тази зърнени осигуряват разнообразни ползи за здравето, защото те представляват цялата гама полезни вещества. Зърната имат три основни части, а преработката на зърното в продукти като бял хляб и бял ориз премахва тези важни слоеве, пълни с хранителни вещества</a:t>
            </a:r>
            <a:r>
              <a:rPr lang="en-GB" sz="2000" b="0" i="0" dirty="0">
                <a:solidFill>
                  <a:srgbClr val="085156"/>
                </a:solidFill>
                <a:effectLst/>
              </a:rPr>
              <a:t>. </a:t>
            </a:r>
          </a:p>
          <a:p>
            <a:pPr algn="l"/>
            <a:r>
              <a:rPr lang="bg-BG" sz="2000" dirty="0">
                <a:solidFill>
                  <a:srgbClr val="085156"/>
                </a:solidFill>
              </a:rPr>
              <a:t>Пълнозърнестите храни имат три слоя, които помагат да се поддържа тялото здраво, намаляват риска от заболявания и помагат за предотвратяване на хронични болести. Пълнозърнестите продукти с високо съдържание на фибри и с ниско съдържание на добавени захари също могат да подобрят храносмилането, като същевременно предпазват от възпаления.</a:t>
            </a:r>
            <a:r>
              <a:rPr lang="en-GB" sz="2000" b="0" i="0" dirty="0">
                <a:solidFill>
                  <a:srgbClr val="085156"/>
                </a:solidFill>
                <a:effectLst/>
              </a:rPr>
              <a:t> </a:t>
            </a:r>
          </a:p>
          <a:p>
            <a:pPr algn="l"/>
            <a:endParaRPr lang="en-GB" sz="2200" b="0" i="0" dirty="0">
              <a:solidFill>
                <a:srgbClr val="085156"/>
              </a:solidFill>
              <a:effectLst/>
            </a:endParaRPr>
          </a:p>
        </p:txBody>
      </p:sp>
      <p:sp>
        <p:nvSpPr>
          <p:cNvPr id="6" name="TextBox 5">
            <a:extLst>
              <a:ext uri="{FF2B5EF4-FFF2-40B4-BE49-F238E27FC236}">
                <a16:creationId xmlns:a16="http://schemas.microsoft.com/office/drawing/2014/main" id="{198F3C1E-63F3-470E-8D35-E17B068391BF}"/>
              </a:ext>
            </a:extLst>
          </p:cNvPr>
          <p:cNvSpPr txBox="1"/>
          <p:nvPr/>
        </p:nvSpPr>
        <p:spPr>
          <a:xfrm>
            <a:off x="8290560" y="2458057"/>
            <a:ext cx="3901440" cy="3785652"/>
          </a:xfrm>
          <a:prstGeom prst="rect">
            <a:avLst/>
          </a:prstGeom>
          <a:noFill/>
        </p:spPr>
        <p:txBody>
          <a:bodyPr wrap="square">
            <a:spAutoFit/>
          </a:bodyPr>
          <a:lstStyle/>
          <a:p>
            <a:pPr algn="l"/>
            <a:r>
              <a:rPr lang="bg-BG" sz="2000" b="1" dirty="0">
                <a:solidFill>
                  <a:srgbClr val="F5C05B"/>
                </a:solidFill>
              </a:rPr>
              <a:t>Някои често срещани пълнозърнести храни включват</a:t>
            </a:r>
            <a:r>
              <a:rPr lang="en-GB" sz="2000" b="1" i="0" dirty="0">
                <a:solidFill>
                  <a:srgbClr val="F5C05B"/>
                </a:solidFill>
                <a:effectLst/>
              </a:rPr>
              <a:t>:</a:t>
            </a:r>
          </a:p>
          <a:p>
            <a:pPr algn="l">
              <a:buFont typeface="Arial" panose="020B0604020202020204" pitchFamily="34" charset="0"/>
              <a:buChar char="•"/>
            </a:pPr>
            <a:r>
              <a:rPr lang="bg-BG" sz="2000" b="0" i="0" dirty="0" err="1">
                <a:solidFill>
                  <a:srgbClr val="406F70"/>
                </a:solidFill>
                <a:effectLst/>
              </a:rPr>
              <a:t>Амарант</a:t>
            </a:r>
            <a:r>
              <a:rPr lang="en-GB" sz="2000" b="0" i="0" dirty="0">
                <a:solidFill>
                  <a:srgbClr val="406F70"/>
                </a:solidFill>
                <a:effectLst/>
              </a:rPr>
              <a:t> </a:t>
            </a:r>
          </a:p>
          <a:p>
            <a:pPr algn="l">
              <a:buFont typeface="Arial" panose="020B0604020202020204" pitchFamily="34" charset="0"/>
              <a:buChar char="•"/>
            </a:pPr>
            <a:r>
              <a:rPr lang="bg-BG" sz="2000" b="0" i="0" dirty="0">
                <a:solidFill>
                  <a:srgbClr val="406F70"/>
                </a:solidFill>
                <a:effectLst/>
              </a:rPr>
              <a:t>Ечемик</a:t>
            </a:r>
            <a:endParaRPr lang="en-GB" sz="2000" b="0" i="0" dirty="0">
              <a:solidFill>
                <a:srgbClr val="406F70"/>
              </a:solidFill>
              <a:effectLst/>
            </a:endParaRPr>
          </a:p>
          <a:p>
            <a:pPr algn="l">
              <a:buFont typeface="Arial" panose="020B0604020202020204" pitchFamily="34" charset="0"/>
              <a:buChar char="•"/>
            </a:pPr>
            <a:r>
              <a:rPr lang="bg-BG" sz="2000" b="0" i="0" dirty="0">
                <a:solidFill>
                  <a:srgbClr val="406F70"/>
                </a:solidFill>
                <a:effectLst/>
              </a:rPr>
              <a:t>Овес и овесени ядки</a:t>
            </a:r>
            <a:endParaRPr lang="en-GB" sz="2000" b="0" i="0" dirty="0">
              <a:solidFill>
                <a:srgbClr val="406F70"/>
              </a:solidFill>
              <a:effectLst/>
            </a:endParaRPr>
          </a:p>
          <a:p>
            <a:pPr algn="l">
              <a:buFont typeface="Arial" panose="020B0604020202020204" pitchFamily="34" charset="0"/>
              <a:buChar char="•"/>
            </a:pPr>
            <a:r>
              <a:rPr lang="bg-BG" sz="2000" b="0" i="0" dirty="0">
                <a:solidFill>
                  <a:srgbClr val="406F70"/>
                </a:solidFill>
                <a:effectLst/>
              </a:rPr>
              <a:t>Кафяв ориз</a:t>
            </a:r>
            <a:endParaRPr lang="en-GB" sz="2000" b="0" i="0" dirty="0">
              <a:solidFill>
                <a:srgbClr val="406F70"/>
              </a:solidFill>
              <a:effectLst/>
            </a:endParaRPr>
          </a:p>
          <a:p>
            <a:pPr algn="l">
              <a:buFont typeface="Arial" panose="020B0604020202020204" pitchFamily="34" charset="0"/>
              <a:buChar char="•"/>
            </a:pPr>
            <a:r>
              <a:rPr lang="bg-BG" sz="2000" b="0" i="0" dirty="0">
                <a:solidFill>
                  <a:srgbClr val="406F70"/>
                </a:solidFill>
                <a:effectLst/>
              </a:rPr>
              <a:t>Пълнозърнеста паста</a:t>
            </a:r>
            <a:endParaRPr lang="en-GB" sz="2000" b="0" i="0" dirty="0">
              <a:solidFill>
                <a:srgbClr val="406F70"/>
              </a:solidFill>
              <a:effectLst/>
            </a:endParaRPr>
          </a:p>
          <a:p>
            <a:pPr algn="l">
              <a:buFont typeface="Arial" panose="020B0604020202020204" pitchFamily="34" charset="0"/>
              <a:buChar char="•"/>
            </a:pPr>
            <a:r>
              <a:rPr lang="bg-BG" sz="2000" b="0" i="0" dirty="0">
                <a:solidFill>
                  <a:srgbClr val="406F70"/>
                </a:solidFill>
                <a:effectLst/>
              </a:rPr>
              <a:t>Пълнозърнест хляб</a:t>
            </a:r>
            <a:endParaRPr lang="en-GB" sz="2000" b="0" i="0" dirty="0">
              <a:solidFill>
                <a:srgbClr val="406F70"/>
              </a:solidFill>
              <a:effectLst/>
            </a:endParaRPr>
          </a:p>
          <a:p>
            <a:pPr algn="l">
              <a:buFont typeface="Arial" panose="020B0604020202020204" pitchFamily="34" charset="0"/>
              <a:buChar char="•"/>
            </a:pPr>
            <a:r>
              <a:rPr lang="bg-BG" sz="2000" b="0" i="0" dirty="0" err="1">
                <a:solidFill>
                  <a:srgbClr val="406F70"/>
                </a:solidFill>
                <a:effectLst/>
              </a:rPr>
              <a:t>Киноа</a:t>
            </a:r>
            <a:endParaRPr lang="en-GB" sz="2000" b="0" i="0" dirty="0">
              <a:solidFill>
                <a:srgbClr val="406F70"/>
              </a:solidFill>
              <a:effectLst/>
            </a:endParaRPr>
          </a:p>
          <a:p>
            <a:pPr algn="l">
              <a:buFont typeface="Arial" panose="020B0604020202020204" pitchFamily="34" charset="0"/>
              <a:buChar char="•"/>
            </a:pPr>
            <a:r>
              <a:rPr lang="bg-BG" sz="2000" b="0" i="0" dirty="0" err="1">
                <a:solidFill>
                  <a:srgbClr val="406F70"/>
                </a:solidFill>
                <a:effectLst/>
              </a:rPr>
              <a:t>Теф</a:t>
            </a:r>
            <a:r>
              <a:rPr lang="bg-BG" sz="2000" b="0" i="0" dirty="0">
                <a:solidFill>
                  <a:srgbClr val="406F70"/>
                </a:solidFill>
                <a:effectLst/>
              </a:rPr>
              <a:t> </a:t>
            </a:r>
            <a:r>
              <a:rPr lang="en-US" sz="2000" b="0" i="0" dirty="0">
                <a:solidFill>
                  <a:srgbClr val="406F70"/>
                </a:solidFill>
                <a:effectLst/>
              </a:rPr>
              <a:t>(</a:t>
            </a:r>
            <a:r>
              <a:rPr lang="bg-BG" sz="2000" b="0" i="0" dirty="0">
                <a:solidFill>
                  <a:srgbClr val="406F70"/>
                </a:solidFill>
                <a:effectLst/>
              </a:rPr>
              <a:t>африканска зърнена култура, подобна на просото</a:t>
            </a:r>
            <a:r>
              <a:rPr lang="en-US" sz="2000" b="0" i="0" dirty="0">
                <a:solidFill>
                  <a:srgbClr val="406F70"/>
                </a:solidFill>
                <a:effectLst/>
              </a:rPr>
              <a:t>)</a:t>
            </a:r>
            <a:endParaRPr lang="en-GB" sz="2000" b="0" i="0" dirty="0">
              <a:solidFill>
                <a:srgbClr val="406F70"/>
              </a:solidFill>
              <a:effectLst/>
            </a:endParaRPr>
          </a:p>
          <a:p>
            <a:pPr algn="l"/>
            <a:r>
              <a:rPr lang="en-GB" sz="2000" b="0" i="0" dirty="0">
                <a:solidFill>
                  <a:srgbClr val="406F70"/>
                </a:solidFill>
                <a:effectLst/>
                <a:latin typeface="+mj-lt"/>
              </a:rPr>
              <a:t> </a:t>
            </a:r>
            <a:endParaRPr lang="en-GB" sz="1800" b="0" i="0" dirty="0">
              <a:solidFill>
                <a:srgbClr val="406F70"/>
              </a:solidFill>
              <a:effectLst/>
              <a:latin typeface="+mj-lt"/>
            </a:endParaRPr>
          </a:p>
        </p:txBody>
      </p:sp>
      <p:cxnSp>
        <p:nvCxnSpPr>
          <p:cNvPr id="10" name="Straight Connector 9">
            <a:extLst>
              <a:ext uri="{FF2B5EF4-FFF2-40B4-BE49-F238E27FC236}">
                <a16:creationId xmlns:a16="http://schemas.microsoft.com/office/drawing/2014/main" id="{1AB68C35-339A-49E0-A35A-905CC7649C54}"/>
              </a:ext>
            </a:extLst>
          </p:cNvPr>
          <p:cNvCxnSpPr/>
          <p:nvPr/>
        </p:nvCxnSpPr>
        <p:spPr>
          <a:xfrm>
            <a:off x="8026400" y="2458057"/>
            <a:ext cx="0" cy="3556000"/>
          </a:xfrm>
          <a:prstGeom prst="line">
            <a:avLst/>
          </a:prstGeom>
          <a:ln>
            <a:solidFill>
              <a:srgbClr val="406F7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87F556-CDB5-46FB-A5B1-846B69A36A45}"/>
              </a:ext>
            </a:extLst>
          </p:cNvPr>
          <p:cNvSpPr txBox="1"/>
          <p:nvPr/>
        </p:nvSpPr>
        <p:spPr>
          <a:xfrm>
            <a:off x="2773179" y="1243584"/>
            <a:ext cx="5411816" cy="646331"/>
          </a:xfrm>
          <a:prstGeom prst="rect">
            <a:avLst/>
          </a:prstGeom>
          <a:noFill/>
        </p:spPr>
        <p:txBody>
          <a:bodyPr wrap="square" rtlCol="0">
            <a:spAutoFit/>
          </a:bodyPr>
          <a:lstStyle/>
          <a:p>
            <a:r>
              <a:rPr lang="bg-BG" sz="3600" b="1" dirty="0">
                <a:solidFill>
                  <a:srgbClr val="F5C05B"/>
                </a:solidFill>
              </a:rPr>
              <a:t>Пълнозърнести  </a:t>
            </a:r>
            <a:endParaRPr lang="en-GB" sz="3600" b="1" i="0" dirty="0">
              <a:solidFill>
                <a:srgbClr val="F5C05B"/>
              </a:solidFill>
              <a:effectLst/>
            </a:endParaRPr>
          </a:p>
        </p:txBody>
      </p:sp>
    </p:spTree>
    <p:extLst>
      <p:ext uri="{BB962C8B-B14F-4D97-AF65-F5344CB8AC3E}">
        <p14:creationId xmlns:p14="http://schemas.microsoft.com/office/powerpoint/2010/main" val="243546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7A2054-B100-4B84-9F3C-1A14FA76E290}"/>
              </a:ext>
            </a:extLst>
          </p:cNvPr>
          <p:cNvSpPr>
            <a:spLocks noGrp="1"/>
          </p:cNvSpPr>
          <p:nvPr>
            <p:ph type="body" sz="quarter" idx="20"/>
          </p:nvPr>
        </p:nvSpPr>
        <p:spPr>
          <a:xfrm>
            <a:off x="586551" y="2276178"/>
            <a:ext cx="5509449" cy="3457561"/>
          </a:xfrm>
        </p:spPr>
        <p:txBody>
          <a:bodyPr/>
          <a:lstStyle/>
          <a:p>
            <a:pPr algn="just"/>
            <a:r>
              <a:rPr lang="bg-BG" dirty="0">
                <a:solidFill>
                  <a:srgbClr val="085156"/>
                </a:solidFill>
              </a:rPr>
              <a:t>С високо съдържание на фибри, протеини и хранителни вещества, като калий и </a:t>
            </a:r>
            <a:r>
              <a:rPr lang="bg-BG" dirty="0" err="1">
                <a:solidFill>
                  <a:srgbClr val="085156"/>
                </a:solidFill>
              </a:rPr>
              <a:t>фолиева</a:t>
            </a:r>
            <a:r>
              <a:rPr lang="bg-BG" dirty="0">
                <a:solidFill>
                  <a:srgbClr val="085156"/>
                </a:solidFill>
              </a:rPr>
              <a:t> киселина, бобът без добавена сол може да бъде значителен източник на витамини и минерали. Използването им като функционална храна е най-ефективно, ако се изплакват преди употреба. Това намалява съдържанието на натрий </a:t>
            </a:r>
            <a:r>
              <a:rPr lang="en-GB" sz="2400" b="0" i="0" dirty="0">
                <a:solidFill>
                  <a:srgbClr val="085156"/>
                </a:solidFill>
                <a:effectLst/>
              </a:rPr>
              <a:t>(</a:t>
            </a:r>
            <a:r>
              <a:rPr lang="bg-BG" sz="2400" b="0" i="0" dirty="0">
                <a:solidFill>
                  <a:srgbClr val="085156"/>
                </a:solidFill>
                <a:effectLst/>
              </a:rPr>
              <a:t>сол</a:t>
            </a:r>
            <a:r>
              <a:rPr lang="en-GB" sz="2400" b="0" i="0" dirty="0">
                <a:solidFill>
                  <a:srgbClr val="085156"/>
                </a:solidFill>
                <a:effectLst/>
              </a:rPr>
              <a:t>)</a:t>
            </a:r>
            <a:r>
              <a:rPr lang="bg-BG" sz="2400" b="0" i="0" dirty="0">
                <a:solidFill>
                  <a:srgbClr val="085156"/>
                </a:solidFill>
                <a:effectLst/>
              </a:rPr>
              <a:t>, ако тя е добавена към бобовите по време на преработката или опаковането</a:t>
            </a:r>
            <a:r>
              <a:rPr lang="en-GB" sz="2400" b="0" i="0" dirty="0">
                <a:solidFill>
                  <a:srgbClr val="085156"/>
                </a:solidFill>
                <a:effectLst/>
              </a:rPr>
              <a:t>. </a:t>
            </a:r>
          </a:p>
          <a:p>
            <a:pPr algn="l"/>
            <a:endParaRPr lang="en-GB" sz="2400" b="0" i="0" dirty="0">
              <a:solidFill>
                <a:srgbClr val="406F70"/>
              </a:solidFill>
              <a:effectLst/>
            </a:endParaRPr>
          </a:p>
          <a:p>
            <a:endParaRPr lang="en-IE" dirty="0"/>
          </a:p>
        </p:txBody>
      </p:sp>
      <p:sp>
        <p:nvSpPr>
          <p:cNvPr id="4" name="Text Placeholder 1">
            <a:extLst>
              <a:ext uri="{FF2B5EF4-FFF2-40B4-BE49-F238E27FC236}">
                <a16:creationId xmlns:a16="http://schemas.microsoft.com/office/drawing/2014/main" id="{996F5966-A9DA-492E-98BA-CFE3B46D9FCA}"/>
              </a:ext>
            </a:extLst>
          </p:cNvPr>
          <p:cNvSpPr>
            <a:spLocks noGrp="1"/>
          </p:cNvSpPr>
          <p:nvPr>
            <p:ph type="body" sz="quarter" idx="19"/>
          </p:nvPr>
        </p:nvSpPr>
        <p:spPr>
          <a:xfrm>
            <a:off x="2773363" y="652463"/>
            <a:ext cx="8775700" cy="1162050"/>
          </a:xfrm>
        </p:spPr>
        <p:txBody>
          <a:bodyPr>
            <a:noAutofit/>
          </a:bodyPr>
          <a:lstStyle/>
          <a:p>
            <a:pPr algn="l"/>
            <a:r>
              <a:rPr lang="bg-BG" b="1" dirty="0"/>
              <a:t>Примери за функционални храни</a:t>
            </a:r>
            <a:endParaRPr lang="en-IE" b="1" dirty="0"/>
          </a:p>
        </p:txBody>
      </p:sp>
      <p:sp>
        <p:nvSpPr>
          <p:cNvPr id="6" name="TextBox 5">
            <a:extLst>
              <a:ext uri="{FF2B5EF4-FFF2-40B4-BE49-F238E27FC236}">
                <a16:creationId xmlns:a16="http://schemas.microsoft.com/office/drawing/2014/main" id="{B988E709-D3A6-4527-A367-C259E18ACB13}"/>
              </a:ext>
            </a:extLst>
          </p:cNvPr>
          <p:cNvSpPr txBox="1"/>
          <p:nvPr/>
        </p:nvSpPr>
        <p:spPr>
          <a:xfrm>
            <a:off x="2773363" y="1352848"/>
            <a:ext cx="2201157" cy="923330"/>
          </a:xfrm>
          <a:prstGeom prst="rect">
            <a:avLst/>
          </a:prstGeom>
          <a:noFill/>
        </p:spPr>
        <p:txBody>
          <a:bodyPr wrap="square" rtlCol="0">
            <a:spAutoFit/>
          </a:bodyPr>
          <a:lstStyle/>
          <a:p>
            <a:r>
              <a:rPr lang="bg-BG" sz="3600" b="1" dirty="0">
                <a:solidFill>
                  <a:srgbClr val="F5C05B"/>
                </a:solidFill>
              </a:rPr>
              <a:t>Бобови</a:t>
            </a:r>
            <a:endParaRPr lang="en-GB" sz="3600" b="0" i="0" dirty="0">
              <a:solidFill>
                <a:srgbClr val="F5C05B"/>
              </a:solidFill>
              <a:effectLst/>
            </a:endParaRPr>
          </a:p>
          <a:p>
            <a:endParaRPr lang="en-IE" dirty="0"/>
          </a:p>
        </p:txBody>
      </p:sp>
      <p:pic>
        <p:nvPicPr>
          <p:cNvPr id="8" name="Picture 7" descr="Assorted piles of beans and legumes">
            <a:extLst>
              <a:ext uri="{FF2B5EF4-FFF2-40B4-BE49-F238E27FC236}">
                <a16:creationId xmlns:a16="http://schemas.microsoft.com/office/drawing/2014/main" id="{36A5B722-482A-4B10-8563-94442B1C06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4830" y="2503355"/>
            <a:ext cx="4846758" cy="3230383"/>
          </a:xfrm>
          <a:prstGeom prst="rect">
            <a:avLst/>
          </a:prstGeom>
        </p:spPr>
      </p:pic>
    </p:spTree>
    <p:extLst>
      <p:ext uri="{BB962C8B-B14F-4D97-AF65-F5344CB8AC3E}">
        <p14:creationId xmlns:p14="http://schemas.microsoft.com/office/powerpoint/2010/main" val="23113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472141"/>
            <a:ext cx="8775233" cy="1160989"/>
          </a:xfrm>
        </p:spPr>
        <p:txBody>
          <a:bodyPr>
            <a:noAutofit/>
          </a:bodyPr>
          <a:lstStyle/>
          <a:p>
            <a:pPr algn="l"/>
            <a:r>
              <a:rPr lang="bg-BG" b="1" dirty="0"/>
              <a:t>Примери за функционални храни</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485675" y="2779776"/>
            <a:ext cx="10466805" cy="3215916"/>
          </a:xfrm>
        </p:spPr>
        <p:txBody>
          <a:bodyPr/>
          <a:lstStyle/>
          <a:p>
            <a:pPr algn="l"/>
            <a:r>
              <a:rPr lang="bg-BG" sz="2200" dirty="0">
                <a:solidFill>
                  <a:srgbClr val="085156"/>
                </a:solidFill>
              </a:rPr>
              <a:t>Пробиотиците са живи култури, известни като „добри“ бактерии, които въздействат положително на червата. Пробиотиците се срещат в естествено състояние в някои функционални храни</a:t>
            </a:r>
            <a:r>
              <a:rPr lang="en-GB" sz="2200" b="0" i="0" dirty="0">
                <a:solidFill>
                  <a:srgbClr val="085156"/>
                </a:solidFill>
                <a:effectLst/>
              </a:rPr>
              <a:t>,</a:t>
            </a:r>
            <a:r>
              <a:rPr lang="bg-BG" sz="2200" b="0" i="0" dirty="0">
                <a:solidFill>
                  <a:srgbClr val="085156"/>
                </a:solidFill>
                <a:effectLst/>
              </a:rPr>
              <a:t> включително следните</a:t>
            </a:r>
            <a:r>
              <a:rPr lang="en-GB" sz="2200" b="0" i="0" dirty="0">
                <a:solidFill>
                  <a:srgbClr val="085156"/>
                </a:solidFill>
                <a:effectLst/>
              </a:rPr>
              <a:t>: </a:t>
            </a:r>
          </a:p>
          <a:p>
            <a:pPr algn="l"/>
            <a:endParaRPr lang="en-GB" sz="2000" b="0" i="0" dirty="0">
              <a:solidFill>
                <a:srgbClr val="085156"/>
              </a:solidFill>
              <a:effectLst/>
            </a:endParaRPr>
          </a:p>
        </p:txBody>
      </p:sp>
      <p:sp>
        <p:nvSpPr>
          <p:cNvPr id="7" name="TextBox 6">
            <a:extLst>
              <a:ext uri="{FF2B5EF4-FFF2-40B4-BE49-F238E27FC236}">
                <a16:creationId xmlns:a16="http://schemas.microsoft.com/office/drawing/2014/main" id="{77A82AF8-6740-4522-A1CA-CA7E834DD28F}"/>
              </a:ext>
            </a:extLst>
          </p:cNvPr>
          <p:cNvSpPr txBox="1"/>
          <p:nvPr/>
        </p:nvSpPr>
        <p:spPr>
          <a:xfrm>
            <a:off x="1239520" y="3696220"/>
            <a:ext cx="6096000" cy="1508105"/>
          </a:xfrm>
          <a:prstGeom prst="rect">
            <a:avLst/>
          </a:prstGeom>
          <a:noFill/>
        </p:spPr>
        <p:txBody>
          <a:bodyPr wrap="square">
            <a:spAutoFit/>
          </a:bodyPr>
          <a:lstStyle/>
          <a:p>
            <a:pPr algn="l"/>
            <a:r>
              <a:rPr lang="bg-BG" sz="2000" b="1" i="0" dirty="0">
                <a:solidFill>
                  <a:srgbClr val="F5C05B"/>
                </a:solidFill>
                <a:effectLst/>
              </a:rPr>
              <a:t>Ферментирали млечни храни</a:t>
            </a:r>
            <a:r>
              <a:rPr lang="en-GB" sz="2000" b="1" i="0" dirty="0">
                <a:solidFill>
                  <a:srgbClr val="F5C05B"/>
                </a:solidFill>
                <a:effectLst/>
              </a:rPr>
              <a:t>:</a:t>
            </a:r>
          </a:p>
          <a:p>
            <a:pPr marL="342900" indent="-342900" algn="l">
              <a:buFont typeface="Arial" panose="020B0604020202020204" pitchFamily="34" charset="0"/>
              <a:buChar char="•"/>
            </a:pPr>
            <a:r>
              <a:rPr lang="bg-BG" sz="1800" b="0" i="0" dirty="0">
                <a:solidFill>
                  <a:srgbClr val="085156"/>
                </a:solidFill>
                <a:effectLst/>
              </a:rPr>
              <a:t>Кефир/Айран</a:t>
            </a:r>
            <a:endParaRPr lang="en-GB" sz="1800" b="0" i="0" dirty="0">
              <a:solidFill>
                <a:srgbClr val="085156"/>
              </a:solidFill>
              <a:effectLst/>
            </a:endParaRPr>
          </a:p>
          <a:p>
            <a:pPr marL="342900" indent="-342900" algn="l">
              <a:buFont typeface="Arial" panose="020B0604020202020204" pitchFamily="34" charset="0"/>
              <a:buChar char="•"/>
            </a:pPr>
            <a:r>
              <a:rPr lang="bg-BG" dirty="0">
                <a:solidFill>
                  <a:srgbClr val="085156"/>
                </a:solidFill>
              </a:rPr>
              <a:t>Кисело мляко</a:t>
            </a:r>
            <a:endParaRPr lang="en-GB" sz="1800" b="0" i="0" dirty="0">
              <a:solidFill>
                <a:srgbClr val="085156"/>
              </a:solidFill>
              <a:effectLst/>
            </a:endParaRPr>
          </a:p>
          <a:p>
            <a:pPr marL="342900" indent="-342900" algn="l">
              <a:buFont typeface="Arial" panose="020B0604020202020204" pitchFamily="34" charset="0"/>
              <a:buChar char="•"/>
            </a:pPr>
            <a:r>
              <a:rPr lang="bg-BG" dirty="0">
                <a:solidFill>
                  <a:srgbClr val="085156"/>
                </a:solidFill>
              </a:rPr>
              <a:t>Отлежали/Узрели сирена</a:t>
            </a:r>
            <a:endParaRPr lang="en-GB" sz="1800" b="0" i="0" dirty="0">
              <a:solidFill>
                <a:srgbClr val="085156"/>
              </a:solidFill>
              <a:effectLst/>
            </a:endParaRPr>
          </a:p>
          <a:p>
            <a:pPr marL="342900" indent="-342900" algn="l">
              <a:buFont typeface="Arial" panose="020B0604020202020204" pitchFamily="34" charset="0"/>
              <a:buChar char="•"/>
            </a:pPr>
            <a:endParaRPr lang="en-GB" sz="1800" b="0" i="0" dirty="0">
              <a:solidFill>
                <a:srgbClr val="085156"/>
              </a:solidFill>
              <a:effectLst/>
            </a:endParaRPr>
          </a:p>
        </p:txBody>
      </p:sp>
      <p:sp>
        <p:nvSpPr>
          <p:cNvPr id="9" name="TextBox 8">
            <a:extLst>
              <a:ext uri="{FF2B5EF4-FFF2-40B4-BE49-F238E27FC236}">
                <a16:creationId xmlns:a16="http://schemas.microsoft.com/office/drawing/2014/main" id="{F94239A9-39CB-4942-B92F-29DAAD4C1F7B}"/>
              </a:ext>
            </a:extLst>
          </p:cNvPr>
          <p:cNvSpPr txBox="1"/>
          <p:nvPr/>
        </p:nvSpPr>
        <p:spPr>
          <a:xfrm>
            <a:off x="5062654" y="3656590"/>
            <a:ext cx="6463866" cy="2031325"/>
          </a:xfrm>
          <a:prstGeom prst="rect">
            <a:avLst/>
          </a:prstGeom>
          <a:noFill/>
        </p:spPr>
        <p:txBody>
          <a:bodyPr wrap="square">
            <a:spAutoFit/>
          </a:bodyPr>
          <a:lstStyle/>
          <a:p>
            <a:pPr algn="l"/>
            <a:r>
              <a:rPr lang="bg-BG" b="1" dirty="0">
                <a:solidFill>
                  <a:srgbClr val="F5C05B"/>
                </a:solidFill>
              </a:rPr>
              <a:t>Ферментирали не млечни храни</a:t>
            </a:r>
            <a:r>
              <a:rPr lang="en-GB" sz="1800" b="1" i="0" dirty="0">
                <a:solidFill>
                  <a:srgbClr val="F5C05B"/>
                </a:solidFill>
                <a:effectLst/>
              </a:rPr>
              <a:t>:</a:t>
            </a:r>
          </a:p>
          <a:p>
            <a:pPr marL="342900" indent="-342900" algn="l">
              <a:buFont typeface="Arial" panose="020B0604020202020204" pitchFamily="34" charset="0"/>
              <a:buChar char="•"/>
            </a:pPr>
            <a:r>
              <a:rPr lang="bg-BG" dirty="0" err="1">
                <a:solidFill>
                  <a:srgbClr val="085156"/>
                </a:solidFill>
              </a:rPr>
              <a:t>Кимчи</a:t>
            </a:r>
            <a:r>
              <a:rPr lang="bg-BG" dirty="0">
                <a:solidFill>
                  <a:srgbClr val="085156"/>
                </a:solidFill>
              </a:rPr>
              <a:t>/</a:t>
            </a:r>
            <a:r>
              <a:rPr lang="en-US" dirty="0">
                <a:solidFill>
                  <a:srgbClr val="085156"/>
                </a:solidFill>
              </a:rPr>
              <a:t>Kimchi</a:t>
            </a:r>
            <a:r>
              <a:rPr lang="bg-BG" dirty="0">
                <a:solidFill>
                  <a:srgbClr val="085156"/>
                </a:solidFill>
              </a:rPr>
              <a:t> </a:t>
            </a:r>
            <a:r>
              <a:rPr lang="en-US" dirty="0">
                <a:solidFill>
                  <a:srgbClr val="085156"/>
                </a:solidFill>
              </a:rPr>
              <a:t>(</a:t>
            </a:r>
            <a:r>
              <a:rPr lang="bg-BG" dirty="0">
                <a:solidFill>
                  <a:srgbClr val="085156"/>
                </a:solidFill>
              </a:rPr>
              <a:t>корейска туршия с червени чушки и зеле</a:t>
            </a:r>
            <a:r>
              <a:rPr lang="en-US" dirty="0">
                <a:solidFill>
                  <a:srgbClr val="085156"/>
                </a:solidFill>
              </a:rPr>
              <a:t>)</a:t>
            </a:r>
            <a:endParaRPr lang="en-GB" sz="1800" b="0" i="0" dirty="0">
              <a:solidFill>
                <a:srgbClr val="085156"/>
              </a:solidFill>
              <a:effectLst/>
            </a:endParaRPr>
          </a:p>
          <a:p>
            <a:pPr marL="342900" indent="-342900" algn="l">
              <a:buFont typeface="Arial" panose="020B0604020202020204" pitchFamily="34" charset="0"/>
              <a:buChar char="•"/>
            </a:pPr>
            <a:r>
              <a:rPr lang="bg-BG" sz="1800" b="0" i="0" dirty="0">
                <a:solidFill>
                  <a:srgbClr val="085156"/>
                </a:solidFill>
                <a:effectLst/>
              </a:rPr>
              <a:t>Кисело зеле</a:t>
            </a:r>
            <a:endParaRPr lang="en-GB" sz="1800" b="0" i="0" dirty="0">
              <a:solidFill>
                <a:srgbClr val="085156"/>
              </a:solidFill>
              <a:effectLst/>
            </a:endParaRPr>
          </a:p>
          <a:p>
            <a:pPr marL="342900" indent="-342900" algn="l">
              <a:buFont typeface="Arial" panose="020B0604020202020204" pitchFamily="34" charset="0"/>
              <a:buChar char="•"/>
            </a:pPr>
            <a:r>
              <a:rPr lang="bg-BG" sz="1800" b="0" i="0" dirty="0">
                <a:solidFill>
                  <a:srgbClr val="085156"/>
                </a:solidFill>
                <a:effectLst/>
              </a:rPr>
              <a:t>Мишо/</a:t>
            </a:r>
            <a:r>
              <a:rPr lang="en-GB" sz="1800" b="0" i="0" dirty="0">
                <a:solidFill>
                  <a:srgbClr val="085156"/>
                </a:solidFill>
                <a:effectLst/>
              </a:rPr>
              <a:t>Miso</a:t>
            </a:r>
            <a:r>
              <a:rPr lang="bg-BG" sz="1800" b="0" i="0" dirty="0">
                <a:solidFill>
                  <a:srgbClr val="085156"/>
                </a:solidFill>
                <a:effectLst/>
              </a:rPr>
              <a:t> </a:t>
            </a:r>
            <a:r>
              <a:rPr lang="en-US" sz="1800" b="0" i="0" dirty="0">
                <a:solidFill>
                  <a:srgbClr val="085156"/>
                </a:solidFill>
                <a:effectLst/>
              </a:rPr>
              <a:t>(</a:t>
            </a:r>
            <a:r>
              <a:rPr lang="bg-BG" sz="1800" b="0" i="0" dirty="0">
                <a:solidFill>
                  <a:srgbClr val="085156"/>
                </a:solidFill>
                <a:effectLst/>
              </a:rPr>
              <a:t>японска храна от ферментирали соеви зърна</a:t>
            </a:r>
            <a:r>
              <a:rPr lang="en-US" sz="1800" b="0" i="0" dirty="0">
                <a:solidFill>
                  <a:srgbClr val="085156"/>
                </a:solidFill>
                <a:effectLst/>
              </a:rPr>
              <a:t>)</a:t>
            </a:r>
            <a:r>
              <a:rPr lang="en-GB" sz="1800" b="0" i="0" dirty="0">
                <a:solidFill>
                  <a:srgbClr val="085156"/>
                </a:solidFill>
                <a:effectLst/>
              </a:rPr>
              <a:t> </a:t>
            </a:r>
          </a:p>
          <a:p>
            <a:pPr marL="342900" indent="-342900" algn="l">
              <a:buFont typeface="Arial" panose="020B0604020202020204" pitchFamily="34" charset="0"/>
              <a:buChar char="•"/>
            </a:pPr>
            <a:r>
              <a:rPr lang="bg-BG" sz="1800" i="0" dirty="0">
                <a:solidFill>
                  <a:srgbClr val="085156"/>
                </a:solidFill>
                <a:effectLst/>
              </a:rPr>
              <a:t>Култивирани не млечни кисели млека</a:t>
            </a:r>
            <a:r>
              <a:rPr lang="en-GB" sz="1800" i="0" dirty="0">
                <a:solidFill>
                  <a:srgbClr val="085156"/>
                </a:solidFill>
                <a:effectLst/>
              </a:rPr>
              <a:t> (</a:t>
            </a:r>
            <a:r>
              <a:rPr lang="bg-BG" sz="1800" i="0" dirty="0">
                <a:solidFill>
                  <a:srgbClr val="085156"/>
                </a:solidFill>
                <a:effectLst/>
              </a:rPr>
              <a:t>т.н. алтернативни продукти на киселото мляко на основата на кокосово или бадемово мляко</a:t>
            </a:r>
            <a:r>
              <a:rPr lang="en-GB" sz="1800" i="0" dirty="0">
                <a:solidFill>
                  <a:srgbClr val="085156"/>
                </a:solidFill>
                <a:effectLst/>
              </a:rPr>
              <a:t>)</a:t>
            </a:r>
          </a:p>
        </p:txBody>
      </p:sp>
      <p:cxnSp>
        <p:nvCxnSpPr>
          <p:cNvPr id="11" name="Straight Connector 10">
            <a:extLst>
              <a:ext uri="{FF2B5EF4-FFF2-40B4-BE49-F238E27FC236}">
                <a16:creationId xmlns:a16="http://schemas.microsoft.com/office/drawing/2014/main" id="{8F5D427A-3C89-40CE-A4BC-4794EABD13FA}"/>
              </a:ext>
            </a:extLst>
          </p:cNvPr>
          <p:cNvCxnSpPr/>
          <p:nvPr/>
        </p:nvCxnSpPr>
        <p:spPr>
          <a:xfrm>
            <a:off x="4917440" y="3696220"/>
            <a:ext cx="0" cy="1714696"/>
          </a:xfrm>
          <a:prstGeom prst="line">
            <a:avLst/>
          </a:prstGeom>
          <a:ln>
            <a:solidFill>
              <a:srgbClr val="F5C05B"/>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AD4B708-6ACD-4D59-90E9-E7111006E28E}"/>
              </a:ext>
            </a:extLst>
          </p:cNvPr>
          <p:cNvSpPr txBox="1"/>
          <p:nvPr/>
        </p:nvSpPr>
        <p:spPr>
          <a:xfrm>
            <a:off x="2773178" y="1243584"/>
            <a:ext cx="4174031" cy="646331"/>
          </a:xfrm>
          <a:prstGeom prst="rect">
            <a:avLst/>
          </a:prstGeom>
          <a:noFill/>
        </p:spPr>
        <p:txBody>
          <a:bodyPr wrap="square" rtlCol="0">
            <a:spAutoFit/>
          </a:bodyPr>
          <a:lstStyle/>
          <a:p>
            <a:r>
              <a:rPr lang="bg-BG" sz="3600" b="1" dirty="0">
                <a:solidFill>
                  <a:srgbClr val="F5C05B"/>
                </a:solidFill>
              </a:rPr>
              <a:t>Пробиотични храни</a:t>
            </a:r>
            <a:endParaRPr lang="en-GB" sz="3600" b="1" i="0" dirty="0">
              <a:solidFill>
                <a:srgbClr val="F5C05B"/>
              </a:solidFill>
              <a:effectLst/>
            </a:endParaRPr>
          </a:p>
        </p:txBody>
      </p:sp>
    </p:spTree>
    <p:extLst>
      <p:ext uri="{BB962C8B-B14F-4D97-AF65-F5344CB8AC3E}">
        <p14:creationId xmlns:p14="http://schemas.microsoft.com/office/powerpoint/2010/main" val="2912935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5B9AAB-A2CF-4CCA-8D89-326BF0B5A8AE}"/>
              </a:ext>
            </a:extLst>
          </p:cNvPr>
          <p:cNvSpPr>
            <a:spLocks noGrp="1"/>
          </p:cNvSpPr>
          <p:nvPr>
            <p:ph type="body" sz="quarter" idx="17"/>
          </p:nvPr>
        </p:nvSpPr>
        <p:spPr>
          <a:xfrm>
            <a:off x="0" y="1834299"/>
            <a:ext cx="8419171" cy="4355401"/>
          </a:xfrm>
        </p:spPr>
        <p:txBody>
          <a:bodyPr/>
          <a:lstStyle/>
          <a:p>
            <a:pPr algn="l">
              <a:buFont typeface="Arial" panose="020B0604020202020204" pitchFamily="34" charset="0"/>
              <a:buChar char="•"/>
            </a:pPr>
            <a:r>
              <a:rPr lang="bg-BG" sz="2200" b="1" i="0" dirty="0">
                <a:solidFill>
                  <a:srgbClr val="085156"/>
                </a:solidFill>
                <a:effectLst/>
              </a:rPr>
              <a:t>Плодове</a:t>
            </a:r>
            <a:r>
              <a:rPr lang="en-IE" sz="2200" b="1" i="0" dirty="0">
                <a:solidFill>
                  <a:srgbClr val="085156"/>
                </a:solidFill>
                <a:effectLst/>
              </a:rPr>
              <a:t>:</a:t>
            </a:r>
            <a:r>
              <a:rPr lang="en-IE" sz="2200" b="0" i="0" dirty="0">
                <a:solidFill>
                  <a:srgbClr val="085156"/>
                </a:solidFill>
                <a:effectLst/>
              </a:rPr>
              <a:t> </a:t>
            </a:r>
            <a:r>
              <a:rPr lang="bg-BG" sz="2200" b="0" i="0" dirty="0">
                <a:solidFill>
                  <a:srgbClr val="085156"/>
                </a:solidFill>
                <a:effectLst/>
              </a:rPr>
              <a:t>горски плодове, киви, круши, праскови, ябълки, портокали, банани</a:t>
            </a:r>
            <a:endParaRPr lang="en-IE" sz="2200" b="0" i="0" dirty="0">
              <a:solidFill>
                <a:srgbClr val="085156"/>
              </a:solidFill>
              <a:effectLst/>
            </a:endParaRPr>
          </a:p>
          <a:p>
            <a:pPr algn="l">
              <a:buFont typeface="Arial" panose="020B0604020202020204" pitchFamily="34" charset="0"/>
              <a:buChar char="•"/>
            </a:pPr>
            <a:r>
              <a:rPr lang="bg-BG" sz="2200" b="1" dirty="0">
                <a:solidFill>
                  <a:srgbClr val="085156"/>
                </a:solidFill>
              </a:rPr>
              <a:t>Зеленчуци</a:t>
            </a:r>
            <a:r>
              <a:rPr lang="en-IE" sz="2200" b="1" i="0" dirty="0">
                <a:solidFill>
                  <a:srgbClr val="085156"/>
                </a:solidFill>
                <a:effectLst/>
              </a:rPr>
              <a:t>:</a:t>
            </a:r>
            <a:r>
              <a:rPr lang="en-IE" sz="2200" b="0" i="0" dirty="0">
                <a:solidFill>
                  <a:srgbClr val="085156"/>
                </a:solidFill>
                <a:effectLst/>
              </a:rPr>
              <a:t> </a:t>
            </a:r>
            <a:r>
              <a:rPr lang="bg-BG" sz="2200" b="0" i="0" dirty="0">
                <a:solidFill>
                  <a:srgbClr val="085156"/>
                </a:solidFill>
                <a:effectLst/>
              </a:rPr>
              <a:t>броколи, карфиол, зеле, спанак, тиквички</a:t>
            </a:r>
            <a:endParaRPr lang="en-IE" sz="2200" b="0" i="0" dirty="0">
              <a:solidFill>
                <a:srgbClr val="085156"/>
              </a:solidFill>
              <a:effectLst/>
            </a:endParaRPr>
          </a:p>
          <a:p>
            <a:pPr algn="l">
              <a:buFont typeface="Arial" panose="020B0604020202020204" pitchFamily="34" charset="0"/>
              <a:buChar char="•"/>
            </a:pPr>
            <a:r>
              <a:rPr lang="bg-BG" sz="2200" b="1" i="0" dirty="0">
                <a:solidFill>
                  <a:srgbClr val="085156"/>
                </a:solidFill>
                <a:effectLst/>
              </a:rPr>
              <a:t>Ядки</a:t>
            </a:r>
            <a:r>
              <a:rPr lang="en-IE" sz="2200" b="1" i="0" dirty="0">
                <a:solidFill>
                  <a:srgbClr val="085156"/>
                </a:solidFill>
                <a:effectLst/>
              </a:rPr>
              <a:t>:</a:t>
            </a:r>
            <a:r>
              <a:rPr lang="en-IE" sz="2200" dirty="0">
                <a:solidFill>
                  <a:srgbClr val="085156"/>
                </a:solidFill>
              </a:rPr>
              <a:t> </a:t>
            </a:r>
            <a:r>
              <a:rPr lang="bg-BG" sz="2200" dirty="0">
                <a:solidFill>
                  <a:srgbClr val="085156"/>
                </a:solidFill>
              </a:rPr>
              <a:t>бадеми, кашу, шам фъстък, макадамия бразилски орех </a:t>
            </a:r>
            <a:endParaRPr lang="en-IE" sz="2200" b="0" i="0" dirty="0">
              <a:solidFill>
                <a:srgbClr val="085156"/>
              </a:solidFill>
              <a:effectLst/>
            </a:endParaRPr>
          </a:p>
          <a:p>
            <a:pPr algn="l">
              <a:buFont typeface="Arial" panose="020B0604020202020204" pitchFamily="34" charset="0"/>
              <a:buChar char="•"/>
            </a:pPr>
            <a:r>
              <a:rPr lang="bg-BG" sz="2200" b="1" dirty="0">
                <a:solidFill>
                  <a:srgbClr val="085156"/>
                </a:solidFill>
              </a:rPr>
              <a:t>Семена</a:t>
            </a:r>
            <a:r>
              <a:rPr lang="en-IE" sz="2200" b="1" i="0" dirty="0">
                <a:solidFill>
                  <a:srgbClr val="085156"/>
                </a:solidFill>
                <a:effectLst/>
              </a:rPr>
              <a:t>:</a:t>
            </a:r>
            <a:r>
              <a:rPr lang="en-IE" sz="2200" b="0" i="0" dirty="0">
                <a:solidFill>
                  <a:srgbClr val="085156"/>
                </a:solidFill>
                <a:effectLst/>
              </a:rPr>
              <a:t> </a:t>
            </a:r>
            <a:r>
              <a:rPr lang="bg-BG" sz="2200" b="0" i="0" dirty="0" err="1">
                <a:solidFill>
                  <a:srgbClr val="085156"/>
                </a:solidFill>
                <a:effectLst/>
              </a:rPr>
              <a:t>чиа</a:t>
            </a:r>
            <a:r>
              <a:rPr lang="bg-BG" sz="2200" b="0" i="0" dirty="0">
                <a:solidFill>
                  <a:srgbClr val="085156"/>
                </a:solidFill>
                <a:effectLst/>
              </a:rPr>
              <a:t>, ленено, конопено, тиквено</a:t>
            </a:r>
            <a:endParaRPr lang="en-IE" sz="2200" b="0" i="0" dirty="0">
              <a:solidFill>
                <a:srgbClr val="085156"/>
              </a:solidFill>
              <a:effectLst/>
            </a:endParaRPr>
          </a:p>
          <a:p>
            <a:pPr algn="l">
              <a:buFont typeface="Arial" panose="020B0604020202020204" pitchFamily="34" charset="0"/>
              <a:buChar char="•"/>
            </a:pPr>
            <a:r>
              <a:rPr lang="bg-BG" sz="2200" b="1" dirty="0">
                <a:solidFill>
                  <a:srgbClr val="085156"/>
                </a:solidFill>
              </a:rPr>
              <a:t>Бобови</a:t>
            </a:r>
            <a:r>
              <a:rPr lang="en-IE" sz="2200" b="1" i="0" dirty="0">
                <a:solidFill>
                  <a:srgbClr val="085156"/>
                </a:solidFill>
                <a:effectLst/>
              </a:rPr>
              <a:t>: </a:t>
            </a:r>
            <a:r>
              <a:rPr lang="bg-BG" sz="2200" dirty="0">
                <a:solidFill>
                  <a:srgbClr val="085156"/>
                </a:solidFill>
              </a:rPr>
              <a:t>черен боб, нахут, морски боб/саликорния, леща</a:t>
            </a:r>
            <a:endParaRPr lang="en-IE" sz="2200" b="0" i="0" dirty="0">
              <a:solidFill>
                <a:srgbClr val="085156"/>
              </a:solidFill>
              <a:effectLst/>
            </a:endParaRPr>
          </a:p>
          <a:p>
            <a:pPr algn="l">
              <a:buFont typeface="Arial" panose="020B0604020202020204" pitchFamily="34" charset="0"/>
              <a:buChar char="•"/>
            </a:pPr>
            <a:r>
              <a:rPr lang="bg-BG" sz="2200" b="1" dirty="0">
                <a:solidFill>
                  <a:srgbClr val="085156"/>
                </a:solidFill>
              </a:rPr>
              <a:t>Пълнозърнести</a:t>
            </a:r>
            <a:r>
              <a:rPr lang="en-IE" sz="2200" b="1" i="0" dirty="0">
                <a:solidFill>
                  <a:srgbClr val="085156"/>
                </a:solidFill>
                <a:effectLst/>
              </a:rPr>
              <a:t>:</a:t>
            </a:r>
            <a:r>
              <a:rPr lang="en-IE" sz="2200" b="0" i="0" dirty="0">
                <a:solidFill>
                  <a:srgbClr val="085156"/>
                </a:solidFill>
                <a:effectLst/>
              </a:rPr>
              <a:t> </a:t>
            </a:r>
            <a:r>
              <a:rPr lang="bg-BG" sz="2200" b="0" i="0" dirty="0">
                <a:solidFill>
                  <a:srgbClr val="085156"/>
                </a:solidFill>
                <a:effectLst/>
              </a:rPr>
              <a:t>овес, ечемик, елда, кафяв ориз, кускус </a:t>
            </a:r>
            <a:endParaRPr lang="en-IE" sz="2200" b="0" i="0" dirty="0">
              <a:solidFill>
                <a:srgbClr val="085156"/>
              </a:solidFill>
              <a:effectLst/>
            </a:endParaRPr>
          </a:p>
          <a:p>
            <a:pPr algn="l">
              <a:buFont typeface="Arial" panose="020B0604020202020204" pitchFamily="34" charset="0"/>
              <a:buChar char="•"/>
            </a:pPr>
            <a:r>
              <a:rPr lang="bg-BG" sz="2200" b="1" dirty="0">
                <a:solidFill>
                  <a:srgbClr val="085156"/>
                </a:solidFill>
              </a:rPr>
              <a:t>Морски дарове</a:t>
            </a:r>
            <a:r>
              <a:rPr lang="en-IE" sz="2200" b="1" i="0" dirty="0">
                <a:solidFill>
                  <a:srgbClr val="085156"/>
                </a:solidFill>
                <a:effectLst/>
              </a:rPr>
              <a:t>: </a:t>
            </a:r>
            <a:r>
              <a:rPr lang="bg-BG" sz="2200" dirty="0">
                <a:solidFill>
                  <a:srgbClr val="085156"/>
                </a:solidFill>
              </a:rPr>
              <a:t>сьомга, сардина, аншоа, скумрия, треска </a:t>
            </a:r>
            <a:endParaRPr lang="en-IE" sz="2200" b="0" i="0" dirty="0">
              <a:solidFill>
                <a:srgbClr val="085156"/>
              </a:solidFill>
              <a:effectLst/>
            </a:endParaRPr>
          </a:p>
          <a:p>
            <a:pPr algn="l">
              <a:buFont typeface="Arial" panose="020B0604020202020204" pitchFamily="34" charset="0"/>
              <a:buChar char="•"/>
            </a:pPr>
            <a:r>
              <a:rPr lang="bg-BG" sz="2200" b="1" dirty="0">
                <a:solidFill>
                  <a:srgbClr val="085156"/>
                </a:solidFill>
              </a:rPr>
              <a:t>Ферментирали храни</a:t>
            </a:r>
            <a:r>
              <a:rPr lang="en-IE" sz="2200" b="1" i="0" dirty="0">
                <a:solidFill>
                  <a:srgbClr val="085156"/>
                </a:solidFill>
                <a:effectLst/>
              </a:rPr>
              <a:t>:</a:t>
            </a:r>
            <a:r>
              <a:rPr lang="en-IE" sz="2200" b="0" i="0" dirty="0">
                <a:solidFill>
                  <a:srgbClr val="085156"/>
                </a:solidFill>
                <a:effectLst/>
              </a:rPr>
              <a:t> </a:t>
            </a:r>
            <a:r>
              <a:rPr lang="bg-BG" sz="2200" b="0" i="0" dirty="0">
                <a:solidFill>
                  <a:srgbClr val="085156"/>
                </a:solidFill>
                <a:effectLst/>
              </a:rPr>
              <a:t>темпе, комбуча, кимчи, айран, кисело зеле </a:t>
            </a:r>
            <a:endParaRPr lang="en-IE" sz="2200" b="0" i="0" dirty="0">
              <a:solidFill>
                <a:srgbClr val="085156"/>
              </a:solidFill>
              <a:effectLst/>
            </a:endParaRPr>
          </a:p>
          <a:p>
            <a:pPr algn="l">
              <a:buFont typeface="Arial" panose="020B0604020202020204" pitchFamily="34" charset="0"/>
              <a:buChar char="•"/>
            </a:pPr>
            <a:r>
              <a:rPr lang="bg-BG" sz="2200" b="1" dirty="0">
                <a:solidFill>
                  <a:srgbClr val="085156"/>
                </a:solidFill>
              </a:rPr>
              <a:t>Билки и подправки</a:t>
            </a:r>
            <a:r>
              <a:rPr lang="en-IE" sz="2200" b="1" i="0" dirty="0">
                <a:solidFill>
                  <a:srgbClr val="085156"/>
                </a:solidFill>
                <a:effectLst/>
              </a:rPr>
              <a:t>:</a:t>
            </a:r>
            <a:r>
              <a:rPr lang="en-IE" sz="2200" b="0" i="0" dirty="0">
                <a:solidFill>
                  <a:srgbClr val="085156"/>
                </a:solidFill>
                <a:effectLst/>
              </a:rPr>
              <a:t> </a:t>
            </a:r>
            <a:r>
              <a:rPr lang="bg-BG" sz="2200" b="0" i="0" dirty="0">
                <a:solidFill>
                  <a:srgbClr val="085156"/>
                </a:solidFill>
                <a:effectLst/>
              </a:rPr>
              <a:t>куркума, канела, джинджифил, лют червен пипер</a:t>
            </a:r>
            <a:endParaRPr lang="en-IE" sz="2200" b="0" i="0" dirty="0">
              <a:solidFill>
                <a:srgbClr val="085156"/>
              </a:solidFill>
              <a:effectLst/>
            </a:endParaRPr>
          </a:p>
          <a:p>
            <a:pPr algn="l"/>
            <a:endParaRPr lang="en-US" sz="2400" b="0" i="0" dirty="0">
              <a:solidFill>
                <a:srgbClr val="231F20"/>
              </a:solidFill>
              <a:effectLst/>
              <a:latin typeface="Proxima Nova"/>
            </a:endParaRPr>
          </a:p>
          <a:p>
            <a:endParaRPr lang="en-IE" dirty="0"/>
          </a:p>
        </p:txBody>
      </p:sp>
      <p:sp>
        <p:nvSpPr>
          <p:cNvPr id="11" name="Rectangle: Rounded Corners 10">
            <a:extLst>
              <a:ext uri="{FF2B5EF4-FFF2-40B4-BE49-F238E27FC236}">
                <a16:creationId xmlns:a16="http://schemas.microsoft.com/office/drawing/2014/main" id="{7CF1C0C4-930D-46B1-B111-79B12B137E32}"/>
              </a:ext>
            </a:extLst>
          </p:cNvPr>
          <p:cNvSpPr/>
          <p:nvPr/>
        </p:nvSpPr>
        <p:spPr>
          <a:xfrm>
            <a:off x="162430" y="89210"/>
            <a:ext cx="8406063" cy="1739589"/>
          </a:xfrm>
          <a:prstGeom prst="roundRect">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2600" b="1" dirty="0">
                <a:solidFill>
                  <a:srgbClr val="085156"/>
                </a:solidFill>
              </a:rPr>
              <a:t>Конвенционалните функционални храни</a:t>
            </a:r>
            <a:r>
              <a:rPr lang="en-US" sz="2600" b="1" i="0" dirty="0">
                <a:solidFill>
                  <a:srgbClr val="085156"/>
                </a:solidFill>
                <a:effectLst/>
              </a:rPr>
              <a:t> </a:t>
            </a:r>
            <a:r>
              <a:rPr lang="bg-BG" sz="2600" dirty="0">
                <a:solidFill>
                  <a:srgbClr val="231F20"/>
                </a:solidFill>
              </a:rPr>
              <a:t>са естествени, с пълнозърнести съставки, богати на важни хранителни вещества, като витамини</a:t>
            </a:r>
            <a:r>
              <a:rPr lang="en-US" sz="2600" b="0" i="0" dirty="0">
                <a:solidFill>
                  <a:srgbClr val="231F20"/>
                </a:solidFill>
                <a:effectLst/>
              </a:rPr>
              <a:t>,</a:t>
            </a:r>
            <a:r>
              <a:rPr lang="bg-BG" sz="2600" b="0" i="0" dirty="0">
                <a:solidFill>
                  <a:srgbClr val="231F20"/>
                </a:solidFill>
                <a:effectLst/>
              </a:rPr>
              <a:t> минерали, антиоксиданти и здравословни мазнини за сърцето.</a:t>
            </a:r>
            <a:endParaRPr lang="en-IE" sz="2600" dirty="0"/>
          </a:p>
        </p:txBody>
      </p:sp>
      <p:pic>
        <p:nvPicPr>
          <p:cNvPr id="14" name="Picture Placeholder 13" descr="Assorted vegetables and fruits">
            <a:extLst>
              <a:ext uri="{FF2B5EF4-FFF2-40B4-BE49-F238E27FC236}">
                <a16:creationId xmlns:a16="http://schemas.microsoft.com/office/drawing/2014/main" id="{1A779E8A-0FEC-4206-BBB3-5059EFA6AD2F}"/>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7747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C9F5E04-7637-4CA9-9786-27F4F1A27737}"/>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t="-1" r="-41369" b="-1"/>
          <a:stretch/>
        </p:blipFill>
        <p:spPr>
          <a:xfrm>
            <a:off x="8758990" y="1223694"/>
            <a:ext cx="4796590" cy="3983333"/>
          </a:xfrm>
        </p:spPr>
      </p:pic>
      <p:sp>
        <p:nvSpPr>
          <p:cNvPr id="3" name="Text Placeholder 2">
            <a:extLst>
              <a:ext uri="{FF2B5EF4-FFF2-40B4-BE49-F238E27FC236}">
                <a16:creationId xmlns:a16="http://schemas.microsoft.com/office/drawing/2014/main" id="{23404EF3-725C-4631-BFD1-025A581A4AF2}"/>
              </a:ext>
            </a:extLst>
          </p:cNvPr>
          <p:cNvSpPr>
            <a:spLocks noGrp="1"/>
          </p:cNvSpPr>
          <p:nvPr>
            <p:ph type="body" sz="quarter" idx="16"/>
          </p:nvPr>
        </p:nvSpPr>
        <p:spPr>
          <a:xfrm>
            <a:off x="619296" y="599962"/>
            <a:ext cx="6568581" cy="697353"/>
          </a:xfrm>
        </p:spPr>
        <p:txBody>
          <a:bodyPr>
            <a:normAutofit fontScale="77500" lnSpcReduction="20000"/>
          </a:bodyPr>
          <a:lstStyle/>
          <a:p>
            <a:r>
              <a:rPr lang="bg-BG" b="1" dirty="0">
                <a:solidFill>
                  <a:srgbClr val="085156"/>
                </a:solidFill>
              </a:rPr>
              <a:t>Модифицирани функционални храни</a:t>
            </a:r>
            <a:endParaRPr lang="en-IE" b="1" dirty="0">
              <a:solidFill>
                <a:srgbClr val="085156"/>
              </a:solidFill>
            </a:endParaRPr>
          </a:p>
        </p:txBody>
      </p:sp>
      <p:sp>
        <p:nvSpPr>
          <p:cNvPr id="4" name="Text Placeholder 3">
            <a:extLst>
              <a:ext uri="{FF2B5EF4-FFF2-40B4-BE49-F238E27FC236}">
                <a16:creationId xmlns:a16="http://schemas.microsoft.com/office/drawing/2014/main" id="{B86473CB-5345-4B89-BE4C-FF29048C2043}"/>
              </a:ext>
            </a:extLst>
          </p:cNvPr>
          <p:cNvSpPr>
            <a:spLocks noGrp="1"/>
          </p:cNvSpPr>
          <p:nvPr>
            <p:ph type="body" sz="quarter" idx="17"/>
          </p:nvPr>
        </p:nvSpPr>
        <p:spPr>
          <a:xfrm>
            <a:off x="219581" y="1422800"/>
            <a:ext cx="8412409" cy="3983333"/>
          </a:xfrm>
        </p:spPr>
        <p:txBody>
          <a:bodyPr/>
          <a:lstStyle/>
          <a:p>
            <a:pPr>
              <a:lnSpc>
                <a:spcPct val="100000"/>
              </a:lnSpc>
            </a:pPr>
            <a:r>
              <a:rPr lang="bg-BG" sz="2400" b="1" dirty="0">
                <a:solidFill>
                  <a:srgbClr val="085156"/>
                </a:solidFill>
              </a:rPr>
              <a:t>Модифицираните функционални храни</a:t>
            </a:r>
            <a:r>
              <a:rPr lang="en-US" sz="2400" b="1" i="0" dirty="0">
                <a:solidFill>
                  <a:srgbClr val="085156"/>
                </a:solidFill>
                <a:effectLst/>
              </a:rPr>
              <a:t> </a:t>
            </a:r>
            <a:r>
              <a:rPr lang="bg-BG" sz="2400" dirty="0">
                <a:solidFill>
                  <a:srgbClr val="085156"/>
                </a:solidFill>
              </a:rPr>
              <a:t>са тези, обогатени с допълнителни съставки, като витамини, минерали, пробиотици, или фибри за увеличаване на ползите за здравето от храната</a:t>
            </a:r>
            <a:r>
              <a:rPr lang="en-US" sz="2400" b="0" i="0" dirty="0">
                <a:solidFill>
                  <a:srgbClr val="085156"/>
                </a:solidFill>
                <a:effectLst/>
              </a:rPr>
              <a:t>.</a:t>
            </a:r>
          </a:p>
          <a:p>
            <a:endParaRPr lang="en-US" sz="800" b="0" i="0" dirty="0">
              <a:solidFill>
                <a:srgbClr val="085156"/>
              </a:solidFill>
              <a:effectLst/>
              <a:latin typeface="Proxima Nova"/>
            </a:endParaRPr>
          </a:p>
          <a:p>
            <a:pPr algn="l">
              <a:buFont typeface="Arial" panose="020B0604020202020204" pitchFamily="34" charset="0"/>
              <a:buChar char="•"/>
            </a:pPr>
            <a:r>
              <a:rPr lang="bg-BG" sz="2200" dirty="0">
                <a:solidFill>
                  <a:srgbClr val="085156"/>
                </a:solidFill>
              </a:rPr>
              <a:t>Обогатени сокове</a:t>
            </a:r>
            <a:endParaRPr lang="en-US" sz="2200" i="0" dirty="0">
              <a:solidFill>
                <a:srgbClr val="085156"/>
              </a:solidFill>
              <a:effectLst/>
            </a:endParaRPr>
          </a:p>
          <a:p>
            <a:pPr algn="l">
              <a:buFont typeface="Arial" panose="020B0604020202020204" pitchFamily="34" charset="0"/>
              <a:buChar char="•"/>
            </a:pPr>
            <a:r>
              <a:rPr lang="bg-BG" sz="2200" i="0" dirty="0">
                <a:solidFill>
                  <a:srgbClr val="085156"/>
                </a:solidFill>
                <a:effectLst/>
              </a:rPr>
              <a:t>Обогатени млечни продукти, като мляко и кисело мляко</a:t>
            </a:r>
            <a:endParaRPr lang="en-US" sz="2200" i="0" dirty="0">
              <a:solidFill>
                <a:srgbClr val="085156"/>
              </a:solidFill>
              <a:effectLst/>
            </a:endParaRPr>
          </a:p>
          <a:p>
            <a:pPr algn="l">
              <a:buFont typeface="Arial" panose="020B0604020202020204" pitchFamily="34" charset="0"/>
              <a:buChar char="•"/>
            </a:pPr>
            <a:r>
              <a:rPr lang="bg-BG" sz="2200" i="0" dirty="0">
                <a:solidFill>
                  <a:srgbClr val="085156"/>
                </a:solidFill>
                <a:effectLst/>
              </a:rPr>
              <a:t>Обогатени алтернативи на млякото, като бадемово, оризово, кокосово, кашу млека</a:t>
            </a:r>
            <a:endParaRPr lang="en-US" sz="2200" i="0" dirty="0">
              <a:solidFill>
                <a:srgbClr val="085156"/>
              </a:solidFill>
              <a:effectLst/>
            </a:endParaRPr>
          </a:p>
          <a:p>
            <a:pPr algn="l">
              <a:buFont typeface="Arial" panose="020B0604020202020204" pitchFamily="34" charset="0"/>
              <a:buChar char="•"/>
            </a:pPr>
            <a:r>
              <a:rPr lang="bg-BG" sz="2200" dirty="0">
                <a:solidFill>
                  <a:srgbClr val="085156"/>
                </a:solidFill>
              </a:rPr>
              <a:t>Обогатени зърна като хляб и тестени изделия</a:t>
            </a:r>
            <a:endParaRPr lang="en-US" sz="2200" i="0" dirty="0">
              <a:solidFill>
                <a:srgbClr val="085156"/>
              </a:solidFill>
              <a:effectLst/>
            </a:endParaRPr>
          </a:p>
          <a:p>
            <a:pPr algn="l">
              <a:buFont typeface="Arial" panose="020B0604020202020204" pitchFamily="34" charset="0"/>
              <a:buChar char="•"/>
            </a:pPr>
            <a:r>
              <a:rPr lang="bg-BG" sz="2200" dirty="0">
                <a:solidFill>
                  <a:srgbClr val="085156"/>
                </a:solidFill>
              </a:rPr>
              <a:t>Обогатени зърнени храни и гранола/слепени мюсли</a:t>
            </a:r>
            <a:endParaRPr lang="en-US" sz="2200" i="0" dirty="0">
              <a:solidFill>
                <a:srgbClr val="085156"/>
              </a:solidFill>
              <a:effectLst/>
            </a:endParaRPr>
          </a:p>
          <a:p>
            <a:pPr algn="l">
              <a:buFont typeface="Arial" panose="020B0604020202020204" pitchFamily="34" charset="0"/>
              <a:buChar char="•"/>
            </a:pPr>
            <a:r>
              <a:rPr lang="bg-BG" sz="2200" dirty="0">
                <a:solidFill>
                  <a:srgbClr val="085156"/>
                </a:solidFill>
              </a:rPr>
              <a:t>Обогатени яйца, например с Омега</a:t>
            </a:r>
            <a:r>
              <a:rPr lang="en-US" sz="2200" i="0" dirty="0">
                <a:solidFill>
                  <a:srgbClr val="085156"/>
                </a:solidFill>
                <a:effectLst/>
              </a:rPr>
              <a:t> 3</a:t>
            </a:r>
            <a:r>
              <a:rPr lang="bg-BG" sz="2200" i="0" dirty="0">
                <a:solidFill>
                  <a:srgbClr val="085156"/>
                </a:solidFill>
                <a:effectLst/>
              </a:rPr>
              <a:t> </a:t>
            </a:r>
            <a:endParaRPr lang="en-US" sz="2200" i="0" dirty="0">
              <a:solidFill>
                <a:srgbClr val="085156"/>
              </a:solidFill>
              <a:effectLst/>
            </a:endParaRPr>
          </a:p>
          <a:p>
            <a:endParaRPr lang="en-IE" sz="2400" dirty="0"/>
          </a:p>
        </p:txBody>
      </p:sp>
    </p:spTree>
    <p:extLst>
      <p:ext uri="{BB962C8B-B14F-4D97-AF65-F5344CB8AC3E}">
        <p14:creationId xmlns:p14="http://schemas.microsoft.com/office/powerpoint/2010/main" val="423373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827FAC-0341-4D5A-A6F5-46B006A8D001}"/>
              </a:ext>
            </a:extLst>
          </p:cNvPr>
          <p:cNvSpPr>
            <a:spLocks noGrp="1"/>
          </p:cNvSpPr>
          <p:nvPr>
            <p:ph type="body" sz="quarter" idx="19"/>
          </p:nvPr>
        </p:nvSpPr>
        <p:spPr>
          <a:xfrm>
            <a:off x="611596" y="475969"/>
            <a:ext cx="8857251" cy="1160989"/>
          </a:xfrm>
        </p:spPr>
        <p:txBody>
          <a:bodyPr/>
          <a:lstStyle/>
          <a:p>
            <a:r>
              <a:rPr lang="bg-BG" b="1" dirty="0"/>
              <a:t>Какво са нутрицевтикали</a:t>
            </a:r>
            <a:r>
              <a:rPr lang="en-US" b="1" dirty="0"/>
              <a:t>?</a:t>
            </a:r>
            <a:endParaRPr lang="en-IE" b="1" dirty="0"/>
          </a:p>
        </p:txBody>
      </p:sp>
      <p:sp>
        <p:nvSpPr>
          <p:cNvPr id="3" name="Text Placeholder 2">
            <a:extLst>
              <a:ext uri="{FF2B5EF4-FFF2-40B4-BE49-F238E27FC236}">
                <a16:creationId xmlns:a16="http://schemas.microsoft.com/office/drawing/2014/main" id="{B676FAFF-E11B-443B-B11E-5FC51107B570}"/>
              </a:ext>
            </a:extLst>
          </p:cNvPr>
          <p:cNvSpPr>
            <a:spLocks noGrp="1"/>
          </p:cNvSpPr>
          <p:nvPr>
            <p:ph type="body" sz="quarter" idx="20"/>
          </p:nvPr>
        </p:nvSpPr>
        <p:spPr>
          <a:xfrm>
            <a:off x="401444" y="1581305"/>
            <a:ext cx="6523232" cy="3695389"/>
          </a:xfrm>
        </p:spPr>
        <p:txBody>
          <a:bodyPr/>
          <a:lstStyle/>
          <a:p>
            <a:pPr algn="just"/>
            <a:r>
              <a:rPr lang="bg-BG" dirty="0">
                <a:solidFill>
                  <a:srgbClr val="085156"/>
                </a:solidFill>
              </a:rPr>
              <a:t>Нутрицевтикал</a:t>
            </a:r>
            <a:r>
              <a:rPr lang="en-US" dirty="0">
                <a:solidFill>
                  <a:srgbClr val="085156"/>
                </a:solidFill>
              </a:rPr>
              <a:t>/</a:t>
            </a:r>
            <a:r>
              <a:rPr lang="en-US" dirty="0" err="1">
                <a:solidFill>
                  <a:srgbClr val="085156"/>
                </a:solidFill>
              </a:rPr>
              <a:t>N</a:t>
            </a:r>
            <a:r>
              <a:rPr lang="en-US" i="0" dirty="0" err="1">
                <a:solidFill>
                  <a:srgbClr val="085156"/>
                </a:solidFill>
                <a:effectLst/>
              </a:rPr>
              <a:t>utraceutical</a:t>
            </a:r>
            <a:r>
              <a:rPr lang="en-US" i="0" dirty="0">
                <a:solidFill>
                  <a:srgbClr val="085156"/>
                </a:solidFill>
                <a:effectLst/>
              </a:rPr>
              <a:t> (</a:t>
            </a:r>
            <a:r>
              <a:rPr lang="bg-BG" i="0" dirty="0">
                <a:solidFill>
                  <a:srgbClr val="085156"/>
                </a:solidFill>
                <a:effectLst/>
              </a:rPr>
              <a:t>от хранене и фармацевтика</a:t>
            </a:r>
            <a:r>
              <a:rPr lang="en-US" i="0" dirty="0">
                <a:solidFill>
                  <a:srgbClr val="085156"/>
                </a:solidFill>
                <a:effectLst/>
              </a:rPr>
              <a:t>)  </a:t>
            </a:r>
            <a:r>
              <a:rPr lang="bg-BG" i="0" dirty="0">
                <a:solidFill>
                  <a:srgbClr val="085156"/>
                </a:solidFill>
                <a:effectLst/>
              </a:rPr>
              <a:t>е всяко вещество, което може да се счита за храна или концентрирано съединение, получено </a:t>
            </a:r>
            <a:r>
              <a:rPr lang="bg-BG" b="1" i="0" dirty="0">
                <a:solidFill>
                  <a:srgbClr val="085156"/>
                </a:solidFill>
                <a:effectLst/>
              </a:rPr>
              <a:t>от хранителни източници</a:t>
            </a:r>
            <a:r>
              <a:rPr lang="bg-BG" i="0" dirty="0">
                <a:solidFill>
                  <a:srgbClr val="085156"/>
                </a:solidFill>
                <a:effectLst/>
              </a:rPr>
              <a:t>, което може да осигури </a:t>
            </a:r>
            <a:r>
              <a:rPr lang="bg-BG" b="1" i="0" dirty="0">
                <a:solidFill>
                  <a:srgbClr val="085156"/>
                </a:solidFill>
                <a:effectLst/>
              </a:rPr>
              <a:t>медицински или ползи за здравето</a:t>
            </a:r>
            <a:r>
              <a:rPr lang="bg-BG" i="0" dirty="0">
                <a:solidFill>
                  <a:srgbClr val="085156"/>
                </a:solidFill>
                <a:effectLst/>
              </a:rPr>
              <a:t>, включително превенция/</a:t>
            </a:r>
            <a:r>
              <a:rPr lang="en-US" i="0" strike="noStrike" dirty="0">
                <a:solidFill>
                  <a:srgbClr val="085156"/>
                </a:solidFill>
                <a:effectLst/>
                <a:hlinkClick r:id="rId2">
                  <a:extLst>
                    <a:ext uri="{A12FA001-AC4F-418D-AE19-62706E023703}">
                      <ahyp:hlinkClr xmlns:ahyp="http://schemas.microsoft.com/office/drawing/2018/hyperlinkcolor" val="tx"/>
                    </a:ext>
                  </a:extLst>
                </a:hlinkClick>
              </a:rPr>
              <a:t>prevention</a:t>
            </a:r>
            <a:r>
              <a:rPr lang="en-US" i="0" dirty="0">
                <a:solidFill>
                  <a:srgbClr val="085156"/>
                </a:solidFill>
                <a:effectLst/>
              </a:rPr>
              <a:t> </a:t>
            </a:r>
            <a:r>
              <a:rPr lang="bg-BG" i="0" dirty="0">
                <a:solidFill>
                  <a:srgbClr val="085156"/>
                </a:solidFill>
                <a:effectLst/>
              </a:rPr>
              <a:t>и лечение на болести</a:t>
            </a:r>
            <a:r>
              <a:rPr lang="en-US" i="0" dirty="0">
                <a:solidFill>
                  <a:srgbClr val="085156"/>
                </a:solidFill>
                <a:effectLst/>
              </a:rPr>
              <a:t>. </a:t>
            </a:r>
          </a:p>
          <a:p>
            <a:pPr algn="just"/>
            <a:r>
              <a:rPr lang="bg-BG" dirty="0">
                <a:solidFill>
                  <a:srgbClr val="085156"/>
                </a:solidFill>
              </a:rPr>
              <a:t>Нутрицевтикът осигурява ползи за здравето извън основните хранителни вещества, може да се разглежда като функционална храна, която е подсилена с добавени или концентрирани съставки до функционални нива, което подобрява здравето или производителността</a:t>
            </a:r>
            <a:r>
              <a:rPr lang="en-GB" i="0" dirty="0">
                <a:solidFill>
                  <a:srgbClr val="085156"/>
                </a:solidFill>
                <a:effectLst/>
              </a:rPr>
              <a:t>.</a:t>
            </a:r>
            <a:endParaRPr lang="en-US" i="0" dirty="0">
              <a:solidFill>
                <a:srgbClr val="085156"/>
              </a:solidFill>
              <a:effectLst/>
            </a:endParaRPr>
          </a:p>
        </p:txBody>
      </p:sp>
      <p:pic>
        <p:nvPicPr>
          <p:cNvPr id="5" name="Picture 4" descr="A picture containing indoor, arranged&#10;&#10;Description automatically generated">
            <a:extLst>
              <a:ext uri="{FF2B5EF4-FFF2-40B4-BE49-F238E27FC236}">
                <a16:creationId xmlns:a16="http://schemas.microsoft.com/office/drawing/2014/main" id="{7DFBB1FA-A896-4C40-B0BD-9F6A6ABD89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7060" y="2092942"/>
            <a:ext cx="4513344" cy="3101034"/>
          </a:xfrm>
          <a:prstGeom prst="rect">
            <a:avLst/>
          </a:prstGeom>
          <a:ln>
            <a:noFill/>
          </a:ln>
          <a:effectLst>
            <a:softEdge rad="112500"/>
          </a:effectLst>
        </p:spPr>
      </p:pic>
    </p:spTree>
    <p:extLst>
      <p:ext uri="{BB962C8B-B14F-4D97-AF65-F5344CB8AC3E}">
        <p14:creationId xmlns:p14="http://schemas.microsoft.com/office/powerpoint/2010/main" val="103214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3262E-63FB-44EC-B7D9-5CEC47A5D5F9}"/>
              </a:ext>
            </a:extLst>
          </p:cNvPr>
          <p:cNvSpPr>
            <a:spLocks noGrp="1"/>
          </p:cNvSpPr>
          <p:nvPr>
            <p:ph type="body" sz="quarter" idx="19"/>
          </p:nvPr>
        </p:nvSpPr>
        <p:spPr>
          <a:xfrm>
            <a:off x="2773179" y="472141"/>
            <a:ext cx="8775233" cy="1160989"/>
          </a:xfrm>
        </p:spPr>
        <p:txBody>
          <a:bodyPr>
            <a:noAutofit/>
          </a:bodyPr>
          <a:lstStyle/>
          <a:p>
            <a:pPr algn="l"/>
            <a:r>
              <a:rPr lang="bg-BG" b="1" dirty="0">
                <a:solidFill>
                  <a:srgbClr val="F5C05B"/>
                </a:solidFill>
              </a:rPr>
              <a:t>Примери за нутрицевтикали</a:t>
            </a:r>
            <a:endParaRPr lang="en-IE" b="1" dirty="0"/>
          </a:p>
        </p:txBody>
      </p:sp>
      <p:sp>
        <p:nvSpPr>
          <p:cNvPr id="3" name="Text Placeholder 2">
            <a:extLst>
              <a:ext uri="{FF2B5EF4-FFF2-40B4-BE49-F238E27FC236}">
                <a16:creationId xmlns:a16="http://schemas.microsoft.com/office/drawing/2014/main" id="{81F5BD60-4A6A-42D7-AAF5-8F387788B61B}"/>
              </a:ext>
            </a:extLst>
          </p:cNvPr>
          <p:cNvSpPr>
            <a:spLocks noGrp="1"/>
          </p:cNvSpPr>
          <p:nvPr>
            <p:ph type="body" sz="quarter" idx="20"/>
          </p:nvPr>
        </p:nvSpPr>
        <p:spPr>
          <a:xfrm>
            <a:off x="490654" y="2020394"/>
            <a:ext cx="11057758" cy="3991554"/>
          </a:xfrm>
        </p:spPr>
        <p:txBody>
          <a:bodyPr/>
          <a:lstStyle/>
          <a:p>
            <a:pPr algn="l"/>
            <a:r>
              <a:rPr lang="bg-BG" sz="2200" dirty="0">
                <a:solidFill>
                  <a:srgbClr val="085156"/>
                </a:solidFill>
              </a:rPr>
              <a:t>Според обзора на хранителните вещества Нутрицевтикалите могат да включват</a:t>
            </a:r>
            <a:r>
              <a:rPr lang="en-IE" sz="2200" b="0" dirty="0">
                <a:solidFill>
                  <a:srgbClr val="085156"/>
                </a:solidFill>
                <a:effectLst/>
              </a:rPr>
              <a:t>:</a:t>
            </a:r>
          </a:p>
          <a:p>
            <a:pPr marL="285750" indent="-285750" algn="l" fontAlgn="base">
              <a:buFont typeface="Arial" panose="020B0604020202020204" pitchFamily="34" charset="0"/>
              <a:buChar char="•"/>
            </a:pPr>
            <a:r>
              <a:rPr lang="bg-BG" sz="2200" b="1" i="0" u="none" strike="noStrike" dirty="0">
                <a:solidFill>
                  <a:srgbClr val="085156"/>
                </a:solidFill>
                <a:effectLst/>
                <a:hlinkClick r:id="rId2">
                  <a:extLst>
                    <a:ext uri="{A12FA001-AC4F-418D-AE19-62706E023703}">
                      <ahyp:hlinkClr xmlns:ahyp="http://schemas.microsoft.com/office/drawing/2018/hyperlinkcolor" val="tx"/>
                    </a:ext>
                  </a:extLst>
                </a:hlinkClick>
              </a:rPr>
              <a:t>Минерали/</a:t>
            </a:r>
            <a:r>
              <a:rPr lang="en-IE" sz="2200" b="1" i="0" u="none" strike="noStrike" dirty="0">
                <a:solidFill>
                  <a:srgbClr val="085156"/>
                </a:solidFill>
                <a:effectLst/>
                <a:hlinkClick r:id="rId2">
                  <a:extLst>
                    <a:ext uri="{A12FA001-AC4F-418D-AE19-62706E023703}">
                      <ahyp:hlinkClr xmlns:ahyp="http://schemas.microsoft.com/office/drawing/2018/hyperlinkcolor" val="tx"/>
                    </a:ext>
                  </a:extLst>
                </a:hlinkClick>
              </a:rPr>
              <a:t>Minerals</a:t>
            </a:r>
            <a:r>
              <a:rPr lang="en-IE" sz="2200" b="0" i="0" dirty="0">
                <a:solidFill>
                  <a:srgbClr val="085156"/>
                </a:solidFill>
                <a:effectLst/>
              </a:rPr>
              <a:t>, </a:t>
            </a:r>
            <a:r>
              <a:rPr lang="bg-BG" sz="2200" b="0" i="0" dirty="0">
                <a:solidFill>
                  <a:srgbClr val="085156"/>
                </a:solidFill>
                <a:effectLst/>
              </a:rPr>
              <a:t>витамини/</a:t>
            </a:r>
            <a:r>
              <a:rPr lang="en-IE" sz="2200" b="1" i="0" u="none" strike="noStrike" dirty="0">
                <a:solidFill>
                  <a:srgbClr val="085156"/>
                </a:solidFill>
                <a:effectLst/>
                <a:hlinkClick r:id="rId3">
                  <a:extLst>
                    <a:ext uri="{A12FA001-AC4F-418D-AE19-62706E023703}">
                      <ahyp:hlinkClr xmlns:ahyp="http://schemas.microsoft.com/office/drawing/2018/hyperlinkcolor" val="tx"/>
                    </a:ext>
                  </a:extLst>
                </a:hlinkClick>
              </a:rPr>
              <a:t>vitamins</a:t>
            </a:r>
            <a:r>
              <a:rPr lang="en-IE" sz="2200" b="0" i="0" dirty="0">
                <a:solidFill>
                  <a:srgbClr val="085156"/>
                </a:solidFill>
                <a:effectLst/>
              </a:rPr>
              <a:t> </a:t>
            </a:r>
            <a:r>
              <a:rPr lang="bg-BG" sz="2200" b="0" i="0" dirty="0">
                <a:solidFill>
                  <a:srgbClr val="085156"/>
                </a:solidFill>
                <a:effectLst/>
              </a:rPr>
              <a:t>и други диетични добавки/</a:t>
            </a:r>
            <a:r>
              <a:rPr lang="en-IE" sz="2200" b="1" i="0" u="none" strike="noStrike" dirty="0">
                <a:solidFill>
                  <a:srgbClr val="085156"/>
                </a:solidFill>
                <a:effectLst/>
                <a:hlinkClick r:id="rId4">
                  <a:extLst>
                    <a:ext uri="{A12FA001-AC4F-418D-AE19-62706E023703}">
                      <ahyp:hlinkClr xmlns:ahyp="http://schemas.microsoft.com/office/drawing/2018/hyperlinkcolor" val="tx"/>
                    </a:ext>
                  </a:extLst>
                </a:hlinkClick>
              </a:rPr>
              <a:t>dietary supplements</a:t>
            </a:r>
            <a:endParaRPr lang="en-IE" sz="2200" b="0" i="0" dirty="0">
              <a:solidFill>
                <a:srgbClr val="085156"/>
              </a:solidFill>
              <a:effectLst/>
            </a:endParaRPr>
          </a:p>
          <a:p>
            <a:pPr marL="285750" indent="-285750" algn="l" fontAlgn="base">
              <a:buFont typeface="Arial" panose="020B0604020202020204" pitchFamily="34" charset="0"/>
              <a:buChar char="•"/>
            </a:pPr>
            <a:r>
              <a:rPr lang="bg-BG" sz="2200" dirty="0">
                <a:solidFill>
                  <a:srgbClr val="085156"/>
                </a:solidFill>
              </a:rPr>
              <a:t>Билкови продукти</a:t>
            </a:r>
            <a:r>
              <a:rPr lang="en-IE" sz="2200" b="0" i="0" dirty="0">
                <a:solidFill>
                  <a:srgbClr val="085156"/>
                </a:solidFill>
                <a:effectLst/>
              </a:rPr>
              <a:t>: </a:t>
            </a:r>
            <a:r>
              <a:rPr lang="bg-BG" sz="2200" b="0" i="0" dirty="0">
                <a:solidFill>
                  <a:srgbClr val="085156"/>
                </a:solidFill>
                <a:effectLst/>
              </a:rPr>
              <a:t>чесън</a:t>
            </a:r>
            <a:r>
              <a:rPr lang="en-IE" sz="2200" b="0" i="0" dirty="0">
                <a:solidFill>
                  <a:srgbClr val="085156"/>
                </a:solidFill>
                <a:effectLst/>
              </a:rPr>
              <a:t> (</a:t>
            </a:r>
            <a:r>
              <a:rPr lang="bg-BG" sz="2200" b="0" i="0" dirty="0" err="1">
                <a:solidFill>
                  <a:srgbClr val="085156"/>
                </a:solidFill>
                <a:effectLst/>
              </a:rPr>
              <a:t>алицин</a:t>
            </a:r>
            <a:r>
              <a:rPr lang="bg-BG" sz="2200" b="0" i="0" dirty="0">
                <a:solidFill>
                  <a:srgbClr val="085156"/>
                </a:solidFill>
                <a:effectLst/>
              </a:rPr>
              <a:t>/</a:t>
            </a:r>
            <a:r>
              <a:rPr lang="en-IE" sz="2200" b="1" i="0" u="none" strike="noStrike" dirty="0" err="1">
                <a:solidFill>
                  <a:srgbClr val="085156"/>
                </a:solidFill>
                <a:effectLst/>
                <a:hlinkClick r:id="rId5">
                  <a:extLst>
                    <a:ext uri="{A12FA001-AC4F-418D-AE19-62706E023703}">
                      <ahyp:hlinkClr xmlns:ahyp="http://schemas.microsoft.com/office/drawing/2018/hyperlinkcolor" val="tx"/>
                    </a:ext>
                  </a:extLst>
                </a:hlinkClick>
              </a:rPr>
              <a:t>allicin</a:t>
            </a:r>
            <a:r>
              <a:rPr lang="en-IE" sz="2200" b="0" i="0" dirty="0">
                <a:solidFill>
                  <a:srgbClr val="085156"/>
                </a:solidFill>
                <a:effectLst/>
              </a:rPr>
              <a:t>), </a:t>
            </a:r>
            <a:r>
              <a:rPr lang="bg-BG" sz="2200" b="0" i="0" dirty="0">
                <a:solidFill>
                  <a:srgbClr val="085156"/>
                </a:solidFill>
                <a:effectLst/>
              </a:rPr>
              <a:t>джинджифил</a:t>
            </a:r>
            <a:r>
              <a:rPr lang="en-IE" sz="2200" b="0" i="0" dirty="0">
                <a:solidFill>
                  <a:srgbClr val="085156"/>
                </a:solidFill>
                <a:effectLst/>
              </a:rPr>
              <a:t>, </a:t>
            </a:r>
            <a:r>
              <a:rPr lang="bg-BG" sz="2200" b="0" i="0" dirty="0" err="1">
                <a:solidFill>
                  <a:srgbClr val="085156"/>
                </a:solidFill>
                <a:effectLst/>
              </a:rPr>
              <a:t>ехинацеа</a:t>
            </a:r>
            <a:r>
              <a:rPr lang="en-IE" sz="2200" b="0" i="0" dirty="0">
                <a:solidFill>
                  <a:srgbClr val="085156"/>
                </a:solidFill>
                <a:effectLst/>
              </a:rPr>
              <a:t>, </a:t>
            </a:r>
            <a:r>
              <a:rPr lang="bg-BG" sz="2200" b="0" i="0" dirty="0">
                <a:solidFill>
                  <a:srgbClr val="085156"/>
                </a:solidFill>
                <a:effectLst/>
              </a:rPr>
              <a:t>женшен, женско биле, лук, сена, куркума </a:t>
            </a:r>
            <a:r>
              <a:rPr lang="en-IE" sz="2200" b="0" i="0" dirty="0">
                <a:solidFill>
                  <a:srgbClr val="085156"/>
                </a:solidFill>
                <a:effectLst/>
              </a:rPr>
              <a:t>(</a:t>
            </a:r>
            <a:r>
              <a:rPr lang="en-IE" sz="2200" b="1" i="0" u="none" strike="noStrike" dirty="0" err="1">
                <a:solidFill>
                  <a:srgbClr val="085156"/>
                </a:solidFill>
                <a:effectLst/>
                <a:hlinkClick r:id="rId6">
                  <a:extLst>
                    <a:ext uri="{A12FA001-AC4F-418D-AE19-62706E023703}">
                      <ahyp:hlinkClr xmlns:ahyp="http://schemas.microsoft.com/office/drawing/2018/hyperlinkcolor" val="tx"/>
                    </a:ext>
                  </a:extLst>
                </a:hlinkClick>
              </a:rPr>
              <a:t>curcumin</a:t>
            </a:r>
            <a:r>
              <a:rPr lang="en-IE" sz="2200" b="0" i="0" dirty="0">
                <a:solidFill>
                  <a:srgbClr val="085156"/>
                </a:solidFill>
                <a:effectLst/>
              </a:rPr>
              <a:t>)</a:t>
            </a:r>
          </a:p>
          <a:p>
            <a:pPr marL="285750" indent="-285750" algn="l" fontAlgn="base">
              <a:buFont typeface="Arial" panose="020B0604020202020204" pitchFamily="34" charset="0"/>
              <a:buChar char="•"/>
            </a:pPr>
            <a:r>
              <a:rPr lang="bg-BG" sz="2200" dirty="0">
                <a:solidFill>
                  <a:srgbClr val="085156"/>
                </a:solidFill>
              </a:rPr>
              <a:t>Диетични ензими</a:t>
            </a:r>
            <a:r>
              <a:rPr lang="en-IE" sz="2200" b="0" i="0" dirty="0">
                <a:solidFill>
                  <a:srgbClr val="085156"/>
                </a:solidFill>
                <a:effectLst/>
              </a:rPr>
              <a:t>:</a:t>
            </a:r>
            <a:r>
              <a:rPr lang="bg-BG" sz="2200" b="0" i="0" dirty="0">
                <a:solidFill>
                  <a:srgbClr val="085156"/>
                </a:solidFill>
                <a:effectLst/>
              </a:rPr>
              <a:t> </a:t>
            </a:r>
            <a:r>
              <a:rPr lang="bg-BG" sz="2200" b="0" i="0" dirty="0" err="1">
                <a:solidFill>
                  <a:srgbClr val="085156"/>
                </a:solidFill>
                <a:effectLst/>
              </a:rPr>
              <a:t>бромелаин</a:t>
            </a:r>
            <a:r>
              <a:rPr lang="bg-BG" sz="2200" b="0" i="0" dirty="0">
                <a:solidFill>
                  <a:srgbClr val="085156"/>
                </a:solidFill>
                <a:effectLst/>
              </a:rPr>
              <a:t>/</a:t>
            </a:r>
            <a:r>
              <a:rPr lang="en-IE" sz="2200" b="1" i="0" u="none" strike="noStrike" dirty="0" err="1">
                <a:solidFill>
                  <a:srgbClr val="085156"/>
                </a:solidFill>
                <a:effectLst/>
                <a:hlinkClick r:id="rId7">
                  <a:extLst>
                    <a:ext uri="{A12FA001-AC4F-418D-AE19-62706E023703}">
                      <ahyp:hlinkClr xmlns:ahyp="http://schemas.microsoft.com/office/drawing/2018/hyperlinkcolor" val="tx"/>
                    </a:ext>
                  </a:extLst>
                </a:hlinkClick>
              </a:rPr>
              <a:t>bromelain</a:t>
            </a:r>
            <a:r>
              <a:rPr lang="en-IE" sz="2200" b="0" i="0" dirty="0">
                <a:solidFill>
                  <a:srgbClr val="085156"/>
                </a:solidFill>
                <a:effectLst/>
              </a:rPr>
              <a:t>,</a:t>
            </a:r>
            <a:r>
              <a:rPr lang="bg-BG" sz="2200" b="0" i="0" dirty="0">
                <a:solidFill>
                  <a:srgbClr val="085156"/>
                </a:solidFill>
                <a:effectLst/>
              </a:rPr>
              <a:t> </a:t>
            </a:r>
            <a:r>
              <a:rPr lang="bg-BG" sz="2200" b="0" i="0" dirty="0" err="1">
                <a:solidFill>
                  <a:srgbClr val="085156"/>
                </a:solidFill>
                <a:effectLst/>
              </a:rPr>
              <a:t>папаин</a:t>
            </a:r>
            <a:r>
              <a:rPr lang="bg-BG" sz="2200" b="0" i="0" dirty="0">
                <a:solidFill>
                  <a:srgbClr val="085156"/>
                </a:solidFill>
                <a:effectLst/>
              </a:rPr>
              <a:t>/</a:t>
            </a:r>
            <a:r>
              <a:rPr lang="en-IE" sz="2200" b="1" i="0" u="none" strike="noStrike" dirty="0">
                <a:solidFill>
                  <a:srgbClr val="085156"/>
                </a:solidFill>
                <a:effectLst/>
                <a:hlinkClick r:id="rId8">
                  <a:extLst>
                    <a:ext uri="{A12FA001-AC4F-418D-AE19-62706E023703}">
                      <ahyp:hlinkClr xmlns:ahyp="http://schemas.microsoft.com/office/drawing/2018/hyperlinkcolor" val="tx"/>
                    </a:ext>
                  </a:extLst>
                </a:hlinkClick>
              </a:rPr>
              <a:t>papain</a:t>
            </a:r>
            <a:endParaRPr lang="en-IE" sz="2200" b="0" i="0" dirty="0">
              <a:solidFill>
                <a:srgbClr val="085156"/>
              </a:solidFill>
              <a:effectLst/>
            </a:endParaRPr>
          </a:p>
          <a:p>
            <a:pPr marL="285750" indent="-285750" algn="l" fontAlgn="base">
              <a:buFont typeface="Arial" panose="020B0604020202020204" pitchFamily="34" charset="0"/>
              <a:buChar char="•"/>
            </a:pPr>
            <a:r>
              <a:rPr lang="bg-BG" sz="2200" dirty="0">
                <a:solidFill>
                  <a:srgbClr val="085156"/>
                </a:solidFill>
              </a:rPr>
              <a:t>Диетични фибри</a:t>
            </a:r>
            <a:endParaRPr lang="en-IE" sz="2200" i="0" dirty="0">
              <a:solidFill>
                <a:srgbClr val="085156"/>
              </a:solidFill>
              <a:effectLst/>
            </a:endParaRPr>
          </a:p>
          <a:p>
            <a:pPr marL="285750" indent="-285750" algn="l" fontAlgn="base">
              <a:buFont typeface="Arial" panose="020B0604020202020204" pitchFamily="34" charset="0"/>
              <a:buChar char="•"/>
            </a:pPr>
            <a:r>
              <a:rPr lang="bg-BG" sz="2200" b="0" i="0" dirty="0">
                <a:solidFill>
                  <a:srgbClr val="085156"/>
                </a:solidFill>
                <a:effectLst/>
              </a:rPr>
              <a:t>Хидролизирани протеини</a:t>
            </a:r>
            <a:endParaRPr lang="en-IE" sz="2200" b="0" i="0" dirty="0">
              <a:solidFill>
                <a:srgbClr val="085156"/>
              </a:solidFill>
              <a:effectLst/>
            </a:endParaRPr>
          </a:p>
          <a:p>
            <a:pPr marL="285750" indent="-285750" fontAlgn="base">
              <a:buFont typeface="Arial" panose="020B0604020202020204" pitchFamily="34" charset="0"/>
              <a:buChar char="•"/>
            </a:pPr>
            <a:r>
              <a:rPr lang="bg-BG" sz="2200" dirty="0" err="1">
                <a:solidFill>
                  <a:srgbClr val="085156"/>
                </a:solidFill>
              </a:rPr>
              <a:t>Фитонутриенти</a:t>
            </a:r>
            <a:r>
              <a:rPr lang="bg-BG" sz="2200" dirty="0">
                <a:solidFill>
                  <a:srgbClr val="085156"/>
                </a:solidFill>
              </a:rPr>
              <a:t>/</a:t>
            </a:r>
            <a:r>
              <a:rPr lang="en-IE" sz="2200" b="1" i="0" u="none" strike="noStrike" dirty="0">
                <a:solidFill>
                  <a:srgbClr val="085156"/>
                </a:solidFill>
                <a:effectLst/>
                <a:hlinkClick r:id="rId9">
                  <a:extLst>
                    <a:ext uri="{A12FA001-AC4F-418D-AE19-62706E023703}">
                      <ahyp:hlinkClr xmlns:ahyp="http://schemas.microsoft.com/office/drawing/2018/hyperlinkcolor" val="tx"/>
                    </a:ext>
                  </a:extLst>
                </a:hlinkClick>
              </a:rPr>
              <a:t>Phytonutrients</a:t>
            </a:r>
            <a:r>
              <a:rPr lang="en-IE" sz="2200" b="0" i="0" dirty="0">
                <a:solidFill>
                  <a:srgbClr val="085156"/>
                </a:solidFill>
                <a:effectLst/>
              </a:rPr>
              <a:t>:</a:t>
            </a:r>
            <a:r>
              <a:rPr lang="bg-BG" sz="2200" b="0" i="0" dirty="0">
                <a:solidFill>
                  <a:srgbClr val="085156"/>
                </a:solidFill>
                <a:effectLst/>
              </a:rPr>
              <a:t> </a:t>
            </a:r>
            <a:r>
              <a:rPr lang="bg-BG" sz="2200" dirty="0" err="1">
                <a:solidFill>
                  <a:srgbClr val="085156"/>
                </a:solidFill>
              </a:rPr>
              <a:t>ресвератрол</a:t>
            </a:r>
            <a:r>
              <a:rPr lang="bg-BG" sz="2200" dirty="0">
                <a:solidFill>
                  <a:srgbClr val="085156"/>
                </a:solidFill>
              </a:rPr>
              <a:t>/</a:t>
            </a:r>
            <a:r>
              <a:rPr lang="en-IE" sz="2200" b="1" i="0" u="none" strike="noStrike" dirty="0">
                <a:solidFill>
                  <a:srgbClr val="085156"/>
                </a:solidFill>
                <a:effectLst/>
                <a:hlinkClick r:id="rId10">
                  <a:extLst>
                    <a:ext uri="{A12FA001-AC4F-418D-AE19-62706E023703}">
                      <ahyp:hlinkClr xmlns:ahyp="http://schemas.microsoft.com/office/drawing/2018/hyperlinkcolor" val="tx"/>
                    </a:ext>
                  </a:extLst>
                </a:hlinkClick>
              </a:rPr>
              <a:t>resveratrol</a:t>
            </a:r>
            <a:endParaRPr lang="en-IE" sz="2200" b="0" i="0" dirty="0">
              <a:solidFill>
                <a:srgbClr val="085156"/>
              </a:solidFill>
              <a:effectLst/>
            </a:endParaRPr>
          </a:p>
          <a:p>
            <a:pPr marL="285750" indent="-285750" algn="l" fontAlgn="base">
              <a:buFont typeface="Arial" panose="020B0604020202020204" pitchFamily="34" charset="0"/>
              <a:buChar char="•"/>
            </a:pPr>
            <a:r>
              <a:rPr lang="bg-BG" sz="2200" dirty="0" err="1">
                <a:solidFill>
                  <a:srgbClr val="085156"/>
                </a:solidFill>
              </a:rPr>
              <a:t>Каротиноиди</a:t>
            </a:r>
            <a:r>
              <a:rPr lang="bg-BG" sz="2200" dirty="0">
                <a:solidFill>
                  <a:srgbClr val="085156"/>
                </a:solidFill>
              </a:rPr>
              <a:t>: </a:t>
            </a:r>
            <a:r>
              <a:rPr lang="bg-BG" sz="2200" dirty="0" err="1">
                <a:solidFill>
                  <a:srgbClr val="085156"/>
                </a:solidFill>
              </a:rPr>
              <a:t>ликопен</a:t>
            </a:r>
            <a:r>
              <a:rPr lang="bg-BG" sz="2200" dirty="0">
                <a:solidFill>
                  <a:srgbClr val="085156"/>
                </a:solidFill>
              </a:rPr>
              <a:t>/</a:t>
            </a:r>
            <a:r>
              <a:rPr lang="en-IE" sz="2200" b="1" i="0" u="none" strike="noStrike" dirty="0">
                <a:solidFill>
                  <a:srgbClr val="085156"/>
                </a:solidFill>
                <a:effectLst/>
                <a:hlinkClick r:id="rId11">
                  <a:extLst>
                    <a:ext uri="{A12FA001-AC4F-418D-AE19-62706E023703}">
                      <ahyp:hlinkClr xmlns:ahyp="http://schemas.microsoft.com/office/drawing/2018/hyperlinkcolor" val="tx"/>
                    </a:ext>
                  </a:extLst>
                </a:hlinkClick>
              </a:rPr>
              <a:t>lycopene</a:t>
            </a:r>
            <a:endParaRPr lang="en-IE" sz="2200" b="0" i="0" dirty="0">
              <a:solidFill>
                <a:srgbClr val="085156"/>
              </a:solidFill>
              <a:effectLst/>
            </a:endParaRPr>
          </a:p>
          <a:p>
            <a:pPr marL="285750" indent="-285750" fontAlgn="base">
              <a:buFont typeface="Arial" panose="020B0604020202020204" pitchFamily="34" charset="0"/>
              <a:buChar char="•"/>
            </a:pPr>
            <a:r>
              <a:rPr lang="bg-BG" sz="2200" dirty="0" err="1">
                <a:solidFill>
                  <a:srgbClr val="085156"/>
                </a:solidFill>
              </a:rPr>
              <a:t>Пребиотици</a:t>
            </a:r>
            <a:r>
              <a:rPr lang="bg-BG" sz="2200" dirty="0">
                <a:solidFill>
                  <a:srgbClr val="085156"/>
                </a:solidFill>
              </a:rPr>
              <a:t>/</a:t>
            </a:r>
            <a:r>
              <a:rPr lang="en-IE" sz="2200" b="1" i="0" u="none" strike="noStrike" dirty="0">
                <a:solidFill>
                  <a:srgbClr val="085156"/>
                </a:solidFill>
                <a:effectLst/>
                <a:hlinkClick r:id="rId12">
                  <a:extLst>
                    <a:ext uri="{A12FA001-AC4F-418D-AE19-62706E023703}">
                      <ahyp:hlinkClr xmlns:ahyp="http://schemas.microsoft.com/office/drawing/2018/hyperlinkcolor" val="tx"/>
                    </a:ext>
                  </a:extLst>
                </a:hlinkClick>
              </a:rPr>
              <a:t>Prebiotics</a:t>
            </a:r>
            <a:r>
              <a:rPr lang="en-IE" sz="2200" u="none" strike="noStrike" dirty="0">
                <a:solidFill>
                  <a:srgbClr val="085156"/>
                </a:solidFill>
              </a:rPr>
              <a:t> / </a:t>
            </a:r>
            <a:r>
              <a:rPr lang="bg-BG" sz="2200" u="none" strike="noStrike" dirty="0">
                <a:solidFill>
                  <a:srgbClr val="085156"/>
                </a:solidFill>
              </a:rPr>
              <a:t>Пробиотици/</a:t>
            </a:r>
            <a:r>
              <a:rPr lang="en-IE" sz="2200" b="0" i="0" dirty="0">
                <a:solidFill>
                  <a:srgbClr val="085156"/>
                </a:solidFill>
                <a:effectLst/>
              </a:rPr>
              <a:t>Probiotics</a:t>
            </a:r>
          </a:p>
          <a:p>
            <a:pPr algn="l"/>
            <a:endParaRPr lang="en-GB" sz="2000" b="0" i="0" dirty="0">
              <a:solidFill>
                <a:srgbClr val="085156"/>
              </a:solidFill>
              <a:effectLst/>
            </a:endParaRPr>
          </a:p>
        </p:txBody>
      </p:sp>
      <p:sp>
        <p:nvSpPr>
          <p:cNvPr id="8" name="TextBox 7">
            <a:extLst>
              <a:ext uri="{FF2B5EF4-FFF2-40B4-BE49-F238E27FC236}">
                <a16:creationId xmlns:a16="http://schemas.microsoft.com/office/drawing/2014/main" id="{F05CB86E-63DE-4366-A176-DB2C7C2D1891}"/>
              </a:ext>
            </a:extLst>
          </p:cNvPr>
          <p:cNvSpPr txBox="1"/>
          <p:nvPr/>
        </p:nvSpPr>
        <p:spPr>
          <a:xfrm>
            <a:off x="8006079" y="1217631"/>
            <a:ext cx="3122837" cy="830997"/>
          </a:xfrm>
          <a:prstGeom prst="rect">
            <a:avLst/>
          </a:prstGeom>
          <a:solidFill>
            <a:srgbClr val="F5C05B"/>
          </a:solidFill>
        </p:spPr>
        <p:txBody>
          <a:bodyPr wrap="square">
            <a:spAutoFit/>
          </a:bodyPr>
          <a:lstStyle/>
          <a:p>
            <a:pPr algn="l"/>
            <a:r>
              <a:rPr lang="bg-BG" sz="2400" dirty="0">
                <a:solidFill>
                  <a:srgbClr val="085156"/>
                </a:solidFill>
                <a:highlight>
                  <a:srgbClr val="F5C05B"/>
                </a:highlight>
              </a:rPr>
              <a:t>Кликнете връзката за повече информация</a:t>
            </a:r>
            <a:r>
              <a:rPr lang="en-IE" sz="2400" dirty="0">
                <a:solidFill>
                  <a:srgbClr val="085156"/>
                </a:solidFill>
                <a:highlight>
                  <a:srgbClr val="F5C05B"/>
                </a:highlight>
              </a:rPr>
              <a:t>…</a:t>
            </a:r>
            <a:endParaRPr lang="en-IE" sz="2400" b="0" dirty="0">
              <a:solidFill>
                <a:srgbClr val="085156"/>
              </a:solidFill>
              <a:effectLst/>
              <a:highlight>
                <a:srgbClr val="F5C05B"/>
              </a:highlight>
            </a:endParaRPr>
          </a:p>
        </p:txBody>
      </p:sp>
    </p:spTree>
    <p:extLst>
      <p:ext uri="{BB962C8B-B14F-4D97-AF65-F5344CB8AC3E}">
        <p14:creationId xmlns:p14="http://schemas.microsoft.com/office/powerpoint/2010/main" val="231736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885BA5-B393-4837-970F-E88A63DD2CA0}"/>
              </a:ext>
            </a:extLst>
          </p:cNvPr>
          <p:cNvSpPr>
            <a:spLocks noGrp="1"/>
          </p:cNvSpPr>
          <p:nvPr>
            <p:ph type="body" sz="quarter" idx="19"/>
          </p:nvPr>
        </p:nvSpPr>
        <p:spPr>
          <a:xfrm>
            <a:off x="586551" y="423193"/>
            <a:ext cx="8857251" cy="1211927"/>
          </a:xfrm>
        </p:spPr>
        <p:txBody>
          <a:bodyPr>
            <a:normAutofit/>
          </a:bodyPr>
          <a:lstStyle/>
          <a:p>
            <a:r>
              <a:rPr lang="bg-BG" b="1" dirty="0"/>
              <a:t>Как да насърчите използването на нутрицевтици във вашия бизнес</a:t>
            </a:r>
            <a:r>
              <a:rPr lang="en-US" b="1" dirty="0"/>
              <a:t>…</a:t>
            </a:r>
            <a:endParaRPr lang="en-IE" b="1" dirty="0"/>
          </a:p>
        </p:txBody>
      </p:sp>
      <p:sp>
        <p:nvSpPr>
          <p:cNvPr id="3" name="Text Placeholder 2">
            <a:extLst>
              <a:ext uri="{FF2B5EF4-FFF2-40B4-BE49-F238E27FC236}">
                <a16:creationId xmlns:a16="http://schemas.microsoft.com/office/drawing/2014/main" id="{958C02AA-7A11-4E6F-A01B-A8E412E275AB}"/>
              </a:ext>
            </a:extLst>
          </p:cNvPr>
          <p:cNvSpPr>
            <a:spLocks noGrp="1"/>
          </p:cNvSpPr>
          <p:nvPr>
            <p:ph type="body" sz="quarter" idx="20"/>
          </p:nvPr>
        </p:nvSpPr>
        <p:spPr>
          <a:xfrm>
            <a:off x="586551" y="1567456"/>
            <a:ext cx="6190169" cy="4117090"/>
          </a:xfrm>
        </p:spPr>
        <p:txBody>
          <a:bodyPr/>
          <a:lstStyle/>
          <a:p>
            <a:pPr algn="just"/>
            <a:r>
              <a:rPr lang="bg-BG" sz="2300" b="0" i="0" dirty="0">
                <a:solidFill>
                  <a:srgbClr val="085156"/>
                </a:solidFill>
                <a:effectLst/>
              </a:rPr>
              <a:t>Съвет от </a:t>
            </a:r>
            <a:r>
              <a:rPr lang="bg-BG" sz="2300" b="0" i="0" dirty="0" err="1">
                <a:solidFill>
                  <a:srgbClr val="085156"/>
                </a:solidFill>
                <a:effectLst/>
              </a:rPr>
              <a:t>Хоспиталитинет</a:t>
            </a:r>
            <a:r>
              <a:rPr lang="bg-BG" sz="2300" b="0" i="0" dirty="0">
                <a:solidFill>
                  <a:srgbClr val="085156"/>
                </a:solidFill>
                <a:effectLst/>
              </a:rPr>
              <a:t>/</a:t>
            </a:r>
            <a:r>
              <a:rPr lang="en-US" sz="2300" b="0" i="0" dirty="0" err="1">
                <a:solidFill>
                  <a:srgbClr val="0563C1"/>
                </a:solidFill>
                <a:effectLst/>
                <a:hlinkClick r:id="rId2">
                  <a:extLst>
                    <a:ext uri="{A12FA001-AC4F-418D-AE19-62706E023703}">
                      <ahyp:hlinkClr xmlns:ahyp="http://schemas.microsoft.com/office/drawing/2018/hyperlinkcolor" val="tx"/>
                    </a:ext>
                  </a:extLst>
                </a:hlinkClick>
              </a:rPr>
              <a:t>Hospitalitynet</a:t>
            </a:r>
            <a:r>
              <a:rPr lang="en-US" sz="2300" b="0" i="0" dirty="0">
                <a:solidFill>
                  <a:srgbClr val="085156"/>
                </a:solidFill>
                <a:effectLst/>
              </a:rPr>
              <a:t> </a:t>
            </a:r>
            <a:r>
              <a:rPr lang="bg-BG" sz="2300" b="0" i="0" dirty="0">
                <a:solidFill>
                  <a:srgbClr val="085156"/>
                </a:solidFill>
                <a:effectLst/>
              </a:rPr>
              <a:t>е да се показват добавените вещества от гледна точка на ползите за потребителите. Това предпазва клиентите от объркване и смущение. </a:t>
            </a:r>
            <a:endParaRPr lang="en-US" sz="2300" b="0" i="0" dirty="0">
              <a:solidFill>
                <a:srgbClr val="085156"/>
              </a:solidFill>
              <a:effectLst/>
            </a:endParaRPr>
          </a:p>
          <a:p>
            <a:pPr algn="just"/>
            <a:r>
              <a:rPr lang="bg-BG" sz="2300" dirty="0">
                <a:solidFill>
                  <a:srgbClr val="085156"/>
                </a:solidFill>
              </a:rPr>
              <a:t>С всеки нутрицевтикал към вашия бизнес с  хранителни услуги, обучението на клиентите е задължително</a:t>
            </a:r>
            <a:r>
              <a:rPr lang="en-US" sz="2300" b="0" i="0" dirty="0">
                <a:solidFill>
                  <a:srgbClr val="085156"/>
                </a:solidFill>
                <a:effectLst/>
              </a:rPr>
              <a:t>.</a:t>
            </a:r>
            <a:r>
              <a:rPr lang="bg-BG" sz="2300" b="0" i="0" dirty="0">
                <a:solidFill>
                  <a:srgbClr val="085156"/>
                </a:solidFill>
                <a:effectLst/>
              </a:rPr>
              <a:t> Това означава, че първо трябва да имате знаещ и уверен персонал, който да обсъжда предимствата във вашия продукт и второ, това е възможност да развиете връзки с доставчиците на тези съставки</a:t>
            </a:r>
            <a:r>
              <a:rPr lang="en-US" sz="2300" b="0" i="0" dirty="0">
                <a:solidFill>
                  <a:srgbClr val="085156"/>
                </a:solidFill>
                <a:effectLst/>
              </a:rPr>
              <a:t>.</a:t>
            </a:r>
          </a:p>
          <a:p>
            <a:pPr algn="just"/>
            <a:r>
              <a:rPr lang="bg-BG" sz="2300" dirty="0">
                <a:solidFill>
                  <a:srgbClr val="085156"/>
                </a:solidFill>
                <a:highlight>
                  <a:srgbClr val="F5C05B"/>
                </a:highlight>
              </a:rPr>
              <a:t>ЧЕТЕТЕ</a:t>
            </a:r>
            <a:r>
              <a:rPr lang="en-US" sz="2300" dirty="0">
                <a:solidFill>
                  <a:srgbClr val="085156"/>
                </a:solidFill>
                <a:highlight>
                  <a:srgbClr val="F5C05B"/>
                </a:highlight>
              </a:rPr>
              <a:t>:</a:t>
            </a:r>
            <a:r>
              <a:rPr lang="en-US" sz="2300" dirty="0">
                <a:solidFill>
                  <a:srgbClr val="085156"/>
                </a:solidFill>
              </a:rPr>
              <a:t>  </a:t>
            </a:r>
            <a:r>
              <a:rPr lang="bg-BG" sz="1600" dirty="0">
                <a:solidFill>
                  <a:srgbClr val="085156"/>
                </a:solidFill>
              </a:rPr>
              <a:t>СУИИТ БИИТ КАФЕ, ИРЛАНДИЯ изследване на случай/</a:t>
            </a:r>
            <a:r>
              <a:rPr lang="en-US" sz="1600" dirty="0">
                <a:solidFill>
                  <a:srgbClr val="085156"/>
                </a:solidFill>
              </a:rPr>
              <a:t>SWEET BEAT CAFÉ, IRELAND case study</a:t>
            </a:r>
          </a:p>
          <a:p>
            <a:pPr algn="just">
              <a:spcBef>
                <a:spcPts val="300"/>
              </a:spcBef>
            </a:pPr>
            <a:r>
              <a:rPr lang="en-US" sz="1600" dirty="0">
                <a:solidFill>
                  <a:srgbClr val="085156"/>
                </a:solidFill>
                <a:hlinkClick r:id="rId3"/>
              </a:rPr>
              <a:t>https://www.foodinnovation.how/wp-content/uploads/2021/07/SUSTAIN-Compendium_Page_59-212x300.jpg</a:t>
            </a:r>
            <a:endParaRPr lang="en-US" sz="1600" dirty="0">
              <a:solidFill>
                <a:srgbClr val="085156"/>
              </a:solidFill>
            </a:endParaRPr>
          </a:p>
          <a:p>
            <a:pPr algn="just"/>
            <a:endParaRPr lang="en-US" sz="2300" dirty="0">
              <a:solidFill>
                <a:srgbClr val="085156"/>
              </a:solidFill>
            </a:endParaRPr>
          </a:p>
        </p:txBody>
      </p:sp>
      <p:pic>
        <p:nvPicPr>
          <p:cNvPr id="1026" name="Picture 2" descr="See the source image">
            <a:extLst>
              <a:ext uri="{FF2B5EF4-FFF2-40B4-BE49-F238E27FC236}">
                <a16:creationId xmlns:a16="http://schemas.microsoft.com/office/drawing/2014/main" id="{1AC51320-CAA6-4EE4-B84C-E4A0939ADCF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43775" y="2177166"/>
            <a:ext cx="4514850" cy="2867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1E76D1-CDBE-460D-A6F9-C921E6655C92}"/>
              </a:ext>
            </a:extLst>
          </p:cNvPr>
          <p:cNvSpPr txBox="1"/>
          <p:nvPr/>
        </p:nvSpPr>
        <p:spPr>
          <a:xfrm>
            <a:off x="7343775" y="5222881"/>
            <a:ext cx="6096000" cy="923330"/>
          </a:xfrm>
          <a:prstGeom prst="rect">
            <a:avLst/>
          </a:prstGeom>
          <a:noFill/>
        </p:spPr>
        <p:txBody>
          <a:bodyPr wrap="square">
            <a:spAutoFit/>
          </a:bodyPr>
          <a:lstStyle/>
          <a:p>
            <a:r>
              <a:rPr lang="en-GB" dirty="0">
                <a:hlinkClick r:id="rId5"/>
              </a:rPr>
              <a:t>Sweet Beat Super Salad | Sweet Beat Sligo</a:t>
            </a:r>
            <a:endParaRPr lang="en-GB" dirty="0"/>
          </a:p>
          <a:p>
            <a:endParaRPr lang="en-GB" dirty="0"/>
          </a:p>
          <a:p>
            <a:r>
              <a:rPr lang="en-GB" dirty="0">
                <a:hlinkClick r:id="rId6"/>
              </a:rPr>
              <a:t>Buddha Bowl | Sweet Beat Sligo</a:t>
            </a:r>
            <a:endParaRPr lang="en-IE" b="1" dirty="0"/>
          </a:p>
        </p:txBody>
      </p:sp>
    </p:spTree>
    <p:extLst>
      <p:ext uri="{BB962C8B-B14F-4D97-AF65-F5344CB8AC3E}">
        <p14:creationId xmlns:p14="http://schemas.microsoft.com/office/powerpoint/2010/main" val="3910108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52BD5A-44C7-41F7-9858-1F75F45D3398}"/>
              </a:ext>
            </a:extLst>
          </p:cNvPr>
          <p:cNvSpPr>
            <a:spLocks noGrp="1"/>
          </p:cNvSpPr>
          <p:nvPr>
            <p:ph type="body" sz="quarter" idx="19"/>
          </p:nvPr>
        </p:nvSpPr>
        <p:spPr>
          <a:xfrm>
            <a:off x="2773179" y="257175"/>
            <a:ext cx="8775233" cy="676275"/>
          </a:xfrm>
        </p:spPr>
        <p:txBody>
          <a:bodyPr>
            <a:normAutofit/>
          </a:bodyPr>
          <a:lstStyle/>
          <a:p>
            <a:pPr algn="ctr"/>
            <a:r>
              <a:rPr lang="bg-BG" b="1" dirty="0"/>
              <a:t>Търсене на функционална храна</a:t>
            </a:r>
            <a:endParaRPr lang="en-IE" b="1" dirty="0"/>
          </a:p>
          <a:p>
            <a:pPr algn="ctr"/>
            <a:endParaRPr lang="en-IE" dirty="0"/>
          </a:p>
        </p:txBody>
      </p:sp>
      <p:sp>
        <p:nvSpPr>
          <p:cNvPr id="5" name="TextBox 4">
            <a:extLst>
              <a:ext uri="{FF2B5EF4-FFF2-40B4-BE49-F238E27FC236}">
                <a16:creationId xmlns:a16="http://schemas.microsoft.com/office/drawing/2014/main" id="{CFDF3489-D1CE-4054-AAB0-C3503CD68346}"/>
              </a:ext>
            </a:extLst>
          </p:cNvPr>
          <p:cNvSpPr txBox="1"/>
          <p:nvPr/>
        </p:nvSpPr>
        <p:spPr>
          <a:xfrm>
            <a:off x="4328160" y="1431811"/>
            <a:ext cx="6634480" cy="5955476"/>
          </a:xfrm>
          <a:prstGeom prst="rect">
            <a:avLst/>
          </a:prstGeom>
          <a:noFill/>
        </p:spPr>
        <p:txBody>
          <a:bodyPr wrap="square">
            <a:spAutoFit/>
          </a:bodyPr>
          <a:lstStyle/>
          <a:p>
            <a:pPr lvl="0" algn="just">
              <a:lnSpc>
                <a:spcPct val="100000"/>
              </a:lnSpc>
            </a:pPr>
            <a:r>
              <a:rPr lang="bg-BG" sz="2300" baseline="0" dirty="0">
                <a:solidFill>
                  <a:srgbClr val="406F70"/>
                </a:solidFill>
              </a:rPr>
              <a:t>В днешно време храните не са предназначени само да задоволяват глада и да осигуряват необходимите хранителни вещества, но те могат да дадат допълнителни ползи за здравето, да предотвратяват заболявания, свързани с храненето и да подобряват физическото и психическо благосъстояние</a:t>
            </a:r>
            <a:r>
              <a:rPr lang="en-US" sz="2300" baseline="0" dirty="0">
                <a:solidFill>
                  <a:srgbClr val="406F70"/>
                </a:solidFill>
              </a:rPr>
              <a:t>.</a:t>
            </a:r>
            <a:r>
              <a:rPr lang="en-US" sz="2300" baseline="0" dirty="0"/>
              <a:t> </a:t>
            </a:r>
          </a:p>
          <a:p>
            <a:pPr lvl="0">
              <a:lnSpc>
                <a:spcPct val="100000"/>
              </a:lnSpc>
            </a:pPr>
            <a:endParaRPr lang="en-US" sz="2300" dirty="0"/>
          </a:p>
          <a:p>
            <a:pPr algn="just"/>
            <a:r>
              <a:rPr lang="bg-BG" sz="2300" baseline="0" dirty="0">
                <a:solidFill>
                  <a:srgbClr val="406F70"/>
                </a:solidFill>
              </a:rPr>
              <a:t> Последните технологични постижения, социално-икономическите</a:t>
            </a:r>
            <a:r>
              <a:rPr lang="bg-BG" sz="2300" dirty="0">
                <a:solidFill>
                  <a:srgbClr val="406F70"/>
                </a:solidFill>
              </a:rPr>
              <a:t> тенденции и промените в начина на живот на населението на света показват необходимост от храни с повишени ползи за здравето. Както видяхме в Модул 1, тази тенденция се увеличава за потребителите в периода след </a:t>
            </a:r>
            <a:r>
              <a:rPr lang="en-US" sz="2300" baseline="0" dirty="0">
                <a:solidFill>
                  <a:srgbClr val="406F70"/>
                </a:solidFill>
              </a:rPr>
              <a:t>Covid-19. </a:t>
            </a:r>
          </a:p>
          <a:p>
            <a:endParaRPr lang="en-US" sz="1800" b="1" dirty="0">
              <a:solidFill>
                <a:srgbClr val="406F70"/>
              </a:solidFill>
            </a:endParaRPr>
          </a:p>
          <a:p>
            <a:pPr lvl="0">
              <a:lnSpc>
                <a:spcPct val="100000"/>
              </a:lnSpc>
            </a:pPr>
            <a:endParaRPr lang="en-US" sz="1800" dirty="0"/>
          </a:p>
        </p:txBody>
      </p:sp>
      <p:pic>
        <p:nvPicPr>
          <p:cNvPr id="7" name="Picture 6" descr="A picture containing shape&#10;&#10;Description automatically generated">
            <a:extLst>
              <a:ext uri="{FF2B5EF4-FFF2-40B4-BE49-F238E27FC236}">
                <a16:creationId xmlns:a16="http://schemas.microsoft.com/office/drawing/2014/main" id="{21A860F3-2475-47AE-A475-72552562F1EF}"/>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41680" y="1971040"/>
            <a:ext cx="3586480" cy="3586480"/>
          </a:xfrm>
          <a:prstGeom prst="rect">
            <a:avLst/>
          </a:prstGeom>
        </p:spPr>
      </p:pic>
    </p:spTree>
    <p:extLst>
      <p:ext uri="{BB962C8B-B14F-4D97-AF65-F5344CB8AC3E}">
        <p14:creationId xmlns:p14="http://schemas.microsoft.com/office/powerpoint/2010/main" val="3033609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441E4-CCBB-47BD-9322-E2A874610EF1}"/>
              </a:ext>
            </a:extLst>
          </p:cNvPr>
          <p:cNvSpPr>
            <a:spLocks noGrp="1"/>
          </p:cNvSpPr>
          <p:nvPr>
            <p:ph type="body" sz="quarter" idx="16"/>
          </p:nvPr>
        </p:nvSpPr>
        <p:spPr>
          <a:xfrm>
            <a:off x="5784783" y="339874"/>
            <a:ext cx="6213929" cy="1411074"/>
          </a:xfrm>
        </p:spPr>
        <p:txBody>
          <a:bodyPr>
            <a:noAutofit/>
          </a:bodyPr>
          <a:lstStyle/>
          <a:p>
            <a:pPr algn="l"/>
            <a:r>
              <a:rPr lang="bg-BG" sz="3400" b="1" dirty="0">
                <a:solidFill>
                  <a:srgbClr val="406F70"/>
                </a:solidFill>
              </a:rPr>
              <a:t>Какво можете вие и вашият хранителен бизнес да правите</a:t>
            </a:r>
            <a:r>
              <a:rPr lang="en-US" sz="3400" b="1" dirty="0">
                <a:solidFill>
                  <a:srgbClr val="406F70"/>
                </a:solidFill>
              </a:rPr>
              <a:t>?</a:t>
            </a:r>
            <a:endParaRPr lang="en-IE" sz="3400" b="1" dirty="0">
              <a:solidFill>
                <a:srgbClr val="406F70"/>
              </a:solidFill>
            </a:endParaRPr>
          </a:p>
        </p:txBody>
      </p:sp>
      <p:sp>
        <p:nvSpPr>
          <p:cNvPr id="3" name="Text Placeholder 2">
            <a:extLst>
              <a:ext uri="{FF2B5EF4-FFF2-40B4-BE49-F238E27FC236}">
                <a16:creationId xmlns:a16="http://schemas.microsoft.com/office/drawing/2014/main" id="{A6EE74FA-116A-4A4E-B024-08250ED88D1F}"/>
              </a:ext>
            </a:extLst>
          </p:cNvPr>
          <p:cNvSpPr>
            <a:spLocks noGrp="1"/>
          </p:cNvSpPr>
          <p:nvPr>
            <p:ph type="body" sz="quarter" idx="17"/>
          </p:nvPr>
        </p:nvSpPr>
        <p:spPr>
          <a:xfrm>
            <a:off x="5218771" y="1750948"/>
            <a:ext cx="6508583" cy="3947440"/>
          </a:xfrm>
        </p:spPr>
        <p:txBody>
          <a:bodyPr/>
          <a:lstStyle/>
          <a:p>
            <a:r>
              <a:rPr lang="bg-BG" sz="2300" dirty="0">
                <a:solidFill>
                  <a:srgbClr val="085156"/>
                </a:solidFill>
              </a:rPr>
              <a:t>Като включите конвенционални функционални храни в менюто си, вече ще окажете влияние върху здравето на вашия клиент</a:t>
            </a:r>
            <a:r>
              <a:rPr lang="en-US" sz="2300" dirty="0">
                <a:solidFill>
                  <a:srgbClr val="085156"/>
                </a:solidFill>
              </a:rPr>
              <a:t>. </a:t>
            </a:r>
          </a:p>
          <a:p>
            <a:r>
              <a:rPr lang="bg-BG" sz="2300" dirty="0">
                <a:solidFill>
                  <a:srgbClr val="085156"/>
                </a:solidFill>
              </a:rPr>
              <a:t>Следващата стъпка означава, че може да добавите модифицирани функционални храни или хранителни продукти. Това е чудесна стъпка в движението напред към подобряване здравето на общността, но и ако е направено правилно, за да подобрите позиционирането на вашата марка на пазара на хранителни услуги. </a:t>
            </a:r>
            <a:endParaRPr lang="en-US" sz="2300" dirty="0">
              <a:solidFill>
                <a:srgbClr val="085156"/>
              </a:solidFill>
            </a:endParaRPr>
          </a:p>
          <a:p>
            <a:pPr algn="l"/>
            <a:r>
              <a:rPr lang="bg-BG" sz="2300" dirty="0">
                <a:solidFill>
                  <a:srgbClr val="085156"/>
                </a:solidFill>
              </a:rPr>
              <a:t>Това кафене в </a:t>
            </a:r>
            <a:r>
              <a:rPr lang="bg-BG" sz="2300" dirty="0" err="1">
                <a:solidFill>
                  <a:srgbClr val="085156"/>
                </a:solidFill>
              </a:rPr>
              <a:t>Уиклоу</a:t>
            </a:r>
            <a:r>
              <a:rPr lang="bg-BG" sz="2300" dirty="0">
                <a:solidFill>
                  <a:srgbClr val="085156"/>
                </a:solidFill>
              </a:rPr>
              <a:t>, Ирландия/</a:t>
            </a:r>
            <a:r>
              <a:rPr lang="en-US" sz="2300" dirty="0" err="1">
                <a:solidFill>
                  <a:srgbClr val="085156"/>
                </a:solidFill>
              </a:rPr>
              <a:t>Wicklow</a:t>
            </a:r>
            <a:r>
              <a:rPr lang="en-US" sz="2300" dirty="0">
                <a:solidFill>
                  <a:srgbClr val="085156"/>
                </a:solidFill>
              </a:rPr>
              <a:t>, </a:t>
            </a:r>
            <a:r>
              <a:rPr lang="bg-BG" sz="2300" dirty="0">
                <a:solidFill>
                  <a:srgbClr val="085156"/>
                </a:solidFill>
              </a:rPr>
              <a:t>е отличен пример как да го направите добре.</a:t>
            </a:r>
            <a:r>
              <a:rPr lang="en-US" sz="2300" dirty="0"/>
              <a:t> </a:t>
            </a:r>
            <a:r>
              <a:rPr lang="en-US" sz="1600" dirty="0">
                <a:hlinkClick r:id="rId2"/>
              </a:rPr>
              <a:t>https://www.vitalhealthgroup.ie/shop</a:t>
            </a:r>
            <a:endParaRPr lang="en-US" sz="1600" dirty="0"/>
          </a:p>
          <a:p>
            <a:endParaRPr lang="en-IE" dirty="0"/>
          </a:p>
        </p:txBody>
      </p:sp>
      <p:pic>
        <p:nvPicPr>
          <p:cNvPr id="6" name="Picture Placeholder 5" descr="Three glasses of bubble milk tea">
            <a:extLst>
              <a:ext uri="{FF2B5EF4-FFF2-40B4-BE49-F238E27FC236}">
                <a16:creationId xmlns:a16="http://schemas.microsoft.com/office/drawing/2014/main" id="{735177A1-CF1A-4B75-8E8B-1A305553BC87}"/>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a:stretch/>
        </p:blipFill>
        <p:spPr>
          <a:xfrm>
            <a:off x="0" y="-14989"/>
            <a:ext cx="5651292" cy="6261962"/>
          </a:xfrm>
        </p:spPr>
      </p:pic>
    </p:spTree>
    <p:extLst>
      <p:ext uri="{BB962C8B-B14F-4D97-AF65-F5344CB8AC3E}">
        <p14:creationId xmlns:p14="http://schemas.microsoft.com/office/powerpoint/2010/main" val="234155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FE08D1-E89B-499D-B684-C503134D4D3A}"/>
              </a:ext>
            </a:extLst>
          </p:cNvPr>
          <p:cNvSpPr>
            <a:spLocks noGrp="1"/>
          </p:cNvSpPr>
          <p:nvPr>
            <p:ph type="body" sz="quarter" idx="17"/>
          </p:nvPr>
        </p:nvSpPr>
        <p:spPr/>
        <p:txBody>
          <a:bodyPr/>
          <a:lstStyle/>
          <a:p>
            <a:pPr algn="ctr"/>
            <a:r>
              <a:rPr lang="en-US" sz="4800" b="1" dirty="0">
                <a:solidFill>
                  <a:srgbClr val="F5C05B"/>
                </a:solidFill>
              </a:rPr>
              <a:t>1. </a:t>
            </a:r>
            <a:r>
              <a:rPr lang="bg-BG" sz="4800" b="1" dirty="0">
                <a:solidFill>
                  <a:srgbClr val="F5C05B"/>
                </a:solidFill>
              </a:rPr>
              <a:t>Разбиране връзката между</a:t>
            </a:r>
            <a:endParaRPr lang="en-US" sz="4800" b="1" dirty="0">
              <a:solidFill>
                <a:srgbClr val="F5C05B"/>
              </a:solidFill>
            </a:endParaRPr>
          </a:p>
          <a:p>
            <a:pPr algn="ctr"/>
            <a:r>
              <a:rPr lang="bg-BG" sz="4800" b="1" dirty="0">
                <a:solidFill>
                  <a:srgbClr val="F5C05B"/>
                </a:solidFill>
              </a:rPr>
              <a:t>ХРАНА</a:t>
            </a:r>
            <a:r>
              <a:rPr lang="en-US" sz="4800" b="1" dirty="0">
                <a:solidFill>
                  <a:srgbClr val="F5C05B"/>
                </a:solidFill>
              </a:rPr>
              <a:t> – </a:t>
            </a:r>
            <a:r>
              <a:rPr lang="bg-BG" sz="4800" b="1" dirty="0">
                <a:solidFill>
                  <a:srgbClr val="F5C05B"/>
                </a:solidFill>
              </a:rPr>
              <a:t>ДИЕТА</a:t>
            </a:r>
            <a:r>
              <a:rPr lang="en-US" sz="4800" b="1" dirty="0">
                <a:solidFill>
                  <a:srgbClr val="F5C05B"/>
                </a:solidFill>
              </a:rPr>
              <a:t> – </a:t>
            </a:r>
            <a:r>
              <a:rPr lang="bg-BG" sz="4800" b="1" dirty="0">
                <a:solidFill>
                  <a:srgbClr val="F5C05B"/>
                </a:solidFill>
              </a:rPr>
              <a:t>ЗДРАВЕ</a:t>
            </a:r>
            <a:endParaRPr lang="en-US" sz="4800" b="1" dirty="0">
              <a:solidFill>
                <a:srgbClr val="F5C05B"/>
              </a:solidFill>
            </a:endParaRPr>
          </a:p>
          <a:p>
            <a:endParaRPr lang="en-IE" dirty="0"/>
          </a:p>
        </p:txBody>
      </p:sp>
      <p:sp>
        <p:nvSpPr>
          <p:cNvPr id="2" name="TextBox 1">
            <a:extLst>
              <a:ext uri="{FF2B5EF4-FFF2-40B4-BE49-F238E27FC236}">
                <a16:creationId xmlns:a16="http://schemas.microsoft.com/office/drawing/2014/main" id="{A196AB5B-C96C-456E-B72E-CEAC63AE3EE2}"/>
              </a:ext>
            </a:extLst>
          </p:cNvPr>
          <p:cNvSpPr txBox="1"/>
          <p:nvPr/>
        </p:nvSpPr>
        <p:spPr>
          <a:xfrm>
            <a:off x="8631936" y="390144"/>
            <a:ext cx="2828544" cy="646331"/>
          </a:xfrm>
          <a:prstGeom prst="rect">
            <a:avLst/>
          </a:prstGeom>
          <a:noFill/>
        </p:spPr>
        <p:txBody>
          <a:bodyPr wrap="square" rtlCol="0">
            <a:spAutoFit/>
          </a:bodyPr>
          <a:lstStyle/>
          <a:p>
            <a:r>
              <a:rPr lang="bg-BG" sz="3600" b="1" dirty="0">
                <a:solidFill>
                  <a:srgbClr val="085156"/>
                </a:solidFill>
              </a:rPr>
              <a:t>МОДУЛ</a:t>
            </a:r>
            <a:r>
              <a:rPr lang="en-US" sz="3600" b="1" dirty="0">
                <a:solidFill>
                  <a:srgbClr val="085156"/>
                </a:solidFill>
              </a:rPr>
              <a:t> 3</a:t>
            </a:r>
            <a:endParaRPr lang="en-IE" sz="3600" b="1" dirty="0">
              <a:solidFill>
                <a:srgbClr val="085156"/>
              </a:solidFill>
            </a:endParaRPr>
          </a:p>
        </p:txBody>
      </p:sp>
    </p:spTree>
    <p:extLst>
      <p:ext uri="{BB962C8B-B14F-4D97-AF65-F5344CB8AC3E}">
        <p14:creationId xmlns:p14="http://schemas.microsoft.com/office/powerpoint/2010/main" val="3155863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6BC389-E4D1-4EAB-9578-88148946C04F}"/>
              </a:ext>
            </a:extLst>
          </p:cNvPr>
          <p:cNvSpPr>
            <a:spLocks noGrp="1"/>
          </p:cNvSpPr>
          <p:nvPr>
            <p:ph type="body" sz="quarter" idx="14"/>
          </p:nvPr>
        </p:nvSpPr>
        <p:spPr>
          <a:xfrm>
            <a:off x="3421921" y="3429000"/>
            <a:ext cx="7876752" cy="3245241"/>
          </a:xfrm>
        </p:spPr>
        <p:txBody>
          <a:bodyPr/>
          <a:lstStyle/>
          <a:p>
            <a:r>
              <a:rPr lang="en-US" sz="4800" b="1" dirty="0">
                <a:solidFill>
                  <a:srgbClr val="F5C05B"/>
                </a:solidFill>
              </a:rPr>
              <a:t>3. </a:t>
            </a:r>
            <a:r>
              <a:rPr lang="bg-BG" sz="4800" b="1" dirty="0">
                <a:solidFill>
                  <a:srgbClr val="F5C05B"/>
                </a:solidFill>
              </a:rPr>
              <a:t>Намаляване съдържанието на захар и сол в храните</a:t>
            </a:r>
            <a:endParaRPr lang="en-US" sz="4800" b="1" dirty="0">
              <a:solidFill>
                <a:srgbClr val="F5C05B"/>
              </a:solidFill>
            </a:endParaRPr>
          </a:p>
          <a:p>
            <a:endParaRPr lang="en-IE" sz="3600" dirty="0">
              <a:solidFill>
                <a:srgbClr val="F5C05B"/>
              </a:solidFill>
            </a:endParaRPr>
          </a:p>
        </p:txBody>
      </p:sp>
      <p:sp>
        <p:nvSpPr>
          <p:cNvPr id="4" name="TextBox 3">
            <a:extLst>
              <a:ext uri="{FF2B5EF4-FFF2-40B4-BE49-F238E27FC236}">
                <a16:creationId xmlns:a16="http://schemas.microsoft.com/office/drawing/2014/main" id="{6B5DEAE6-225F-402F-A748-AE9F2544E5DD}"/>
              </a:ext>
            </a:extLst>
          </p:cNvPr>
          <p:cNvSpPr txBox="1"/>
          <p:nvPr/>
        </p:nvSpPr>
        <p:spPr>
          <a:xfrm>
            <a:off x="8631936" y="390144"/>
            <a:ext cx="2828544" cy="646331"/>
          </a:xfrm>
          <a:prstGeom prst="rect">
            <a:avLst/>
          </a:prstGeom>
          <a:noFill/>
        </p:spPr>
        <p:txBody>
          <a:bodyPr wrap="square" rtlCol="0">
            <a:spAutoFit/>
          </a:bodyPr>
          <a:lstStyle/>
          <a:p>
            <a:r>
              <a:rPr lang="bg-BG" sz="3600" b="1" dirty="0">
                <a:solidFill>
                  <a:srgbClr val="085156"/>
                </a:solidFill>
              </a:rPr>
              <a:t>МОДУЛ</a:t>
            </a:r>
            <a:r>
              <a:rPr lang="en-US" sz="3600" b="1" dirty="0">
                <a:solidFill>
                  <a:srgbClr val="085156"/>
                </a:solidFill>
              </a:rPr>
              <a:t> 3</a:t>
            </a:r>
            <a:endParaRPr lang="en-IE" sz="3600" b="1" dirty="0">
              <a:solidFill>
                <a:srgbClr val="085156"/>
              </a:solidFill>
            </a:endParaRPr>
          </a:p>
        </p:txBody>
      </p:sp>
    </p:spTree>
    <p:extLst>
      <p:ext uri="{BB962C8B-B14F-4D97-AF65-F5344CB8AC3E}">
        <p14:creationId xmlns:p14="http://schemas.microsoft.com/office/powerpoint/2010/main" val="2787308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9400C-3D4E-44BC-9555-392E381B6168}"/>
              </a:ext>
            </a:extLst>
          </p:cNvPr>
          <p:cNvSpPr>
            <a:spLocks noGrp="1"/>
          </p:cNvSpPr>
          <p:nvPr>
            <p:ph type="body" sz="quarter" idx="19"/>
          </p:nvPr>
        </p:nvSpPr>
        <p:spPr/>
        <p:txBody>
          <a:bodyPr/>
          <a:lstStyle/>
          <a:p>
            <a:pPr algn="l"/>
            <a:r>
              <a:rPr lang="bg-BG" b="1" dirty="0">
                <a:solidFill>
                  <a:srgbClr val="F5C05B"/>
                </a:solidFill>
              </a:rPr>
              <a:t>ЗАХАР И СОЛ ПЛЪЗГАНЕ</a:t>
            </a:r>
            <a:r>
              <a:rPr lang="en-US" b="1" dirty="0">
                <a:solidFill>
                  <a:srgbClr val="F5C05B"/>
                </a:solidFill>
              </a:rPr>
              <a:t> </a:t>
            </a:r>
            <a:endParaRPr lang="en-IE" dirty="0"/>
          </a:p>
        </p:txBody>
      </p:sp>
      <p:sp>
        <p:nvSpPr>
          <p:cNvPr id="3" name="Text Placeholder 2">
            <a:extLst>
              <a:ext uri="{FF2B5EF4-FFF2-40B4-BE49-F238E27FC236}">
                <a16:creationId xmlns:a16="http://schemas.microsoft.com/office/drawing/2014/main" id="{A02B97D0-CB69-4CA7-B015-A8765F52E567}"/>
              </a:ext>
            </a:extLst>
          </p:cNvPr>
          <p:cNvSpPr>
            <a:spLocks noGrp="1"/>
          </p:cNvSpPr>
          <p:nvPr>
            <p:ph type="body" sz="quarter" idx="20"/>
          </p:nvPr>
        </p:nvSpPr>
        <p:spPr>
          <a:xfrm>
            <a:off x="310043" y="1842101"/>
            <a:ext cx="11238369" cy="4113912"/>
          </a:xfrm>
        </p:spPr>
        <p:txBody>
          <a:bodyPr/>
          <a:lstStyle/>
          <a:p>
            <a:pPr algn="just">
              <a:lnSpc>
                <a:spcPct val="100000"/>
              </a:lnSpc>
              <a:spcAft>
                <a:spcPts val="1200"/>
              </a:spcAft>
            </a:pPr>
            <a:r>
              <a:rPr lang="bg-BG" sz="2300" b="0" i="0" dirty="0">
                <a:solidFill>
                  <a:srgbClr val="406F70"/>
                </a:solidFill>
                <a:effectLst/>
              </a:rPr>
              <a:t>Бизнесът с хранителни услуги има ключова роля в намаляване съдържанието на захар и сол в храните</a:t>
            </a:r>
            <a:r>
              <a:rPr lang="en-US" sz="2300" dirty="0">
                <a:solidFill>
                  <a:srgbClr val="406F70"/>
                </a:solidFill>
              </a:rPr>
              <a:t>. </a:t>
            </a:r>
          </a:p>
          <a:p>
            <a:pPr algn="just">
              <a:lnSpc>
                <a:spcPct val="100000"/>
              </a:lnSpc>
              <a:spcAft>
                <a:spcPts val="1200"/>
              </a:spcAft>
            </a:pPr>
            <a:r>
              <a:rPr lang="bg-BG" sz="2300" b="0" i="0" dirty="0">
                <a:solidFill>
                  <a:srgbClr val="406F70"/>
                </a:solidFill>
                <a:effectLst/>
              </a:rPr>
              <a:t>СЗО препоръчва да използваме здравословна диета през целия си живот, за да предотвратим всички форми на недохранване </a:t>
            </a:r>
            <a:r>
              <a:rPr lang="en-US" sz="2300" b="0" i="0" dirty="0">
                <a:solidFill>
                  <a:srgbClr val="406F70"/>
                </a:solidFill>
                <a:effectLst/>
              </a:rPr>
              <a:t>(</a:t>
            </a:r>
            <a:r>
              <a:rPr lang="bg-BG" sz="2300" b="0" i="0" dirty="0">
                <a:solidFill>
                  <a:srgbClr val="406F70"/>
                </a:solidFill>
                <a:effectLst/>
              </a:rPr>
              <a:t>отслабване, кльощавост, ниско тегло, липса на витамини или минерали, наднормено тегло, затлъстяване</a:t>
            </a:r>
            <a:r>
              <a:rPr lang="en-US" sz="2300" b="0" i="0" dirty="0">
                <a:solidFill>
                  <a:srgbClr val="406F70"/>
                </a:solidFill>
                <a:effectLst/>
              </a:rPr>
              <a:t>),</a:t>
            </a:r>
            <a:r>
              <a:rPr lang="bg-BG" sz="2300" b="0" i="0" dirty="0">
                <a:solidFill>
                  <a:srgbClr val="406F70"/>
                </a:solidFill>
                <a:effectLst/>
              </a:rPr>
              <a:t> както и за предотвратяване на редица неинфекциозни заболявания, свързани хранителния режим </a:t>
            </a:r>
            <a:r>
              <a:rPr lang="en-US" sz="2300" b="0" i="0" dirty="0">
                <a:solidFill>
                  <a:srgbClr val="406F70"/>
                </a:solidFill>
                <a:effectLst/>
              </a:rPr>
              <a:t>(</a:t>
            </a:r>
            <a:r>
              <a:rPr lang="bg-BG" sz="2300" b="0" i="0" dirty="0">
                <a:solidFill>
                  <a:srgbClr val="406F70"/>
                </a:solidFill>
                <a:effectLst/>
              </a:rPr>
              <a:t>като сърдечни болести, инсулт, диабет, и някои видове рак</a:t>
            </a:r>
            <a:r>
              <a:rPr lang="en-US" sz="2300" b="0" i="0" dirty="0">
                <a:solidFill>
                  <a:srgbClr val="406F70"/>
                </a:solidFill>
                <a:effectLst/>
              </a:rPr>
              <a:t>)</a:t>
            </a:r>
            <a:r>
              <a:rPr lang="bg-BG" sz="2300" b="0" i="0" dirty="0">
                <a:solidFill>
                  <a:srgbClr val="406F70"/>
                </a:solidFill>
                <a:effectLst/>
              </a:rPr>
              <a:t> и намаляват риска от инфекциозни заболявания</a:t>
            </a:r>
            <a:r>
              <a:rPr lang="en-US" b="0" i="0" dirty="0">
                <a:solidFill>
                  <a:srgbClr val="406F70"/>
                </a:solidFill>
                <a:effectLst/>
              </a:rPr>
              <a:t>. </a:t>
            </a:r>
            <a:endParaRPr lang="en-US" sz="800" b="0" i="0" dirty="0">
              <a:solidFill>
                <a:srgbClr val="406F70"/>
              </a:solidFill>
              <a:effectLst/>
            </a:endParaRPr>
          </a:p>
          <a:p>
            <a:pPr algn="just">
              <a:lnSpc>
                <a:spcPct val="100000"/>
              </a:lnSpc>
              <a:spcAft>
                <a:spcPts val="1200"/>
              </a:spcAft>
            </a:pPr>
            <a:r>
              <a:rPr lang="bg-BG" sz="2300" b="0" i="0" dirty="0">
                <a:solidFill>
                  <a:srgbClr val="406F70"/>
                </a:solidFill>
                <a:effectLst/>
              </a:rPr>
              <a:t>Но увеличеното потребление на преработена храна, бързата урбанизация и променящият се начин на живот доведоха до промяна на хранителния модел. Хората сега търсят повече </a:t>
            </a:r>
            <a:r>
              <a:rPr lang="bg-BG" sz="2300" b="1" i="0" dirty="0">
                <a:solidFill>
                  <a:srgbClr val="406F70"/>
                </a:solidFill>
                <a:effectLst/>
              </a:rPr>
              <a:t>храни с високо съдържание на свободни захари и сол/натрий</a:t>
            </a:r>
            <a:r>
              <a:rPr lang="en-US" b="1" i="0" dirty="0">
                <a:solidFill>
                  <a:srgbClr val="406F70"/>
                </a:solidFill>
                <a:effectLst/>
              </a:rPr>
              <a:t>. </a:t>
            </a:r>
            <a:endParaRPr lang="en-US" b="0" i="0" dirty="0">
              <a:solidFill>
                <a:srgbClr val="406F70"/>
              </a:solidFill>
              <a:effectLst/>
            </a:endParaRPr>
          </a:p>
          <a:p>
            <a:pPr>
              <a:lnSpc>
                <a:spcPct val="100000"/>
              </a:lnSpc>
              <a:spcAft>
                <a:spcPts val="1200"/>
              </a:spcAft>
            </a:pPr>
            <a:endParaRPr lang="en-IE" dirty="0"/>
          </a:p>
        </p:txBody>
      </p:sp>
    </p:spTree>
    <p:extLst>
      <p:ext uri="{BB962C8B-B14F-4D97-AF65-F5344CB8AC3E}">
        <p14:creationId xmlns:p14="http://schemas.microsoft.com/office/powerpoint/2010/main" val="3945959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2C121-423F-4BE4-A347-11B3E997F5B7}"/>
              </a:ext>
            </a:extLst>
          </p:cNvPr>
          <p:cNvSpPr>
            <a:spLocks noGrp="1"/>
          </p:cNvSpPr>
          <p:nvPr>
            <p:ph type="body" sz="quarter" idx="19"/>
          </p:nvPr>
        </p:nvSpPr>
        <p:spPr/>
        <p:txBody>
          <a:bodyPr/>
          <a:lstStyle/>
          <a:p>
            <a:r>
              <a:rPr lang="bg-BG" b="1" dirty="0"/>
              <a:t>Намаляване приема на свободни захари</a:t>
            </a:r>
            <a:endParaRPr lang="en-IE" b="1" dirty="0"/>
          </a:p>
        </p:txBody>
      </p:sp>
      <p:sp>
        <p:nvSpPr>
          <p:cNvPr id="3" name="Text Placeholder 2">
            <a:extLst>
              <a:ext uri="{FF2B5EF4-FFF2-40B4-BE49-F238E27FC236}">
                <a16:creationId xmlns:a16="http://schemas.microsoft.com/office/drawing/2014/main" id="{7E98D9E8-2736-4A51-B0F2-CAF5FFD9B683}"/>
              </a:ext>
            </a:extLst>
          </p:cNvPr>
          <p:cNvSpPr>
            <a:spLocks noGrp="1"/>
          </p:cNvSpPr>
          <p:nvPr>
            <p:ph type="body" sz="quarter" idx="20"/>
          </p:nvPr>
        </p:nvSpPr>
        <p:spPr>
          <a:xfrm>
            <a:off x="189571" y="1233315"/>
            <a:ext cx="6008029" cy="3794872"/>
          </a:xfrm>
        </p:spPr>
        <p:txBody>
          <a:bodyPr/>
          <a:lstStyle/>
          <a:p>
            <a:pPr algn="just"/>
            <a:r>
              <a:rPr lang="bg-BG" b="1" dirty="0">
                <a:solidFill>
                  <a:srgbClr val="406F70"/>
                </a:solidFill>
              </a:rPr>
              <a:t>Свободните захари</a:t>
            </a:r>
            <a:r>
              <a:rPr lang="en-US" b="1" i="0" dirty="0">
                <a:solidFill>
                  <a:srgbClr val="406F70"/>
                </a:solidFill>
                <a:effectLst/>
              </a:rPr>
              <a:t> </a:t>
            </a:r>
            <a:r>
              <a:rPr lang="bg-BG" dirty="0">
                <a:solidFill>
                  <a:srgbClr val="406F70"/>
                </a:solidFill>
              </a:rPr>
              <a:t>са всички захари, </a:t>
            </a:r>
            <a:r>
              <a:rPr lang="bg-BG" b="1" dirty="0">
                <a:solidFill>
                  <a:srgbClr val="406F70"/>
                </a:solidFill>
              </a:rPr>
              <a:t>добавени</a:t>
            </a:r>
            <a:r>
              <a:rPr lang="bg-BG" dirty="0">
                <a:solidFill>
                  <a:srgbClr val="406F70"/>
                </a:solidFill>
              </a:rPr>
              <a:t> от готвача или потребителите към храни или напитки</a:t>
            </a:r>
            <a:r>
              <a:rPr lang="en-US" b="0" i="0" dirty="0">
                <a:solidFill>
                  <a:srgbClr val="406F70"/>
                </a:solidFill>
                <a:effectLst/>
              </a:rPr>
              <a:t> (</a:t>
            </a:r>
            <a:r>
              <a:rPr lang="bg-BG" b="0" i="0" dirty="0">
                <a:solidFill>
                  <a:srgbClr val="406F70"/>
                </a:solidFill>
                <a:effectLst/>
              </a:rPr>
              <a:t>т.е. глюкоза, </a:t>
            </a:r>
            <a:r>
              <a:rPr lang="bg-BG" b="0" i="0" dirty="0" err="1">
                <a:solidFill>
                  <a:srgbClr val="406F70"/>
                </a:solidFill>
                <a:effectLst/>
              </a:rPr>
              <a:t>галактоза</a:t>
            </a:r>
            <a:r>
              <a:rPr lang="bg-BG" b="0" i="0" dirty="0">
                <a:solidFill>
                  <a:srgbClr val="406F70"/>
                </a:solidFill>
                <a:effectLst/>
              </a:rPr>
              <a:t>, фруктоза, захароза или трапезна захар</a:t>
            </a:r>
            <a:r>
              <a:rPr lang="en-US" b="0" i="0" dirty="0">
                <a:solidFill>
                  <a:srgbClr val="406F70"/>
                </a:solidFill>
                <a:effectLst/>
              </a:rPr>
              <a:t>)</a:t>
            </a:r>
            <a:r>
              <a:rPr lang="bg-BG" b="0" i="0" dirty="0">
                <a:solidFill>
                  <a:srgbClr val="406F70"/>
                </a:solidFill>
                <a:effectLst/>
              </a:rPr>
              <a:t>, както и естествено присъстващи в мед, сиропи, плодови сокове и концентрати от плодови сиропи захари</a:t>
            </a:r>
            <a:r>
              <a:rPr lang="en-US" b="0" i="0" dirty="0">
                <a:solidFill>
                  <a:srgbClr val="406F70"/>
                </a:solidFill>
                <a:effectLst/>
              </a:rPr>
              <a:t>.</a:t>
            </a:r>
          </a:p>
          <a:p>
            <a:pPr marL="342900" indent="-342900" algn="just">
              <a:buFont typeface="Arial" panose="020B0604020202020204" pitchFamily="34" charset="0"/>
              <a:buChar char="•"/>
            </a:pPr>
            <a:r>
              <a:rPr lang="bg-BG" dirty="0">
                <a:solidFill>
                  <a:srgbClr val="406F70"/>
                </a:solidFill>
              </a:rPr>
              <a:t>Консумирането на свободни захари увеличава риска от кариес</a:t>
            </a:r>
            <a:r>
              <a:rPr lang="en-US" b="0" i="0" dirty="0">
                <a:solidFill>
                  <a:srgbClr val="406F70"/>
                </a:solidFill>
                <a:effectLst/>
              </a:rPr>
              <a:t>. </a:t>
            </a:r>
          </a:p>
          <a:p>
            <a:pPr marL="342900" indent="-342900" algn="just">
              <a:buFont typeface="Arial" panose="020B0604020202020204" pitchFamily="34" charset="0"/>
              <a:buChar char="•"/>
            </a:pPr>
            <a:r>
              <a:rPr lang="bg-BG" dirty="0">
                <a:solidFill>
                  <a:srgbClr val="406F70"/>
                </a:solidFill>
              </a:rPr>
              <a:t>Излишните калории от храни и напитки с високо съдържание на свободни захари също допринасят за нездравословното наддаване на тегло, което може да доведе до напълняване и затлъстяване. </a:t>
            </a:r>
            <a:endParaRPr lang="en-US" sz="800" b="0" i="0" dirty="0">
              <a:solidFill>
                <a:srgbClr val="406F70"/>
              </a:solidFill>
              <a:effectLst/>
            </a:endParaRPr>
          </a:p>
          <a:p>
            <a:pPr algn="just"/>
            <a:endParaRPr lang="en-IE" dirty="0"/>
          </a:p>
        </p:txBody>
      </p:sp>
      <p:pic>
        <p:nvPicPr>
          <p:cNvPr id="5" name="Picture 4" descr="A group of spoons&#10;&#10;Description automatically generated with medium confidence">
            <a:extLst>
              <a:ext uri="{FF2B5EF4-FFF2-40B4-BE49-F238E27FC236}">
                <a16:creationId xmlns:a16="http://schemas.microsoft.com/office/drawing/2014/main" id="{CFF730D7-484B-45F5-B94A-6D3FB1B2447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423414" y="2484684"/>
            <a:ext cx="5768586" cy="2841752"/>
          </a:xfrm>
          <a:prstGeom prst="rect">
            <a:avLst/>
          </a:prstGeom>
        </p:spPr>
      </p:pic>
    </p:spTree>
    <p:extLst>
      <p:ext uri="{BB962C8B-B14F-4D97-AF65-F5344CB8AC3E}">
        <p14:creationId xmlns:p14="http://schemas.microsoft.com/office/powerpoint/2010/main" val="3783590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948A9-5E5F-428E-9138-FE99F4859955}"/>
              </a:ext>
            </a:extLst>
          </p:cNvPr>
          <p:cNvSpPr>
            <a:spLocks noGrp="1"/>
          </p:cNvSpPr>
          <p:nvPr>
            <p:ph type="body" sz="quarter" idx="14"/>
          </p:nvPr>
        </p:nvSpPr>
        <p:spPr/>
        <p:txBody>
          <a:bodyPr>
            <a:normAutofit/>
          </a:bodyPr>
          <a:lstStyle/>
          <a:p>
            <a:r>
              <a:rPr lang="bg-BG" b="1" dirty="0">
                <a:solidFill>
                  <a:srgbClr val="085156"/>
                </a:solidFill>
              </a:rPr>
              <a:t>По-малък размер на порциите</a:t>
            </a:r>
            <a:endParaRPr lang="en-IE" b="1" dirty="0">
              <a:solidFill>
                <a:srgbClr val="085156"/>
              </a:solidFill>
            </a:endParaRPr>
          </a:p>
        </p:txBody>
      </p:sp>
      <p:sp>
        <p:nvSpPr>
          <p:cNvPr id="3" name="Text Placeholder 2">
            <a:extLst>
              <a:ext uri="{FF2B5EF4-FFF2-40B4-BE49-F238E27FC236}">
                <a16:creationId xmlns:a16="http://schemas.microsoft.com/office/drawing/2014/main" id="{A2C3C11A-E648-4A14-892D-BF09C5FBF9BD}"/>
              </a:ext>
            </a:extLst>
          </p:cNvPr>
          <p:cNvSpPr>
            <a:spLocks noGrp="1"/>
          </p:cNvSpPr>
          <p:nvPr>
            <p:ph type="body" sz="quarter" idx="15"/>
          </p:nvPr>
        </p:nvSpPr>
        <p:spPr/>
        <p:txBody>
          <a:bodyPr>
            <a:normAutofit/>
          </a:bodyPr>
          <a:lstStyle/>
          <a:p>
            <a:r>
              <a:rPr lang="bg-BG" dirty="0">
                <a:solidFill>
                  <a:srgbClr val="085156"/>
                </a:solidFill>
              </a:rPr>
              <a:t>По-малкият размер на порциите ограничава приемането на захар чрез техния контрол </a:t>
            </a:r>
            <a:endParaRPr lang="en-IE" dirty="0">
              <a:solidFill>
                <a:srgbClr val="085156"/>
              </a:solidFill>
            </a:endParaRPr>
          </a:p>
        </p:txBody>
      </p:sp>
      <p:sp>
        <p:nvSpPr>
          <p:cNvPr id="4" name="Text Placeholder 3">
            <a:extLst>
              <a:ext uri="{FF2B5EF4-FFF2-40B4-BE49-F238E27FC236}">
                <a16:creationId xmlns:a16="http://schemas.microsoft.com/office/drawing/2014/main" id="{EAB07911-01FB-44B1-A4F0-524496D0A98D}"/>
              </a:ext>
            </a:extLst>
          </p:cNvPr>
          <p:cNvSpPr>
            <a:spLocks noGrp="1"/>
          </p:cNvSpPr>
          <p:nvPr>
            <p:ph type="body" sz="quarter" idx="16"/>
          </p:nvPr>
        </p:nvSpPr>
        <p:spPr/>
        <p:txBody>
          <a:bodyPr>
            <a:normAutofit/>
          </a:bodyPr>
          <a:lstStyle/>
          <a:p>
            <a:r>
              <a:rPr lang="bg-BG" b="1" dirty="0">
                <a:solidFill>
                  <a:srgbClr val="406F70"/>
                </a:solidFill>
              </a:rPr>
              <a:t>Не слагайте захар на масите</a:t>
            </a:r>
            <a:endParaRPr lang="en-IE" b="1" dirty="0">
              <a:solidFill>
                <a:srgbClr val="406F70"/>
              </a:solidFill>
            </a:endParaRPr>
          </a:p>
        </p:txBody>
      </p:sp>
      <p:sp>
        <p:nvSpPr>
          <p:cNvPr id="5" name="Text Placeholder 4">
            <a:extLst>
              <a:ext uri="{FF2B5EF4-FFF2-40B4-BE49-F238E27FC236}">
                <a16:creationId xmlns:a16="http://schemas.microsoft.com/office/drawing/2014/main" id="{58CA1286-23E1-4573-90CB-493201A618B2}"/>
              </a:ext>
            </a:extLst>
          </p:cNvPr>
          <p:cNvSpPr>
            <a:spLocks noGrp="1"/>
          </p:cNvSpPr>
          <p:nvPr>
            <p:ph type="body" sz="quarter" idx="17"/>
          </p:nvPr>
        </p:nvSpPr>
        <p:spPr/>
        <p:txBody>
          <a:bodyPr>
            <a:normAutofit/>
          </a:bodyPr>
          <a:lstStyle/>
          <a:p>
            <a:r>
              <a:rPr lang="bg-BG" dirty="0">
                <a:solidFill>
                  <a:srgbClr val="406F70"/>
                </a:solidFill>
              </a:rPr>
              <a:t>Често, когато им е трудно да добавят захар, те ще го избегнат</a:t>
            </a:r>
            <a:endParaRPr lang="en-IE" dirty="0">
              <a:solidFill>
                <a:srgbClr val="406F70"/>
              </a:solidFill>
            </a:endParaRPr>
          </a:p>
        </p:txBody>
      </p:sp>
      <p:sp>
        <p:nvSpPr>
          <p:cNvPr id="6" name="Text Placeholder 5">
            <a:extLst>
              <a:ext uri="{FF2B5EF4-FFF2-40B4-BE49-F238E27FC236}">
                <a16:creationId xmlns:a16="http://schemas.microsoft.com/office/drawing/2014/main" id="{B8AFE9A3-A414-4EB7-BDEA-9BD46AC65621}"/>
              </a:ext>
            </a:extLst>
          </p:cNvPr>
          <p:cNvSpPr>
            <a:spLocks noGrp="1"/>
          </p:cNvSpPr>
          <p:nvPr>
            <p:ph type="body" sz="quarter" idx="18"/>
          </p:nvPr>
        </p:nvSpPr>
        <p:spPr/>
        <p:txBody>
          <a:bodyPr>
            <a:normAutofit fontScale="92500"/>
          </a:bodyPr>
          <a:lstStyle/>
          <a:p>
            <a:r>
              <a:rPr lang="bg-BG" b="1" dirty="0">
                <a:solidFill>
                  <a:srgbClr val="F5C05B"/>
                </a:solidFill>
              </a:rPr>
              <a:t>Предлагайте замени с малко захар</a:t>
            </a:r>
            <a:endParaRPr lang="en-IE" b="1" dirty="0">
              <a:solidFill>
                <a:srgbClr val="F5C05B"/>
              </a:solidFill>
            </a:endParaRPr>
          </a:p>
        </p:txBody>
      </p:sp>
      <p:sp>
        <p:nvSpPr>
          <p:cNvPr id="7" name="Text Placeholder 6">
            <a:extLst>
              <a:ext uri="{FF2B5EF4-FFF2-40B4-BE49-F238E27FC236}">
                <a16:creationId xmlns:a16="http://schemas.microsoft.com/office/drawing/2014/main" id="{965A4619-F67D-4DD9-8583-36F6B24D08B4}"/>
              </a:ext>
            </a:extLst>
          </p:cNvPr>
          <p:cNvSpPr>
            <a:spLocks noGrp="1"/>
          </p:cNvSpPr>
          <p:nvPr>
            <p:ph type="body" sz="quarter" idx="19"/>
          </p:nvPr>
        </p:nvSpPr>
        <p:spPr/>
        <p:txBody>
          <a:bodyPr>
            <a:normAutofit fontScale="85000" lnSpcReduction="10000"/>
          </a:bodyPr>
          <a:lstStyle/>
          <a:p>
            <a:r>
              <a:rPr lang="bg-BG" b="1" dirty="0">
                <a:solidFill>
                  <a:srgbClr val="F5C05B"/>
                </a:solidFill>
              </a:rPr>
              <a:t>По-специално напитки. Предлагайте вода, мляко, малки порции пресни сокове вместо безалкохолни напитки с много захар и др.</a:t>
            </a:r>
            <a:endParaRPr lang="en-IE" b="1" dirty="0">
              <a:solidFill>
                <a:srgbClr val="F5C05B"/>
              </a:solidFill>
            </a:endParaRPr>
          </a:p>
        </p:txBody>
      </p:sp>
      <p:sp>
        <p:nvSpPr>
          <p:cNvPr id="8" name="Text Placeholder 7">
            <a:extLst>
              <a:ext uri="{FF2B5EF4-FFF2-40B4-BE49-F238E27FC236}">
                <a16:creationId xmlns:a16="http://schemas.microsoft.com/office/drawing/2014/main" id="{544C5E09-C6EE-49B3-9836-2DC56C76BC77}"/>
              </a:ext>
            </a:extLst>
          </p:cNvPr>
          <p:cNvSpPr>
            <a:spLocks noGrp="1"/>
          </p:cNvSpPr>
          <p:nvPr>
            <p:ph type="body" sz="quarter" idx="13"/>
          </p:nvPr>
        </p:nvSpPr>
        <p:spPr>
          <a:xfrm>
            <a:off x="356839" y="900212"/>
            <a:ext cx="10937694" cy="704485"/>
          </a:xfrm>
        </p:spPr>
        <p:txBody>
          <a:bodyPr>
            <a:normAutofit fontScale="77500" lnSpcReduction="20000"/>
          </a:bodyPr>
          <a:lstStyle/>
          <a:p>
            <a:r>
              <a:rPr lang="bg-BG" b="1" dirty="0">
                <a:solidFill>
                  <a:srgbClr val="085156"/>
                </a:solidFill>
              </a:rPr>
              <a:t>Помагане на нашите потребители да намалят техния прием на захар</a:t>
            </a:r>
            <a:endParaRPr lang="en-US" b="1" dirty="0">
              <a:solidFill>
                <a:srgbClr val="085156"/>
              </a:solidFill>
            </a:endParaRPr>
          </a:p>
          <a:p>
            <a:endParaRPr lang="en-IE" dirty="0"/>
          </a:p>
        </p:txBody>
      </p:sp>
    </p:spTree>
    <p:extLst>
      <p:ext uri="{BB962C8B-B14F-4D97-AF65-F5344CB8AC3E}">
        <p14:creationId xmlns:p14="http://schemas.microsoft.com/office/powerpoint/2010/main" val="1232944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4B1F8-3E29-4BDA-9490-F5982C0CC38B}"/>
              </a:ext>
            </a:extLst>
          </p:cNvPr>
          <p:cNvSpPr>
            <a:spLocks noGrp="1"/>
          </p:cNvSpPr>
          <p:nvPr>
            <p:ph type="body" sz="quarter" idx="13"/>
          </p:nvPr>
        </p:nvSpPr>
        <p:spPr/>
        <p:txBody>
          <a:bodyPr/>
          <a:lstStyle/>
          <a:p>
            <a:r>
              <a:rPr lang="bg-BG" b="1" dirty="0">
                <a:solidFill>
                  <a:srgbClr val="406F70"/>
                </a:solidFill>
              </a:rPr>
              <a:t>Научете за захарта в храните</a:t>
            </a:r>
            <a:r>
              <a:rPr lang="en-US" b="1" dirty="0">
                <a:solidFill>
                  <a:srgbClr val="406F70"/>
                </a:solidFill>
              </a:rPr>
              <a:t>…</a:t>
            </a:r>
            <a:endParaRPr lang="en-IE" b="1" dirty="0">
              <a:solidFill>
                <a:srgbClr val="406F70"/>
              </a:solidFill>
            </a:endParaRPr>
          </a:p>
        </p:txBody>
      </p:sp>
      <p:sp>
        <p:nvSpPr>
          <p:cNvPr id="3" name="Text Placeholder 2">
            <a:extLst>
              <a:ext uri="{FF2B5EF4-FFF2-40B4-BE49-F238E27FC236}">
                <a16:creationId xmlns:a16="http://schemas.microsoft.com/office/drawing/2014/main" id="{C47103E0-E5E6-4ACA-81F2-4B1BD079C053}"/>
              </a:ext>
            </a:extLst>
          </p:cNvPr>
          <p:cNvSpPr>
            <a:spLocks noGrp="1"/>
          </p:cNvSpPr>
          <p:nvPr>
            <p:ph type="body" sz="quarter" idx="14"/>
          </p:nvPr>
        </p:nvSpPr>
        <p:spPr/>
        <p:txBody>
          <a:bodyPr/>
          <a:lstStyle/>
          <a:p>
            <a:r>
              <a:rPr lang="bg-BG" dirty="0"/>
              <a:t>И ефектът от твърде много</a:t>
            </a:r>
            <a:endParaRPr lang="en-IE" dirty="0"/>
          </a:p>
        </p:txBody>
      </p:sp>
      <p:sp>
        <p:nvSpPr>
          <p:cNvPr id="4" name="Picture Placeholder 3">
            <a:extLst>
              <a:ext uri="{FF2B5EF4-FFF2-40B4-BE49-F238E27FC236}">
                <a16:creationId xmlns:a16="http://schemas.microsoft.com/office/drawing/2014/main" id="{89DDD8EC-29A4-4A6B-B4A5-DA19D3A69B1D}"/>
              </a:ext>
            </a:extLst>
          </p:cNvPr>
          <p:cNvSpPr>
            <a:spLocks noGrp="1"/>
          </p:cNvSpPr>
          <p:nvPr>
            <p:ph type="pic" sz="quarter" idx="15"/>
          </p:nvPr>
        </p:nvSpPr>
        <p:spPr/>
      </p:sp>
      <p:pic>
        <p:nvPicPr>
          <p:cNvPr id="5" name="Online Media 4" title="Learn about hidden sugar in foods">
            <a:hlinkClick r:id="" action="ppaction://media"/>
            <a:extLst>
              <a:ext uri="{FF2B5EF4-FFF2-40B4-BE49-F238E27FC236}">
                <a16:creationId xmlns:a16="http://schemas.microsoft.com/office/drawing/2014/main" id="{9957C97D-AC2C-4C98-BED8-B4C93B7D14FF}"/>
              </a:ext>
            </a:extLst>
          </p:cNvPr>
          <p:cNvPicPr>
            <a:picLocks noRot="1" noChangeAspect="1"/>
          </p:cNvPicPr>
          <p:nvPr>
            <a:videoFile r:link="rId1"/>
          </p:nvPr>
        </p:nvPicPr>
        <p:blipFill>
          <a:blip r:embed="rId3"/>
          <a:stretch>
            <a:fillRect/>
          </a:stretch>
        </p:blipFill>
        <p:spPr>
          <a:xfrm>
            <a:off x="3107069" y="1783760"/>
            <a:ext cx="5844426" cy="3673764"/>
          </a:xfrm>
          <a:prstGeom prst="rect">
            <a:avLst/>
          </a:prstGeom>
        </p:spPr>
      </p:pic>
      <p:sp>
        <p:nvSpPr>
          <p:cNvPr id="6" name="TextBox 5">
            <a:extLst>
              <a:ext uri="{FF2B5EF4-FFF2-40B4-BE49-F238E27FC236}">
                <a16:creationId xmlns:a16="http://schemas.microsoft.com/office/drawing/2014/main" id="{1D48798F-4B98-4CC7-BA73-45361D59ED09}"/>
              </a:ext>
            </a:extLst>
          </p:cNvPr>
          <p:cNvSpPr txBox="1"/>
          <p:nvPr/>
        </p:nvSpPr>
        <p:spPr>
          <a:xfrm>
            <a:off x="9411630" y="1904992"/>
            <a:ext cx="2529331" cy="4154984"/>
          </a:xfrm>
          <a:prstGeom prst="rect">
            <a:avLst/>
          </a:prstGeom>
          <a:noFill/>
        </p:spPr>
        <p:txBody>
          <a:bodyPr wrap="square" rtlCol="0">
            <a:spAutoFit/>
          </a:bodyPr>
          <a:lstStyle/>
          <a:p>
            <a:pPr algn="ctr"/>
            <a:r>
              <a:rPr lang="bg-BG" sz="2400" dirty="0">
                <a:solidFill>
                  <a:srgbClr val="406F70"/>
                </a:solidFill>
              </a:rPr>
              <a:t>Тук д-р Ума </a:t>
            </a:r>
            <a:r>
              <a:rPr lang="bg-BG" sz="2400" dirty="0" err="1">
                <a:solidFill>
                  <a:srgbClr val="406F70"/>
                </a:solidFill>
              </a:rPr>
              <a:t>Найду</a:t>
            </a:r>
            <a:r>
              <a:rPr lang="bg-BG" sz="2400" dirty="0">
                <a:solidFill>
                  <a:srgbClr val="406F70"/>
                </a:solidFill>
              </a:rPr>
              <a:t> от Харвардското медицинско училище говори за захарите в храната и кои трябва да се избягват и ефектите на твърде много захари в диетата. </a:t>
            </a:r>
            <a:r>
              <a:rPr lang="en-US" dirty="0"/>
              <a:t> </a:t>
            </a:r>
            <a:endParaRPr lang="en-IE" dirty="0"/>
          </a:p>
        </p:txBody>
      </p:sp>
      <p:sp>
        <p:nvSpPr>
          <p:cNvPr id="7" name="TextBox 6">
            <a:extLst>
              <a:ext uri="{FF2B5EF4-FFF2-40B4-BE49-F238E27FC236}">
                <a16:creationId xmlns:a16="http://schemas.microsoft.com/office/drawing/2014/main" id="{88986A02-6FB4-495F-8074-E7D14BFCEF47}"/>
              </a:ext>
            </a:extLst>
          </p:cNvPr>
          <p:cNvSpPr txBox="1"/>
          <p:nvPr/>
        </p:nvSpPr>
        <p:spPr>
          <a:xfrm>
            <a:off x="606392" y="5938787"/>
            <a:ext cx="3898231" cy="584775"/>
          </a:xfrm>
          <a:prstGeom prst="rect">
            <a:avLst/>
          </a:prstGeom>
          <a:noFill/>
        </p:spPr>
        <p:txBody>
          <a:bodyPr wrap="square" rtlCol="0">
            <a:spAutoFit/>
          </a:bodyPr>
          <a:lstStyle/>
          <a:p>
            <a:r>
              <a:rPr lang="en-IE" sz="1400" dirty="0">
                <a:hlinkClick r:id="rId4"/>
              </a:rPr>
              <a:t>https://www.youtube.com/watch?v=fVAEgzXXLVs</a:t>
            </a:r>
            <a:endParaRPr lang="en-IE" sz="1400" dirty="0"/>
          </a:p>
          <a:p>
            <a:endParaRPr lang="en-IE" dirty="0"/>
          </a:p>
        </p:txBody>
      </p:sp>
      <p:sp>
        <p:nvSpPr>
          <p:cNvPr id="8" name="Oval 7">
            <a:extLst>
              <a:ext uri="{FF2B5EF4-FFF2-40B4-BE49-F238E27FC236}">
                <a16:creationId xmlns:a16="http://schemas.microsoft.com/office/drawing/2014/main" id="{2A563B0D-88B8-4955-9678-28839ABD0B48}"/>
              </a:ext>
            </a:extLst>
          </p:cNvPr>
          <p:cNvSpPr/>
          <p:nvPr/>
        </p:nvSpPr>
        <p:spPr>
          <a:xfrm>
            <a:off x="569987" y="805873"/>
            <a:ext cx="2614084" cy="1257103"/>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800" b="1" dirty="0">
                <a:solidFill>
                  <a:srgbClr val="085156"/>
                </a:solidFill>
              </a:rPr>
              <a:t>ГЛЕДАЙТЕ</a:t>
            </a:r>
            <a:r>
              <a:rPr lang="en-US" dirty="0"/>
              <a:t> </a:t>
            </a:r>
            <a:endParaRPr lang="en-IE" dirty="0"/>
          </a:p>
        </p:txBody>
      </p:sp>
    </p:spTree>
    <p:extLst>
      <p:ext uri="{BB962C8B-B14F-4D97-AF65-F5344CB8AC3E}">
        <p14:creationId xmlns:p14="http://schemas.microsoft.com/office/powerpoint/2010/main" val="14141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Honey in beehive">
            <a:extLst>
              <a:ext uri="{FF2B5EF4-FFF2-40B4-BE49-F238E27FC236}">
                <a16:creationId xmlns:a16="http://schemas.microsoft.com/office/drawing/2014/main" id="{276AA8A7-7D5E-4178-9ABA-8DECAC58C0B9}"/>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8C4FCB7-49DE-454B-8E7E-15AC4FCDE05E}"/>
              </a:ext>
            </a:extLst>
          </p:cNvPr>
          <p:cNvSpPr>
            <a:spLocks noGrp="1"/>
          </p:cNvSpPr>
          <p:nvPr>
            <p:ph type="body" sz="quarter" idx="19"/>
          </p:nvPr>
        </p:nvSpPr>
        <p:spPr>
          <a:xfrm>
            <a:off x="579604" y="652821"/>
            <a:ext cx="5854650" cy="697353"/>
          </a:xfrm>
        </p:spPr>
        <p:txBody>
          <a:bodyPr>
            <a:normAutofit fontScale="70000" lnSpcReduction="20000"/>
          </a:bodyPr>
          <a:lstStyle/>
          <a:p>
            <a:r>
              <a:rPr lang="bg-BG" b="1" dirty="0">
                <a:solidFill>
                  <a:srgbClr val="406F70"/>
                </a:solidFill>
              </a:rPr>
              <a:t>Запознайте се с естествените подсладители</a:t>
            </a:r>
            <a:endParaRPr lang="en-IE" b="1" dirty="0">
              <a:solidFill>
                <a:srgbClr val="406F70"/>
              </a:solidFill>
            </a:endParaRPr>
          </a:p>
        </p:txBody>
      </p:sp>
      <p:sp>
        <p:nvSpPr>
          <p:cNvPr id="4" name="Text Placeholder 3">
            <a:extLst>
              <a:ext uri="{FF2B5EF4-FFF2-40B4-BE49-F238E27FC236}">
                <a16:creationId xmlns:a16="http://schemas.microsoft.com/office/drawing/2014/main" id="{3D64C253-A51A-43D8-B833-457D644B871D}"/>
              </a:ext>
            </a:extLst>
          </p:cNvPr>
          <p:cNvSpPr>
            <a:spLocks noGrp="1"/>
          </p:cNvSpPr>
          <p:nvPr>
            <p:ph type="body" sz="quarter" idx="20"/>
          </p:nvPr>
        </p:nvSpPr>
        <p:spPr>
          <a:xfrm>
            <a:off x="586551" y="1571615"/>
            <a:ext cx="6307229" cy="4696732"/>
          </a:xfrm>
        </p:spPr>
        <p:txBody>
          <a:bodyPr/>
          <a:lstStyle/>
          <a:p>
            <a:r>
              <a:rPr lang="bg-BG" b="1" i="0" dirty="0">
                <a:solidFill>
                  <a:srgbClr val="085156"/>
                </a:solidFill>
                <a:effectLst/>
              </a:rPr>
              <a:t>Естествените подсладители</a:t>
            </a:r>
            <a:r>
              <a:rPr lang="en-IE" b="0" i="0" dirty="0">
                <a:solidFill>
                  <a:srgbClr val="085156"/>
                </a:solidFill>
                <a:effectLst/>
              </a:rPr>
              <a:t>, </a:t>
            </a:r>
            <a:r>
              <a:rPr lang="bg-BG" b="0" i="0" dirty="0">
                <a:solidFill>
                  <a:srgbClr val="085156"/>
                </a:solidFill>
                <a:effectLst/>
              </a:rPr>
              <a:t>в сравнение с нехранителните </a:t>
            </a:r>
            <a:r>
              <a:rPr lang="en-IE" i="0" dirty="0">
                <a:solidFill>
                  <a:srgbClr val="085156"/>
                </a:solidFill>
                <a:effectLst/>
              </a:rPr>
              <a:t>(</a:t>
            </a:r>
            <a:r>
              <a:rPr lang="bg-BG" i="0" dirty="0">
                <a:solidFill>
                  <a:srgbClr val="085156"/>
                </a:solidFill>
                <a:effectLst/>
              </a:rPr>
              <a:t>изкуствени</a:t>
            </a:r>
            <a:r>
              <a:rPr lang="en-IE" i="0" dirty="0">
                <a:solidFill>
                  <a:srgbClr val="085156"/>
                </a:solidFill>
                <a:effectLst/>
              </a:rPr>
              <a:t>)</a:t>
            </a:r>
            <a:r>
              <a:rPr lang="bg-BG" i="0" dirty="0">
                <a:solidFill>
                  <a:srgbClr val="085156"/>
                </a:solidFill>
                <a:effectLst/>
              </a:rPr>
              <a:t> подсладители, съдържащи калории и хранителни вещества, се </a:t>
            </a:r>
            <a:r>
              <a:rPr lang="bg-BG" i="0" dirty="0" err="1">
                <a:solidFill>
                  <a:srgbClr val="085156"/>
                </a:solidFill>
                <a:effectLst/>
              </a:rPr>
              <a:t>метаболизират</a:t>
            </a:r>
            <a:r>
              <a:rPr lang="bg-BG" i="0" dirty="0">
                <a:solidFill>
                  <a:srgbClr val="085156"/>
                </a:solidFill>
                <a:effectLst/>
              </a:rPr>
              <a:t> и се променят, когато преминават през тялото. Те включват</a:t>
            </a:r>
            <a:r>
              <a:rPr lang="en-IE" b="0" i="0" dirty="0">
                <a:solidFill>
                  <a:srgbClr val="085156"/>
                </a:solidFill>
                <a:effectLst/>
              </a:rPr>
              <a:t>: </a:t>
            </a:r>
          </a:p>
          <a:p>
            <a:pPr marL="342900" indent="-342900">
              <a:lnSpc>
                <a:spcPct val="50000"/>
              </a:lnSpc>
              <a:buFont typeface="Arial" panose="020B0604020202020204" pitchFamily="34" charset="0"/>
              <a:buChar char="•"/>
            </a:pPr>
            <a:r>
              <a:rPr lang="bg-BG" dirty="0">
                <a:solidFill>
                  <a:srgbClr val="085156"/>
                </a:solidFill>
              </a:rPr>
              <a:t>н</a:t>
            </a:r>
            <a:r>
              <a:rPr lang="bg-BG" b="0" i="0" dirty="0">
                <a:solidFill>
                  <a:srgbClr val="085156"/>
                </a:solidFill>
                <a:effectLst/>
              </a:rPr>
              <a:t>ектар от </a:t>
            </a:r>
            <a:r>
              <a:rPr lang="bg-BG" b="0" i="0" dirty="0" err="1">
                <a:solidFill>
                  <a:srgbClr val="085156"/>
                </a:solidFill>
                <a:effectLst/>
              </a:rPr>
              <a:t>агаве</a:t>
            </a:r>
            <a:endParaRPr lang="en-IE" b="0" i="0" dirty="0">
              <a:solidFill>
                <a:srgbClr val="085156"/>
              </a:solidFill>
              <a:effectLst/>
            </a:endParaRPr>
          </a:p>
          <a:p>
            <a:pPr marL="342900" indent="-342900">
              <a:lnSpc>
                <a:spcPct val="50000"/>
              </a:lnSpc>
              <a:buFont typeface="Arial" panose="020B0604020202020204" pitchFamily="34" charset="0"/>
              <a:buChar char="•"/>
            </a:pPr>
            <a:r>
              <a:rPr lang="bg-BG" dirty="0">
                <a:solidFill>
                  <a:srgbClr val="085156"/>
                </a:solidFill>
              </a:rPr>
              <a:t>з</a:t>
            </a:r>
            <a:r>
              <a:rPr lang="bg-BG" b="0" i="0" dirty="0">
                <a:solidFill>
                  <a:srgbClr val="085156"/>
                </a:solidFill>
                <a:effectLst/>
              </a:rPr>
              <a:t>ахар от сироп на кафяв ориз</a:t>
            </a:r>
            <a:endParaRPr lang="en-IE" b="0" i="0" dirty="0">
              <a:solidFill>
                <a:srgbClr val="085156"/>
              </a:solidFill>
              <a:effectLst/>
            </a:endParaRPr>
          </a:p>
          <a:p>
            <a:pPr marL="342900" indent="-342900">
              <a:lnSpc>
                <a:spcPct val="50000"/>
              </a:lnSpc>
              <a:buFont typeface="Arial" panose="020B0604020202020204" pitchFamily="34" charset="0"/>
              <a:buChar char="•"/>
            </a:pPr>
            <a:r>
              <a:rPr lang="bg-BG" dirty="0">
                <a:solidFill>
                  <a:srgbClr val="085156"/>
                </a:solidFill>
              </a:rPr>
              <a:t>кокосов орех</a:t>
            </a:r>
            <a:endParaRPr lang="en-IE" dirty="0">
              <a:solidFill>
                <a:srgbClr val="085156"/>
              </a:solidFill>
            </a:endParaRPr>
          </a:p>
          <a:p>
            <a:pPr marL="342900" indent="-342900">
              <a:lnSpc>
                <a:spcPct val="50000"/>
              </a:lnSpc>
              <a:buFont typeface="Arial" panose="020B0604020202020204" pitchFamily="34" charset="0"/>
              <a:buChar char="•"/>
            </a:pPr>
            <a:r>
              <a:rPr lang="bg-BG" dirty="0">
                <a:solidFill>
                  <a:srgbClr val="085156"/>
                </a:solidFill>
              </a:rPr>
              <a:t>з</a:t>
            </a:r>
            <a:r>
              <a:rPr lang="bg-BG" b="0" i="0" dirty="0">
                <a:solidFill>
                  <a:srgbClr val="085156"/>
                </a:solidFill>
                <a:effectLst/>
              </a:rPr>
              <a:t>ахар от фурми</a:t>
            </a:r>
            <a:endParaRPr lang="en-IE" b="0" i="0" dirty="0">
              <a:solidFill>
                <a:srgbClr val="085156"/>
              </a:solidFill>
              <a:effectLst/>
            </a:endParaRPr>
          </a:p>
          <a:p>
            <a:pPr marL="342900" indent="-342900">
              <a:lnSpc>
                <a:spcPct val="50000"/>
              </a:lnSpc>
              <a:buFont typeface="Arial" panose="020B0604020202020204" pitchFamily="34" charset="0"/>
              <a:buChar char="•"/>
            </a:pPr>
            <a:r>
              <a:rPr lang="bg-BG" b="0" i="0" dirty="0">
                <a:solidFill>
                  <a:srgbClr val="085156"/>
                </a:solidFill>
                <a:effectLst/>
              </a:rPr>
              <a:t>мед</a:t>
            </a:r>
            <a:r>
              <a:rPr lang="en-IE" b="0" i="0" dirty="0">
                <a:solidFill>
                  <a:srgbClr val="085156"/>
                </a:solidFill>
                <a:effectLst/>
              </a:rPr>
              <a:t> </a:t>
            </a:r>
          </a:p>
          <a:p>
            <a:pPr marL="342900" indent="-342900">
              <a:lnSpc>
                <a:spcPct val="50000"/>
              </a:lnSpc>
              <a:buFont typeface="Arial" panose="020B0604020202020204" pitchFamily="34" charset="0"/>
              <a:buChar char="•"/>
            </a:pPr>
            <a:r>
              <a:rPr lang="bg-BG" dirty="0">
                <a:solidFill>
                  <a:srgbClr val="085156"/>
                </a:solidFill>
              </a:rPr>
              <a:t>к</a:t>
            </a:r>
            <a:r>
              <a:rPr lang="bg-BG" b="0" i="0" dirty="0">
                <a:solidFill>
                  <a:srgbClr val="085156"/>
                </a:solidFill>
                <a:effectLst/>
              </a:rPr>
              <a:t>ленов сироп</a:t>
            </a:r>
            <a:r>
              <a:rPr lang="en-IE" b="0" i="0" dirty="0">
                <a:solidFill>
                  <a:srgbClr val="085156"/>
                </a:solidFill>
                <a:effectLst/>
              </a:rPr>
              <a:t> </a:t>
            </a:r>
            <a:endParaRPr lang="en-IE" dirty="0">
              <a:solidFill>
                <a:srgbClr val="085156"/>
              </a:solidFill>
            </a:endParaRPr>
          </a:p>
          <a:p>
            <a:pPr marL="342900" indent="-342900">
              <a:lnSpc>
                <a:spcPct val="50000"/>
              </a:lnSpc>
              <a:buFont typeface="Arial" panose="020B0604020202020204" pitchFamily="34" charset="0"/>
              <a:buChar char="•"/>
            </a:pPr>
            <a:r>
              <a:rPr lang="bg-BG" dirty="0">
                <a:solidFill>
                  <a:srgbClr val="085156"/>
                </a:solidFill>
              </a:rPr>
              <a:t>м</a:t>
            </a:r>
            <a:r>
              <a:rPr lang="bg-BG" b="0" i="0" dirty="0">
                <a:solidFill>
                  <a:srgbClr val="085156"/>
                </a:solidFill>
                <a:effectLst/>
              </a:rPr>
              <a:t>еласа и черна меласа от захарна тръстика</a:t>
            </a:r>
            <a:r>
              <a:rPr lang="en-IE" b="0" i="0" dirty="0">
                <a:solidFill>
                  <a:srgbClr val="085156"/>
                </a:solidFill>
                <a:effectLst/>
              </a:rPr>
              <a:t>, </a:t>
            </a:r>
          </a:p>
          <a:p>
            <a:pPr marL="342900" indent="-342900">
              <a:lnSpc>
                <a:spcPct val="50000"/>
              </a:lnSpc>
              <a:buFont typeface="Arial" panose="020B0604020202020204" pitchFamily="34" charset="0"/>
              <a:buChar char="•"/>
            </a:pPr>
            <a:r>
              <a:rPr lang="bg-BG" b="0" i="0" dirty="0">
                <a:solidFill>
                  <a:srgbClr val="085156"/>
                </a:solidFill>
                <a:effectLst/>
              </a:rPr>
              <a:t>сироп от </a:t>
            </a:r>
            <a:r>
              <a:rPr lang="bg-BG" b="0" i="0" dirty="0" err="1">
                <a:solidFill>
                  <a:srgbClr val="085156"/>
                </a:solidFill>
                <a:effectLst/>
              </a:rPr>
              <a:t>сорго</a:t>
            </a:r>
            <a:endParaRPr lang="en-IE" b="0" i="0" dirty="0">
              <a:solidFill>
                <a:srgbClr val="085156"/>
              </a:solidFill>
              <a:effectLst/>
            </a:endParaRPr>
          </a:p>
          <a:p>
            <a:pPr marL="342900" indent="-342900">
              <a:lnSpc>
                <a:spcPct val="50000"/>
              </a:lnSpc>
              <a:buFont typeface="Arial" panose="020B0604020202020204" pitchFamily="34" charset="0"/>
              <a:buChar char="•"/>
            </a:pPr>
            <a:r>
              <a:rPr lang="bg-BG" b="0" i="0" dirty="0" err="1">
                <a:solidFill>
                  <a:srgbClr val="085156"/>
                </a:solidFill>
                <a:effectLst/>
              </a:rPr>
              <a:t>стевия</a:t>
            </a:r>
            <a:r>
              <a:rPr lang="en-IE" b="0" i="0" dirty="0">
                <a:solidFill>
                  <a:srgbClr val="085156"/>
                </a:solidFill>
                <a:effectLst/>
              </a:rPr>
              <a:t>.</a:t>
            </a:r>
            <a:endParaRPr lang="en-IE" dirty="0">
              <a:solidFill>
                <a:srgbClr val="085156"/>
              </a:solidFill>
            </a:endParaRPr>
          </a:p>
        </p:txBody>
      </p:sp>
    </p:spTree>
    <p:extLst>
      <p:ext uri="{BB962C8B-B14F-4D97-AF65-F5344CB8AC3E}">
        <p14:creationId xmlns:p14="http://schemas.microsoft.com/office/powerpoint/2010/main" val="228752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557BB0-3EE0-432E-9891-B131A5177A34}"/>
              </a:ext>
            </a:extLst>
          </p:cNvPr>
          <p:cNvSpPr>
            <a:spLocks noGrp="1"/>
          </p:cNvSpPr>
          <p:nvPr>
            <p:ph type="body" sz="quarter" idx="14"/>
          </p:nvPr>
        </p:nvSpPr>
        <p:spPr>
          <a:xfrm>
            <a:off x="8511397" y="3293067"/>
            <a:ext cx="929116" cy="867246"/>
          </a:xfrm>
        </p:spPr>
        <p:txBody>
          <a:bodyPr>
            <a:normAutofit fontScale="70000" lnSpcReduction="20000"/>
          </a:bodyPr>
          <a:lstStyle/>
          <a:p>
            <a:endParaRPr lang="en-IE" dirty="0"/>
          </a:p>
        </p:txBody>
      </p:sp>
      <p:sp>
        <p:nvSpPr>
          <p:cNvPr id="3" name="Text Placeholder 2">
            <a:extLst>
              <a:ext uri="{FF2B5EF4-FFF2-40B4-BE49-F238E27FC236}">
                <a16:creationId xmlns:a16="http://schemas.microsoft.com/office/drawing/2014/main" id="{2AAB0666-6189-4BCD-950A-EBE7B24B9F59}"/>
              </a:ext>
            </a:extLst>
          </p:cNvPr>
          <p:cNvSpPr>
            <a:spLocks noGrp="1"/>
          </p:cNvSpPr>
          <p:nvPr>
            <p:ph type="body" sz="quarter" idx="15"/>
          </p:nvPr>
        </p:nvSpPr>
        <p:spPr>
          <a:xfrm>
            <a:off x="1725591" y="958762"/>
            <a:ext cx="979369" cy="872549"/>
          </a:xfrm>
        </p:spPr>
        <p:txBody>
          <a:bodyPr>
            <a:normAutofit fontScale="70000" lnSpcReduction="20000"/>
          </a:bodyPr>
          <a:lstStyle/>
          <a:p>
            <a:endParaRPr lang="en-IE" dirty="0"/>
          </a:p>
        </p:txBody>
      </p:sp>
      <p:sp>
        <p:nvSpPr>
          <p:cNvPr id="4" name="Text Placeholder 3">
            <a:extLst>
              <a:ext uri="{FF2B5EF4-FFF2-40B4-BE49-F238E27FC236}">
                <a16:creationId xmlns:a16="http://schemas.microsoft.com/office/drawing/2014/main" id="{40AB0A80-7A39-48F6-996D-339D39ADFF0A}"/>
              </a:ext>
            </a:extLst>
          </p:cNvPr>
          <p:cNvSpPr>
            <a:spLocks noGrp="1"/>
          </p:cNvSpPr>
          <p:nvPr>
            <p:ph type="body" sz="quarter" idx="13"/>
          </p:nvPr>
        </p:nvSpPr>
        <p:spPr>
          <a:xfrm>
            <a:off x="1725591" y="1307078"/>
            <a:ext cx="7137380" cy="2846046"/>
          </a:xfrm>
        </p:spPr>
        <p:txBody>
          <a:bodyPr>
            <a:normAutofit lnSpcReduction="10000"/>
          </a:bodyPr>
          <a:lstStyle/>
          <a:p>
            <a:r>
              <a:rPr lang="en-IE" altLang="en-US" sz="3600" b="1" dirty="0">
                <a:solidFill>
                  <a:srgbClr val="F5C05B"/>
                </a:solidFill>
                <a:cs typeface="Arial" panose="020B0604020202020204" pitchFamily="34" charset="0"/>
              </a:rPr>
              <a:t>5 </a:t>
            </a:r>
            <a:r>
              <a:rPr lang="bg-BG" altLang="en-US" sz="3600" b="1" dirty="0">
                <a:solidFill>
                  <a:srgbClr val="F5C05B"/>
                </a:solidFill>
                <a:cs typeface="Arial" panose="020B0604020202020204" pitchFamily="34" charset="0"/>
              </a:rPr>
              <a:t>милиона смъртни случай в световен мащаб могат да бъдат предотвратени всяка година, ако консумацията на сол се намали до </a:t>
            </a:r>
            <a:r>
              <a:rPr lang="bg-BG" altLang="en-US" sz="3600" b="1" dirty="0" err="1">
                <a:solidFill>
                  <a:srgbClr val="F5C05B"/>
                </a:solidFill>
                <a:cs typeface="Arial" panose="020B0604020202020204" pitchFamily="34" charset="0"/>
              </a:rPr>
              <a:t>припоръчителното</a:t>
            </a:r>
            <a:r>
              <a:rPr lang="bg-BG" altLang="en-US" sz="3600" b="1" dirty="0">
                <a:solidFill>
                  <a:srgbClr val="F5C05B"/>
                </a:solidFill>
                <a:cs typeface="Arial" panose="020B0604020202020204" pitchFamily="34" charset="0"/>
              </a:rPr>
              <a:t> ниво от по-малко от </a:t>
            </a:r>
            <a:r>
              <a:rPr lang="en-IE" altLang="en-US" sz="3600" b="1" dirty="0">
                <a:solidFill>
                  <a:srgbClr val="F5C05B"/>
                </a:solidFill>
                <a:cs typeface="Arial" panose="020B0604020202020204" pitchFamily="34" charset="0"/>
              </a:rPr>
              <a:t>5 </a:t>
            </a:r>
            <a:r>
              <a:rPr lang="bg-BG" altLang="en-US" sz="3600" b="1" dirty="0">
                <a:solidFill>
                  <a:srgbClr val="F5C05B"/>
                </a:solidFill>
                <a:cs typeface="Arial" panose="020B0604020202020204" pitchFamily="34" charset="0"/>
              </a:rPr>
              <a:t>гр. на ден</a:t>
            </a:r>
            <a:endParaRPr lang="en-IE" altLang="en-US" sz="3600" b="1" dirty="0">
              <a:solidFill>
                <a:srgbClr val="F5C05B"/>
              </a:solidFill>
              <a:cs typeface="Arial" panose="020B0604020202020204" pitchFamily="34" charset="0"/>
            </a:endParaRPr>
          </a:p>
          <a:p>
            <a:endParaRPr lang="en-IE" dirty="0"/>
          </a:p>
        </p:txBody>
      </p:sp>
      <p:sp>
        <p:nvSpPr>
          <p:cNvPr id="5" name="TextBox 4">
            <a:extLst>
              <a:ext uri="{FF2B5EF4-FFF2-40B4-BE49-F238E27FC236}">
                <a16:creationId xmlns:a16="http://schemas.microsoft.com/office/drawing/2014/main" id="{A9AADBC2-2FAE-459F-B070-FA0F75015C0B}"/>
              </a:ext>
            </a:extLst>
          </p:cNvPr>
          <p:cNvSpPr txBox="1"/>
          <p:nvPr/>
        </p:nvSpPr>
        <p:spPr>
          <a:xfrm>
            <a:off x="5441796" y="4761571"/>
            <a:ext cx="6111450" cy="646331"/>
          </a:xfrm>
          <a:prstGeom prst="rect">
            <a:avLst/>
          </a:prstGeom>
          <a:noFill/>
        </p:spPr>
        <p:txBody>
          <a:bodyPr wrap="square" rtlCol="0">
            <a:spAutoFit/>
          </a:bodyPr>
          <a:lstStyle/>
          <a:p>
            <a:r>
              <a:rPr lang="bg-BG" dirty="0">
                <a:solidFill>
                  <a:srgbClr val="F5C05B"/>
                </a:solidFill>
              </a:rPr>
              <a:t>Източник: Световна здравна организация </a:t>
            </a:r>
            <a:r>
              <a:rPr lang="en-US" dirty="0">
                <a:solidFill>
                  <a:srgbClr val="F5C05B"/>
                </a:solidFill>
              </a:rPr>
              <a:t>(</a:t>
            </a:r>
            <a:r>
              <a:rPr lang="bg-BG" dirty="0">
                <a:solidFill>
                  <a:srgbClr val="F5C05B"/>
                </a:solidFill>
              </a:rPr>
              <a:t>СЗО</a:t>
            </a:r>
            <a:r>
              <a:rPr lang="en-US" dirty="0">
                <a:solidFill>
                  <a:srgbClr val="F5C05B"/>
                </a:solidFill>
              </a:rPr>
              <a:t>)/ World Health Organisation (WHO)</a:t>
            </a:r>
            <a:endParaRPr lang="en-IE" dirty="0">
              <a:solidFill>
                <a:srgbClr val="F5C05B"/>
              </a:solidFill>
            </a:endParaRPr>
          </a:p>
        </p:txBody>
      </p:sp>
    </p:spTree>
    <p:extLst>
      <p:ext uri="{BB962C8B-B14F-4D97-AF65-F5344CB8AC3E}">
        <p14:creationId xmlns:p14="http://schemas.microsoft.com/office/powerpoint/2010/main" val="3600893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C1C9A-3589-2741-9EC3-54EF8109404C}"/>
              </a:ext>
            </a:extLst>
          </p:cNvPr>
          <p:cNvSpPr>
            <a:spLocks noGrp="1"/>
          </p:cNvSpPr>
          <p:nvPr>
            <p:ph type="body" sz="quarter" idx="19"/>
          </p:nvPr>
        </p:nvSpPr>
        <p:spPr/>
        <p:txBody>
          <a:bodyPr/>
          <a:lstStyle/>
          <a:p>
            <a:r>
              <a:rPr lang="bg-BG" b="1" dirty="0">
                <a:solidFill>
                  <a:srgbClr val="CC9131"/>
                </a:solidFill>
              </a:rPr>
              <a:t>Намаляване приема на сол</a:t>
            </a:r>
            <a:endParaRPr lang="en-US" dirty="0"/>
          </a:p>
        </p:txBody>
      </p:sp>
      <p:sp>
        <p:nvSpPr>
          <p:cNvPr id="3" name="Text Placeholder 2">
            <a:extLst>
              <a:ext uri="{FF2B5EF4-FFF2-40B4-BE49-F238E27FC236}">
                <a16:creationId xmlns:a16="http://schemas.microsoft.com/office/drawing/2014/main" id="{77AAD46A-AF4D-F740-B502-607D22F90AB7}"/>
              </a:ext>
            </a:extLst>
          </p:cNvPr>
          <p:cNvSpPr>
            <a:spLocks noGrp="1"/>
          </p:cNvSpPr>
          <p:nvPr>
            <p:ph type="body" sz="quarter" idx="20"/>
          </p:nvPr>
        </p:nvSpPr>
        <p:spPr>
          <a:xfrm>
            <a:off x="586551" y="1896533"/>
            <a:ext cx="11156716" cy="4061505"/>
          </a:xfrm>
        </p:spPr>
        <p:txBody>
          <a:bodyPr/>
          <a:lstStyle/>
          <a:p>
            <a:pPr algn="l"/>
            <a:r>
              <a:rPr lang="bg-BG" b="0" i="0" dirty="0">
                <a:solidFill>
                  <a:srgbClr val="085156"/>
                </a:solidFill>
                <a:effectLst/>
              </a:rPr>
              <a:t>Хората често не осъзнават количеството сол, което консумират</a:t>
            </a:r>
            <a:r>
              <a:rPr lang="en-US" b="0" i="0" dirty="0">
                <a:solidFill>
                  <a:srgbClr val="085156"/>
                </a:solidFill>
                <a:effectLst/>
              </a:rPr>
              <a:t>. </a:t>
            </a:r>
          </a:p>
          <a:p>
            <a:pPr algn="l"/>
            <a:r>
              <a:rPr lang="bg-BG" dirty="0">
                <a:solidFill>
                  <a:srgbClr val="085156"/>
                </a:solidFill>
              </a:rPr>
              <a:t>Повечето сол идва от </a:t>
            </a:r>
            <a:r>
              <a:rPr lang="bg-BG" b="1" dirty="0">
                <a:solidFill>
                  <a:srgbClr val="085156"/>
                </a:solidFill>
              </a:rPr>
              <a:t>преработените храни</a:t>
            </a:r>
            <a:r>
              <a:rPr lang="en-US" b="1" i="0" dirty="0">
                <a:solidFill>
                  <a:srgbClr val="085156"/>
                </a:solidFill>
                <a:effectLst/>
              </a:rPr>
              <a:t> </a:t>
            </a:r>
            <a:r>
              <a:rPr lang="en-US" b="0" i="0" dirty="0">
                <a:solidFill>
                  <a:srgbClr val="085156"/>
                </a:solidFill>
                <a:effectLst/>
              </a:rPr>
              <a:t>(</a:t>
            </a:r>
            <a:r>
              <a:rPr lang="bg-BG" b="0" i="0" dirty="0">
                <a:solidFill>
                  <a:srgbClr val="085156"/>
                </a:solidFill>
                <a:effectLst/>
              </a:rPr>
              <a:t>готови ястия</a:t>
            </a:r>
            <a:r>
              <a:rPr lang="en-US" b="0" i="0" dirty="0">
                <a:solidFill>
                  <a:srgbClr val="085156"/>
                </a:solidFill>
                <a:effectLst/>
              </a:rPr>
              <a:t>; </a:t>
            </a:r>
            <a:r>
              <a:rPr lang="bg-BG" b="0" i="0" dirty="0">
                <a:solidFill>
                  <a:srgbClr val="085156"/>
                </a:solidFill>
                <a:effectLst/>
              </a:rPr>
              <a:t>преработени меса и солени закуски</a:t>
            </a:r>
            <a:r>
              <a:rPr lang="en-US" b="0" i="0" dirty="0">
                <a:solidFill>
                  <a:srgbClr val="085156"/>
                </a:solidFill>
                <a:effectLst/>
              </a:rPr>
              <a:t>) </a:t>
            </a:r>
            <a:r>
              <a:rPr lang="bg-BG" b="0" i="0" dirty="0">
                <a:solidFill>
                  <a:srgbClr val="085156"/>
                </a:solidFill>
                <a:effectLst/>
              </a:rPr>
              <a:t>или от храна, консумирана често в големи количества </a:t>
            </a:r>
            <a:r>
              <a:rPr lang="en-US" b="0" i="0" dirty="0">
                <a:solidFill>
                  <a:srgbClr val="085156"/>
                </a:solidFill>
                <a:effectLst/>
              </a:rPr>
              <a:t>(</a:t>
            </a:r>
            <a:r>
              <a:rPr lang="bg-BG" b="0" i="0" dirty="0">
                <a:solidFill>
                  <a:srgbClr val="085156"/>
                </a:solidFill>
                <a:effectLst/>
              </a:rPr>
              <a:t>хляб</a:t>
            </a:r>
            <a:r>
              <a:rPr lang="en-US" b="0" i="0" dirty="0">
                <a:solidFill>
                  <a:srgbClr val="085156"/>
                </a:solidFill>
                <a:effectLst/>
              </a:rPr>
              <a:t>). </a:t>
            </a:r>
          </a:p>
          <a:p>
            <a:pPr algn="l"/>
            <a:r>
              <a:rPr lang="bg-BG" dirty="0">
                <a:solidFill>
                  <a:srgbClr val="085156"/>
                </a:solidFill>
              </a:rPr>
              <a:t>Солта също се добавя към храната </a:t>
            </a:r>
            <a:r>
              <a:rPr lang="bg-BG" b="1" dirty="0">
                <a:solidFill>
                  <a:srgbClr val="085156"/>
                </a:solidFill>
              </a:rPr>
              <a:t>по време на готвене</a:t>
            </a:r>
            <a:r>
              <a:rPr lang="en-US" b="1" i="0" dirty="0">
                <a:solidFill>
                  <a:srgbClr val="085156"/>
                </a:solidFill>
                <a:effectLst/>
              </a:rPr>
              <a:t> </a:t>
            </a:r>
            <a:r>
              <a:rPr lang="en-US" b="0" i="0" dirty="0">
                <a:solidFill>
                  <a:srgbClr val="085156"/>
                </a:solidFill>
                <a:effectLst/>
              </a:rPr>
              <a:t>(</a:t>
            </a:r>
            <a:r>
              <a:rPr lang="bg-BG" b="0" i="0" dirty="0">
                <a:solidFill>
                  <a:srgbClr val="085156"/>
                </a:solidFill>
                <a:effectLst/>
              </a:rPr>
              <a:t>бульон, кубчета за супа, соев и рибен сос</a:t>
            </a:r>
            <a:r>
              <a:rPr lang="en-US" b="0" i="0" dirty="0">
                <a:solidFill>
                  <a:srgbClr val="085156"/>
                </a:solidFill>
                <a:effectLst/>
              </a:rPr>
              <a:t>) </a:t>
            </a:r>
            <a:r>
              <a:rPr lang="bg-BG" b="0" i="0" dirty="0">
                <a:solidFill>
                  <a:srgbClr val="085156"/>
                </a:solidFill>
                <a:effectLst/>
              </a:rPr>
              <a:t>или на масата</a:t>
            </a:r>
            <a:r>
              <a:rPr lang="en-US" b="0" i="0" dirty="0">
                <a:solidFill>
                  <a:srgbClr val="085156"/>
                </a:solidFill>
                <a:effectLst/>
              </a:rPr>
              <a:t> (</a:t>
            </a:r>
            <a:r>
              <a:rPr lang="bg-BG" b="0" i="0" dirty="0">
                <a:solidFill>
                  <a:srgbClr val="085156"/>
                </a:solidFill>
                <a:effectLst/>
              </a:rPr>
              <a:t>трапезна сол</a:t>
            </a:r>
            <a:r>
              <a:rPr lang="en-US" b="0" i="0" dirty="0">
                <a:solidFill>
                  <a:srgbClr val="085156"/>
                </a:solidFill>
                <a:effectLst/>
              </a:rPr>
              <a:t>).</a:t>
            </a:r>
          </a:p>
          <a:p>
            <a:pPr algn="l"/>
            <a:r>
              <a:rPr lang="bg-BG" dirty="0">
                <a:solidFill>
                  <a:srgbClr val="085156"/>
                </a:solidFill>
              </a:rPr>
              <a:t>СЗО/</a:t>
            </a:r>
            <a:r>
              <a:rPr lang="en-US" b="0" i="0" dirty="0">
                <a:solidFill>
                  <a:srgbClr val="085156"/>
                </a:solidFill>
                <a:effectLst/>
              </a:rPr>
              <a:t>WHO  </a:t>
            </a:r>
            <a:r>
              <a:rPr lang="bg-BG" b="1" i="0" dirty="0">
                <a:solidFill>
                  <a:srgbClr val="085156"/>
                </a:solidFill>
                <a:effectLst/>
              </a:rPr>
              <a:t>препоръчва</a:t>
            </a:r>
            <a:r>
              <a:rPr lang="bg-BG" b="0" i="0" dirty="0">
                <a:solidFill>
                  <a:srgbClr val="085156"/>
                </a:solidFill>
                <a:effectLst/>
              </a:rPr>
              <a:t> да намалим консумацията на сол до ниво</a:t>
            </a:r>
            <a:r>
              <a:rPr lang="en-US" b="0" i="0" dirty="0">
                <a:solidFill>
                  <a:srgbClr val="085156"/>
                </a:solidFill>
                <a:effectLst/>
              </a:rPr>
              <a:t> </a:t>
            </a:r>
            <a:r>
              <a:rPr lang="en-US" b="1" i="0" dirty="0">
                <a:solidFill>
                  <a:srgbClr val="085156"/>
                </a:solidFill>
                <a:effectLst/>
              </a:rPr>
              <a:t>&lt; 5 g </a:t>
            </a:r>
            <a:r>
              <a:rPr lang="bg-BG" b="1" i="0" dirty="0">
                <a:solidFill>
                  <a:srgbClr val="085156"/>
                </a:solidFill>
                <a:effectLst/>
              </a:rPr>
              <a:t>на ден</a:t>
            </a:r>
            <a:r>
              <a:rPr lang="en-US" b="1" i="0" dirty="0">
                <a:solidFill>
                  <a:srgbClr val="085156"/>
                </a:solidFill>
                <a:effectLst/>
              </a:rPr>
              <a:t>.</a:t>
            </a:r>
          </a:p>
          <a:p>
            <a:pPr marL="342900" indent="-342900" algn="l">
              <a:buFont typeface="Arial" panose="020B0604020202020204" pitchFamily="34" charset="0"/>
              <a:buChar char="•"/>
            </a:pPr>
            <a:r>
              <a:rPr lang="bg-BG" dirty="0">
                <a:solidFill>
                  <a:srgbClr val="085156"/>
                </a:solidFill>
              </a:rPr>
              <a:t>Повечето хора консумират твърде много натрий чрез солта </a:t>
            </a:r>
            <a:r>
              <a:rPr lang="en-US" b="0" i="0" dirty="0">
                <a:solidFill>
                  <a:srgbClr val="085156"/>
                </a:solidFill>
                <a:effectLst/>
              </a:rPr>
              <a:t>(</a:t>
            </a:r>
            <a:r>
              <a:rPr lang="bg-BG" b="0" i="0" dirty="0">
                <a:solidFill>
                  <a:srgbClr val="085156"/>
                </a:solidFill>
                <a:effectLst/>
              </a:rPr>
              <a:t>средно</a:t>
            </a:r>
            <a:r>
              <a:rPr lang="en-US" b="0" i="0" dirty="0">
                <a:solidFill>
                  <a:srgbClr val="085156"/>
                </a:solidFill>
                <a:effectLst/>
              </a:rPr>
              <a:t> 9–12 g </a:t>
            </a:r>
            <a:r>
              <a:rPr lang="bg-BG" b="0" i="0" dirty="0">
                <a:solidFill>
                  <a:srgbClr val="085156"/>
                </a:solidFill>
                <a:effectLst/>
              </a:rPr>
              <a:t>сол на ден</a:t>
            </a:r>
            <a:r>
              <a:rPr lang="en-US" b="0" i="0" dirty="0">
                <a:solidFill>
                  <a:srgbClr val="085156"/>
                </a:solidFill>
                <a:effectLst/>
              </a:rPr>
              <a:t>) </a:t>
            </a:r>
            <a:r>
              <a:rPr lang="bg-BG" b="0" i="0" dirty="0">
                <a:solidFill>
                  <a:srgbClr val="085156"/>
                </a:solidFill>
                <a:effectLst/>
              </a:rPr>
              <a:t> и недостатъчно калий</a:t>
            </a:r>
            <a:r>
              <a:rPr lang="en-US" b="0" i="0" dirty="0">
                <a:solidFill>
                  <a:srgbClr val="085156"/>
                </a:solidFill>
                <a:effectLst/>
              </a:rPr>
              <a:t>.</a:t>
            </a:r>
          </a:p>
          <a:p>
            <a:pPr marL="342900" indent="-342900" algn="l">
              <a:buFont typeface="Arial" panose="020B0604020202020204" pitchFamily="34" charset="0"/>
              <a:buChar char="•"/>
            </a:pPr>
            <a:r>
              <a:rPr lang="bg-BG" dirty="0">
                <a:solidFill>
                  <a:srgbClr val="085156"/>
                </a:solidFill>
              </a:rPr>
              <a:t>Високата консумация на сол и недостатъчния прием на калий </a:t>
            </a:r>
            <a:r>
              <a:rPr lang="en-US" b="0" i="0" dirty="0">
                <a:solidFill>
                  <a:srgbClr val="085156"/>
                </a:solidFill>
                <a:effectLst/>
              </a:rPr>
              <a:t>(</a:t>
            </a:r>
            <a:r>
              <a:rPr lang="bg-BG" b="0" i="0" dirty="0">
                <a:solidFill>
                  <a:srgbClr val="085156"/>
                </a:solidFill>
                <a:effectLst/>
              </a:rPr>
              <a:t>по-малко от </a:t>
            </a:r>
            <a:r>
              <a:rPr lang="en-US" b="0" i="0" dirty="0">
                <a:solidFill>
                  <a:srgbClr val="085156"/>
                </a:solidFill>
                <a:effectLst/>
              </a:rPr>
              <a:t>3.5 g) </a:t>
            </a:r>
            <a:r>
              <a:rPr lang="bg-BG" b="0" i="0" dirty="0">
                <a:solidFill>
                  <a:srgbClr val="085156"/>
                </a:solidFill>
                <a:effectLst/>
              </a:rPr>
              <a:t>допринася за </a:t>
            </a:r>
            <a:r>
              <a:rPr lang="bg-BG" b="0" i="0" u="sng" dirty="0">
                <a:solidFill>
                  <a:srgbClr val="085156"/>
                </a:solidFill>
                <a:effectLst/>
              </a:rPr>
              <a:t>високото кръвно налягане</a:t>
            </a:r>
            <a:r>
              <a:rPr lang="bg-BG" b="0" i="0" dirty="0">
                <a:solidFill>
                  <a:srgbClr val="085156"/>
                </a:solidFill>
                <a:effectLst/>
              </a:rPr>
              <a:t>, което от своя страна </a:t>
            </a:r>
            <a:r>
              <a:rPr lang="bg-BG" b="0" i="0" u="sng" dirty="0">
                <a:solidFill>
                  <a:srgbClr val="085156"/>
                </a:solidFill>
                <a:effectLst/>
              </a:rPr>
              <a:t>увеличава риска от сърдечни заболявания и инсулт</a:t>
            </a:r>
            <a:r>
              <a:rPr lang="en-US" b="0" i="0" dirty="0">
                <a:solidFill>
                  <a:srgbClr val="085156"/>
                </a:solidFill>
                <a:effectLst/>
              </a:rPr>
              <a:t>.</a:t>
            </a:r>
          </a:p>
          <a:p>
            <a:endParaRPr lang="en-US" dirty="0"/>
          </a:p>
        </p:txBody>
      </p:sp>
    </p:spTree>
    <p:extLst>
      <p:ext uri="{BB962C8B-B14F-4D97-AF65-F5344CB8AC3E}">
        <p14:creationId xmlns:p14="http://schemas.microsoft.com/office/powerpoint/2010/main" val="1625199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525692-C2E0-B349-A22A-50EDF946891E}"/>
              </a:ext>
            </a:extLst>
          </p:cNvPr>
          <p:cNvSpPr>
            <a:spLocks noGrp="1"/>
          </p:cNvSpPr>
          <p:nvPr>
            <p:ph type="body" sz="quarter" idx="13"/>
          </p:nvPr>
        </p:nvSpPr>
        <p:spPr/>
        <p:txBody>
          <a:bodyPr>
            <a:normAutofit fontScale="85000" lnSpcReduction="10000"/>
          </a:bodyPr>
          <a:lstStyle/>
          <a:p>
            <a:r>
              <a:rPr lang="bg-BG" b="1" dirty="0">
                <a:solidFill>
                  <a:srgbClr val="085156"/>
                </a:solidFill>
              </a:rPr>
              <a:t>Помагане на нашите потребители да намалят техния прием на сол</a:t>
            </a:r>
            <a:endParaRPr lang="en-US" b="1" dirty="0">
              <a:solidFill>
                <a:srgbClr val="085156"/>
              </a:solidFill>
            </a:endParaRPr>
          </a:p>
        </p:txBody>
      </p:sp>
      <p:sp>
        <p:nvSpPr>
          <p:cNvPr id="3" name="Text Placeholder 2">
            <a:extLst>
              <a:ext uri="{FF2B5EF4-FFF2-40B4-BE49-F238E27FC236}">
                <a16:creationId xmlns:a16="http://schemas.microsoft.com/office/drawing/2014/main" id="{62F441F8-FDDB-2347-B9B6-726B26C493F8}"/>
              </a:ext>
            </a:extLst>
          </p:cNvPr>
          <p:cNvSpPr>
            <a:spLocks noGrp="1"/>
          </p:cNvSpPr>
          <p:nvPr>
            <p:ph type="body" sz="quarter" idx="14"/>
          </p:nvPr>
        </p:nvSpPr>
        <p:spPr/>
        <p:txBody>
          <a:bodyPr>
            <a:normAutofit fontScale="92500" lnSpcReduction="20000"/>
          </a:bodyPr>
          <a:lstStyle/>
          <a:p>
            <a:r>
              <a:rPr lang="bg-BG" b="1" dirty="0">
                <a:solidFill>
                  <a:srgbClr val="085156"/>
                </a:solidFill>
              </a:rPr>
              <a:t>Добавяйте сол само по желание на клиента</a:t>
            </a:r>
            <a:endParaRPr lang="en-US" b="1" dirty="0">
              <a:solidFill>
                <a:srgbClr val="085156"/>
              </a:solidFill>
            </a:endParaRPr>
          </a:p>
        </p:txBody>
      </p:sp>
      <p:sp>
        <p:nvSpPr>
          <p:cNvPr id="4" name="Text Placeholder 3">
            <a:extLst>
              <a:ext uri="{FF2B5EF4-FFF2-40B4-BE49-F238E27FC236}">
                <a16:creationId xmlns:a16="http://schemas.microsoft.com/office/drawing/2014/main" id="{C2F5594C-7D8F-7F45-B681-4FDEE5F0A28C}"/>
              </a:ext>
            </a:extLst>
          </p:cNvPr>
          <p:cNvSpPr>
            <a:spLocks noGrp="1"/>
          </p:cNvSpPr>
          <p:nvPr>
            <p:ph type="body" sz="quarter" idx="15"/>
          </p:nvPr>
        </p:nvSpPr>
        <p:spPr/>
        <p:txBody>
          <a:bodyPr>
            <a:normAutofit/>
          </a:bodyPr>
          <a:lstStyle/>
          <a:p>
            <a:r>
              <a:rPr lang="bg-BG" dirty="0">
                <a:solidFill>
                  <a:srgbClr val="085156"/>
                </a:solidFill>
              </a:rPr>
              <a:t>С ограничаването или премахването на солта по време на готвене, ще се помогне значително</a:t>
            </a:r>
            <a:endParaRPr lang="en-US" dirty="0">
              <a:solidFill>
                <a:srgbClr val="085156"/>
              </a:solidFill>
            </a:endParaRPr>
          </a:p>
        </p:txBody>
      </p:sp>
      <p:sp>
        <p:nvSpPr>
          <p:cNvPr id="5" name="Text Placeholder 4">
            <a:extLst>
              <a:ext uri="{FF2B5EF4-FFF2-40B4-BE49-F238E27FC236}">
                <a16:creationId xmlns:a16="http://schemas.microsoft.com/office/drawing/2014/main" id="{5769A2EA-CF47-C84A-A473-91270780CB4A}"/>
              </a:ext>
            </a:extLst>
          </p:cNvPr>
          <p:cNvSpPr>
            <a:spLocks noGrp="1"/>
          </p:cNvSpPr>
          <p:nvPr>
            <p:ph type="body" sz="quarter" idx="16"/>
          </p:nvPr>
        </p:nvSpPr>
        <p:spPr/>
        <p:txBody>
          <a:bodyPr>
            <a:normAutofit fontScale="92500" lnSpcReduction="20000"/>
          </a:bodyPr>
          <a:lstStyle/>
          <a:p>
            <a:r>
              <a:rPr lang="bg-BG" b="1" dirty="0">
                <a:solidFill>
                  <a:srgbClr val="406F70"/>
                </a:solidFill>
              </a:rPr>
              <a:t>Избиране съставки с ниско съдържание на сол</a:t>
            </a:r>
            <a:endParaRPr lang="en-US" b="1" dirty="0">
              <a:solidFill>
                <a:srgbClr val="406F70"/>
              </a:solidFill>
            </a:endParaRPr>
          </a:p>
        </p:txBody>
      </p:sp>
      <p:sp>
        <p:nvSpPr>
          <p:cNvPr id="6" name="Text Placeholder 5">
            <a:extLst>
              <a:ext uri="{FF2B5EF4-FFF2-40B4-BE49-F238E27FC236}">
                <a16:creationId xmlns:a16="http://schemas.microsoft.com/office/drawing/2014/main" id="{F448C174-1500-0E45-A4B9-9E80C20674B4}"/>
              </a:ext>
            </a:extLst>
          </p:cNvPr>
          <p:cNvSpPr>
            <a:spLocks noGrp="1"/>
          </p:cNvSpPr>
          <p:nvPr>
            <p:ph type="body" sz="quarter" idx="17"/>
          </p:nvPr>
        </p:nvSpPr>
        <p:spPr/>
        <p:txBody>
          <a:bodyPr>
            <a:normAutofit/>
          </a:bodyPr>
          <a:lstStyle/>
          <a:p>
            <a:r>
              <a:rPr lang="bg-BG" dirty="0">
                <a:solidFill>
                  <a:srgbClr val="406F70"/>
                </a:solidFill>
              </a:rPr>
              <a:t>Хляб с малко сол, месо, сирена, сосове и т.н. ще окаже благотворно влияние </a:t>
            </a:r>
            <a:endParaRPr lang="en-US" dirty="0">
              <a:solidFill>
                <a:srgbClr val="406F70"/>
              </a:solidFill>
            </a:endParaRPr>
          </a:p>
        </p:txBody>
      </p:sp>
      <p:sp>
        <p:nvSpPr>
          <p:cNvPr id="7" name="Text Placeholder 6">
            <a:extLst>
              <a:ext uri="{FF2B5EF4-FFF2-40B4-BE49-F238E27FC236}">
                <a16:creationId xmlns:a16="http://schemas.microsoft.com/office/drawing/2014/main" id="{FDB97255-379A-4349-9AA7-36976C2D83ED}"/>
              </a:ext>
            </a:extLst>
          </p:cNvPr>
          <p:cNvSpPr>
            <a:spLocks noGrp="1"/>
          </p:cNvSpPr>
          <p:nvPr>
            <p:ph type="body" sz="quarter" idx="18"/>
          </p:nvPr>
        </p:nvSpPr>
        <p:spPr/>
        <p:txBody>
          <a:bodyPr>
            <a:normAutofit/>
          </a:bodyPr>
          <a:lstStyle/>
          <a:p>
            <a:r>
              <a:rPr lang="bg-BG" b="1" dirty="0">
                <a:solidFill>
                  <a:srgbClr val="F5C05B"/>
                </a:solidFill>
              </a:rPr>
              <a:t>По-малки размери на порциите</a:t>
            </a:r>
            <a:endParaRPr lang="en-US" b="1" dirty="0">
              <a:solidFill>
                <a:srgbClr val="F5C05B"/>
              </a:solidFill>
            </a:endParaRPr>
          </a:p>
        </p:txBody>
      </p:sp>
      <p:sp>
        <p:nvSpPr>
          <p:cNvPr id="8" name="Text Placeholder 7">
            <a:extLst>
              <a:ext uri="{FF2B5EF4-FFF2-40B4-BE49-F238E27FC236}">
                <a16:creationId xmlns:a16="http://schemas.microsoft.com/office/drawing/2014/main" id="{8EA37E16-367F-BB4C-B67D-8F988E13EEAB}"/>
              </a:ext>
            </a:extLst>
          </p:cNvPr>
          <p:cNvSpPr>
            <a:spLocks noGrp="1"/>
          </p:cNvSpPr>
          <p:nvPr>
            <p:ph type="body" sz="quarter" idx="19"/>
          </p:nvPr>
        </p:nvSpPr>
        <p:spPr/>
        <p:txBody>
          <a:bodyPr>
            <a:normAutofit/>
          </a:bodyPr>
          <a:lstStyle/>
          <a:p>
            <a:r>
              <a:rPr lang="bg-BG" b="1" dirty="0">
                <a:solidFill>
                  <a:srgbClr val="F5C05B"/>
                </a:solidFill>
              </a:rPr>
              <a:t>Това може да означава брой калории, както и съдържанието на сол да бъдат намалени</a:t>
            </a:r>
            <a:endParaRPr lang="en-US" b="1" dirty="0">
              <a:solidFill>
                <a:srgbClr val="F5C05B"/>
              </a:solidFill>
            </a:endParaRPr>
          </a:p>
        </p:txBody>
      </p:sp>
    </p:spTree>
    <p:extLst>
      <p:ext uri="{BB962C8B-B14F-4D97-AF65-F5344CB8AC3E}">
        <p14:creationId xmlns:p14="http://schemas.microsoft.com/office/powerpoint/2010/main" val="2059557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7C1C9A-3589-2741-9EC3-54EF8109404C}"/>
              </a:ext>
            </a:extLst>
          </p:cNvPr>
          <p:cNvSpPr>
            <a:spLocks noGrp="1"/>
          </p:cNvSpPr>
          <p:nvPr>
            <p:ph type="body" sz="quarter" idx="19"/>
          </p:nvPr>
        </p:nvSpPr>
        <p:spPr/>
        <p:txBody>
          <a:bodyPr>
            <a:normAutofit lnSpcReduction="10000"/>
          </a:bodyPr>
          <a:lstStyle/>
          <a:p>
            <a:r>
              <a:rPr lang="bg-BG" b="1" dirty="0">
                <a:solidFill>
                  <a:srgbClr val="CC9131"/>
                </a:solidFill>
              </a:rPr>
              <a:t>Срещнете се с майстора готвач </a:t>
            </a:r>
          </a:p>
          <a:p>
            <a:r>
              <a:rPr lang="bg-BG" b="1" dirty="0">
                <a:solidFill>
                  <a:srgbClr val="CC9131"/>
                </a:solidFill>
              </a:rPr>
              <a:t>без сол</a:t>
            </a:r>
            <a:endParaRPr lang="en-IE" b="1" dirty="0">
              <a:solidFill>
                <a:srgbClr val="CC9131"/>
              </a:solidFill>
            </a:endParaRPr>
          </a:p>
          <a:p>
            <a:endParaRPr lang="en-US" dirty="0"/>
          </a:p>
        </p:txBody>
      </p:sp>
      <p:sp>
        <p:nvSpPr>
          <p:cNvPr id="3" name="Text Placeholder 2">
            <a:extLst>
              <a:ext uri="{FF2B5EF4-FFF2-40B4-BE49-F238E27FC236}">
                <a16:creationId xmlns:a16="http://schemas.microsoft.com/office/drawing/2014/main" id="{77AAD46A-AF4D-F740-B502-607D22F90AB7}"/>
              </a:ext>
            </a:extLst>
          </p:cNvPr>
          <p:cNvSpPr>
            <a:spLocks noGrp="1"/>
          </p:cNvSpPr>
          <p:nvPr>
            <p:ph type="body" sz="quarter" idx="20"/>
          </p:nvPr>
        </p:nvSpPr>
        <p:spPr>
          <a:xfrm>
            <a:off x="586551" y="1911773"/>
            <a:ext cx="11156716" cy="4061505"/>
          </a:xfrm>
        </p:spPr>
        <p:txBody>
          <a:bodyPr/>
          <a:lstStyle/>
          <a:p>
            <a:r>
              <a:rPr lang="bg-BG" sz="2300" b="0" i="0" dirty="0">
                <a:solidFill>
                  <a:srgbClr val="085156"/>
                </a:solidFill>
                <a:effectLst/>
              </a:rPr>
              <a:t>След диагнозата си за сърдечно заболяване преди пет години, Брайън напълно промени живота и стила си на готвене, създавайки репутация за себе си като „Готвачът без сол“ и приготвяйки вкусна, достъпна и постижима </a:t>
            </a:r>
            <a:r>
              <a:rPr lang="bg-BG" sz="2300" b="0" i="0" dirty="0" err="1">
                <a:solidFill>
                  <a:srgbClr val="085156"/>
                </a:solidFill>
                <a:effectLst/>
              </a:rPr>
              <a:t>хран</a:t>
            </a:r>
            <a:r>
              <a:rPr lang="bg-BG" sz="2300" b="0" i="0" dirty="0">
                <a:solidFill>
                  <a:srgbClr val="085156"/>
                </a:solidFill>
                <a:effectLst/>
              </a:rPr>
              <a:t> без добавена сол</a:t>
            </a:r>
            <a:r>
              <a:rPr lang="en-GB" sz="2300" b="0" i="0" dirty="0">
                <a:solidFill>
                  <a:srgbClr val="085156"/>
                </a:solidFill>
                <a:effectLst/>
              </a:rPr>
              <a:t>.</a:t>
            </a:r>
            <a:endParaRPr lang="en-US" sz="2300" dirty="0">
              <a:solidFill>
                <a:srgbClr val="085156"/>
              </a:solidFill>
            </a:endParaRPr>
          </a:p>
        </p:txBody>
      </p:sp>
      <p:pic>
        <p:nvPicPr>
          <p:cNvPr id="2050" name="Picture 2">
            <a:hlinkClick r:id="rId2"/>
            <a:extLst>
              <a:ext uri="{FF2B5EF4-FFF2-40B4-BE49-F238E27FC236}">
                <a16:creationId xmlns:a16="http://schemas.microsoft.com/office/drawing/2014/main" id="{9273CA54-A6C8-4DD2-8314-7C90B18418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0909" y="3191828"/>
            <a:ext cx="3048000" cy="1114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606064-040C-461E-AF3C-D4AA108ADA63}"/>
              </a:ext>
            </a:extLst>
          </p:cNvPr>
          <p:cNvSpPr txBox="1"/>
          <p:nvPr/>
        </p:nvSpPr>
        <p:spPr>
          <a:xfrm>
            <a:off x="702544" y="4504711"/>
            <a:ext cx="10924729" cy="1508105"/>
          </a:xfrm>
          <a:prstGeom prst="rect">
            <a:avLst/>
          </a:prstGeom>
          <a:noFill/>
        </p:spPr>
        <p:txBody>
          <a:bodyPr wrap="square">
            <a:spAutoFit/>
          </a:bodyPr>
          <a:lstStyle/>
          <a:p>
            <a:r>
              <a:rPr lang="bg-BG" sz="2300" b="0" i="0" dirty="0">
                <a:solidFill>
                  <a:srgbClr val="085156"/>
                </a:solidFill>
                <a:effectLst/>
              </a:rPr>
              <a:t>Сблъсквайки се с нарастващо търсене от хора, които са срещнали и присъствали на готварските му демонстрации в цяла Ирландия, Брайън изпълни дългогодишна мечта и откри първото ирландско готварско училище „Бел сол“/</a:t>
            </a:r>
            <a:r>
              <a:rPr lang="en-GB" sz="2300" b="0" i="0" dirty="0">
                <a:solidFill>
                  <a:srgbClr val="085156"/>
                </a:solidFill>
                <a:effectLst/>
              </a:rPr>
              <a:t>‘No Salt’ Cookery School. </a:t>
            </a:r>
            <a:endParaRPr lang="en-IE" sz="2300" dirty="0">
              <a:solidFill>
                <a:srgbClr val="085156"/>
              </a:solidFill>
            </a:endParaRPr>
          </a:p>
        </p:txBody>
      </p:sp>
      <p:sp>
        <p:nvSpPr>
          <p:cNvPr id="4" name="Oval 3">
            <a:extLst>
              <a:ext uri="{FF2B5EF4-FFF2-40B4-BE49-F238E27FC236}">
                <a16:creationId xmlns:a16="http://schemas.microsoft.com/office/drawing/2014/main" id="{4B0768F7-2CD0-49CE-8807-C49703C9DFDD}"/>
              </a:ext>
            </a:extLst>
          </p:cNvPr>
          <p:cNvSpPr/>
          <p:nvPr/>
        </p:nvSpPr>
        <p:spPr>
          <a:xfrm>
            <a:off x="7850711" y="3062225"/>
            <a:ext cx="2288711" cy="880300"/>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600" b="1" dirty="0">
                <a:solidFill>
                  <a:srgbClr val="085156"/>
                </a:solidFill>
              </a:rPr>
              <a:t>Кликнете логото, за да научите повече</a:t>
            </a:r>
            <a:endParaRPr lang="en-IE" sz="1600" b="1" dirty="0">
              <a:solidFill>
                <a:srgbClr val="085156"/>
              </a:solidFill>
            </a:endParaRPr>
          </a:p>
        </p:txBody>
      </p:sp>
    </p:spTree>
    <p:extLst>
      <p:ext uri="{BB962C8B-B14F-4D97-AF65-F5344CB8AC3E}">
        <p14:creationId xmlns:p14="http://schemas.microsoft.com/office/powerpoint/2010/main" val="51057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C728D7-FBD6-0C4F-ADCD-53E213A80B2E}"/>
              </a:ext>
            </a:extLst>
          </p:cNvPr>
          <p:cNvSpPr>
            <a:spLocks noGrp="1"/>
          </p:cNvSpPr>
          <p:nvPr>
            <p:ph type="body" sz="quarter" idx="16"/>
          </p:nvPr>
        </p:nvSpPr>
        <p:spPr/>
        <p:txBody>
          <a:bodyPr>
            <a:normAutofit fontScale="92500"/>
          </a:bodyPr>
          <a:lstStyle/>
          <a:p>
            <a:r>
              <a:rPr lang="bg-BG" b="1" dirty="0">
                <a:solidFill>
                  <a:srgbClr val="F5C05B"/>
                </a:solidFill>
              </a:rPr>
              <a:t>ДИЕТА И ЗДРАВЕ В ЕВРОПА</a:t>
            </a:r>
            <a:endParaRPr lang="en-US" b="1" dirty="0">
              <a:solidFill>
                <a:srgbClr val="F5C05B"/>
              </a:solidFill>
            </a:endParaRPr>
          </a:p>
        </p:txBody>
      </p:sp>
      <p:sp>
        <p:nvSpPr>
          <p:cNvPr id="3" name="Text Placeholder 2">
            <a:extLst>
              <a:ext uri="{FF2B5EF4-FFF2-40B4-BE49-F238E27FC236}">
                <a16:creationId xmlns:a16="http://schemas.microsoft.com/office/drawing/2014/main" id="{85364114-41F3-7F4C-9E9F-E5E2479074CC}"/>
              </a:ext>
            </a:extLst>
          </p:cNvPr>
          <p:cNvSpPr>
            <a:spLocks noGrp="1"/>
          </p:cNvSpPr>
          <p:nvPr>
            <p:ph type="body" sz="quarter" idx="17"/>
          </p:nvPr>
        </p:nvSpPr>
        <p:spPr>
          <a:xfrm>
            <a:off x="5196468" y="1752601"/>
            <a:ext cx="6402204" cy="4494372"/>
          </a:xfrm>
        </p:spPr>
        <p:txBody>
          <a:bodyPr/>
          <a:lstStyle/>
          <a:p>
            <a:r>
              <a:rPr lang="bg-BG" dirty="0">
                <a:solidFill>
                  <a:srgbClr val="085156"/>
                </a:solidFill>
                <a:ea typeface="Calibri" panose="020F0502020204030204" pitchFamily="34" charset="0"/>
                <a:cs typeface="Times New Roman" panose="02020603050405020304" pitchFamily="18" charset="0"/>
              </a:rPr>
              <a:t>Тежестта на болестите, свързани с лошото хранене, продължава да расте в Европа</a:t>
            </a:r>
            <a:r>
              <a:rPr lang="en-IE" dirty="0">
                <a:solidFill>
                  <a:srgbClr val="085156"/>
                </a:solidFill>
                <a:effectLst/>
                <a:ea typeface="Calibri" panose="020F0502020204030204" pitchFamily="34" charset="0"/>
                <a:cs typeface="Times New Roman" panose="02020603050405020304" pitchFamily="18" charset="0"/>
              </a:rPr>
              <a:t>. </a:t>
            </a:r>
            <a:endParaRPr lang="en-IE" sz="800" dirty="0">
              <a:solidFill>
                <a:srgbClr val="085156"/>
              </a:solidFill>
              <a:ea typeface="Calibri" panose="020F0502020204030204" pitchFamily="34" charset="0"/>
              <a:cs typeface="Times New Roman" panose="02020603050405020304" pitchFamily="18" charset="0"/>
            </a:endParaRPr>
          </a:p>
          <a:p>
            <a:r>
              <a:rPr lang="bg-BG" dirty="0">
                <a:solidFill>
                  <a:srgbClr val="085156"/>
                </a:solidFill>
                <a:effectLst/>
                <a:ea typeface="Calibri" panose="020F0502020204030204" pitchFamily="34" charset="0"/>
                <a:cs typeface="Times New Roman" panose="02020603050405020304" pitchFamily="18" charset="0"/>
              </a:rPr>
              <a:t>Лошата диета, наднорменото тегло и затлъстяването допринасят за голяма част от незаразните болести, включително сърдечно-съдови заболявания и рак, двата основни убийци в Европа</a:t>
            </a:r>
            <a:r>
              <a:rPr lang="en-IE" dirty="0">
                <a:solidFill>
                  <a:srgbClr val="085156"/>
                </a:solidFill>
                <a:effectLst/>
                <a:ea typeface="Calibri" panose="020F0502020204030204" pitchFamily="34" charset="0"/>
                <a:cs typeface="Times New Roman" panose="02020603050405020304" pitchFamily="18" charset="0"/>
              </a:rPr>
              <a:t>. </a:t>
            </a:r>
            <a:endParaRPr lang="en-IE" sz="800" dirty="0">
              <a:solidFill>
                <a:srgbClr val="085156"/>
              </a:solidFill>
              <a:ea typeface="Calibri" panose="020F0502020204030204" pitchFamily="34" charset="0"/>
              <a:cs typeface="Times New Roman" panose="02020603050405020304" pitchFamily="18" charset="0"/>
            </a:endParaRPr>
          </a:p>
          <a:p>
            <a:r>
              <a:rPr lang="bg-BG" dirty="0">
                <a:solidFill>
                  <a:srgbClr val="085156"/>
                </a:solidFill>
                <a:ea typeface="Calibri" panose="020F0502020204030204" pitchFamily="34" charset="0"/>
                <a:cs typeface="Times New Roman" panose="02020603050405020304" pitchFamily="18" charset="0"/>
              </a:rPr>
              <a:t>Национални проучвания в повечето страни показват прекомерен прием на мазнини, нисък прием на плодове, зеленчуци и нарастващ проблем със затлъстяването, като всички те не само съкращават продължителността на живота, но и вредят на качеството на живот.</a:t>
            </a:r>
            <a:endParaRPr lang="en-IE" dirty="0">
              <a:solidFill>
                <a:srgbClr val="085156"/>
              </a:solidFill>
              <a:effectLst/>
              <a:ea typeface="Calibri" panose="020F0502020204030204" pitchFamily="34" charset="0"/>
              <a:cs typeface="Times New Roman" panose="02020603050405020304" pitchFamily="18" charset="0"/>
            </a:endParaRPr>
          </a:p>
          <a:p>
            <a:endParaRPr lang="en-US" dirty="0"/>
          </a:p>
        </p:txBody>
      </p:sp>
      <p:pic>
        <p:nvPicPr>
          <p:cNvPr id="8" name="Picture Placeholder 7" descr="High angle view of freshly picked apples">
            <a:extLst>
              <a:ext uri="{FF2B5EF4-FFF2-40B4-BE49-F238E27FC236}">
                <a16:creationId xmlns:a16="http://schemas.microsoft.com/office/drawing/2014/main" id="{7008EA1A-727C-4F56-B93F-97DBAC4B2C8B}"/>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6074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E88D5D-03D5-4AC9-BD5E-F72322A61809}"/>
              </a:ext>
            </a:extLst>
          </p:cNvPr>
          <p:cNvSpPr>
            <a:spLocks noGrp="1"/>
          </p:cNvSpPr>
          <p:nvPr>
            <p:ph type="body" sz="quarter" idx="17"/>
          </p:nvPr>
        </p:nvSpPr>
        <p:spPr>
          <a:xfrm>
            <a:off x="2338939" y="3429000"/>
            <a:ext cx="8355965" cy="3173773"/>
          </a:xfrm>
        </p:spPr>
        <p:txBody>
          <a:bodyPr/>
          <a:lstStyle/>
          <a:p>
            <a:r>
              <a:rPr lang="en-US" sz="4800" b="1" dirty="0">
                <a:solidFill>
                  <a:srgbClr val="F5C05B"/>
                </a:solidFill>
              </a:rPr>
              <a:t>4. </a:t>
            </a:r>
            <a:r>
              <a:rPr lang="bg-BG" sz="4800" b="1" dirty="0">
                <a:solidFill>
                  <a:srgbClr val="F5C05B"/>
                </a:solidFill>
              </a:rPr>
              <a:t>Използване естествени хранителни добавки</a:t>
            </a:r>
            <a:endParaRPr lang="en-IE" sz="4800" b="1" dirty="0">
              <a:solidFill>
                <a:srgbClr val="F5C05B"/>
              </a:solidFill>
            </a:endParaRPr>
          </a:p>
        </p:txBody>
      </p:sp>
      <p:sp>
        <p:nvSpPr>
          <p:cNvPr id="3" name="TextBox 2">
            <a:extLst>
              <a:ext uri="{FF2B5EF4-FFF2-40B4-BE49-F238E27FC236}">
                <a16:creationId xmlns:a16="http://schemas.microsoft.com/office/drawing/2014/main" id="{9FA68A39-3881-4ADB-B8A7-65F93BC65B28}"/>
              </a:ext>
            </a:extLst>
          </p:cNvPr>
          <p:cNvSpPr txBox="1"/>
          <p:nvPr/>
        </p:nvSpPr>
        <p:spPr>
          <a:xfrm>
            <a:off x="8631936" y="390144"/>
            <a:ext cx="2828544" cy="646331"/>
          </a:xfrm>
          <a:prstGeom prst="rect">
            <a:avLst/>
          </a:prstGeom>
          <a:noFill/>
        </p:spPr>
        <p:txBody>
          <a:bodyPr wrap="square" rtlCol="0">
            <a:spAutoFit/>
          </a:bodyPr>
          <a:lstStyle/>
          <a:p>
            <a:r>
              <a:rPr lang="bg-BG" sz="3600" b="1" dirty="0">
                <a:solidFill>
                  <a:srgbClr val="085156"/>
                </a:solidFill>
              </a:rPr>
              <a:t>МОДУЛ</a:t>
            </a:r>
            <a:r>
              <a:rPr lang="en-US" sz="3600" b="1" dirty="0">
                <a:solidFill>
                  <a:srgbClr val="085156"/>
                </a:solidFill>
              </a:rPr>
              <a:t> 3</a:t>
            </a:r>
            <a:endParaRPr lang="en-IE" sz="3600" b="1" dirty="0">
              <a:solidFill>
                <a:srgbClr val="085156"/>
              </a:solidFill>
            </a:endParaRPr>
          </a:p>
        </p:txBody>
      </p:sp>
    </p:spTree>
    <p:extLst>
      <p:ext uri="{BB962C8B-B14F-4D97-AF65-F5344CB8AC3E}">
        <p14:creationId xmlns:p14="http://schemas.microsoft.com/office/powerpoint/2010/main" val="2394133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4E28BF-94BA-441B-AC3A-E3C5862E4BC5}"/>
              </a:ext>
            </a:extLst>
          </p:cNvPr>
          <p:cNvSpPr>
            <a:spLocks noGrp="1"/>
          </p:cNvSpPr>
          <p:nvPr>
            <p:ph type="body" sz="quarter" idx="16"/>
          </p:nvPr>
        </p:nvSpPr>
        <p:spPr/>
        <p:txBody>
          <a:bodyPr>
            <a:normAutofit/>
          </a:bodyPr>
          <a:lstStyle/>
          <a:p>
            <a:r>
              <a:rPr lang="bg-BG" b="1" dirty="0">
                <a:solidFill>
                  <a:srgbClr val="085156"/>
                </a:solidFill>
              </a:rPr>
              <a:t>Хранителни добавки</a:t>
            </a:r>
            <a:endParaRPr lang="en-IE" b="1" dirty="0">
              <a:solidFill>
                <a:srgbClr val="085156"/>
              </a:solidFill>
            </a:endParaRPr>
          </a:p>
        </p:txBody>
      </p:sp>
      <p:sp>
        <p:nvSpPr>
          <p:cNvPr id="3" name="Text Placeholder 2">
            <a:extLst>
              <a:ext uri="{FF2B5EF4-FFF2-40B4-BE49-F238E27FC236}">
                <a16:creationId xmlns:a16="http://schemas.microsoft.com/office/drawing/2014/main" id="{C9336A13-1232-4F62-AC60-E1CA7951D65C}"/>
              </a:ext>
            </a:extLst>
          </p:cNvPr>
          <p:cNvSpPr>
            <a:spLocks noGrp="1"/>
          </p:cNvSpPr>
          <p:nvPr>
            <p:ph type="body" sz="quarter" idx="17"/>
          </p:nvPr>
        </p:nvSpPr>
        <p:spPr>
          <a:xfrm>
            <a:off x="5127584" y="1701579"/>
            <a:ext cx="6942495" cy="4667416"/>
          </a:xfrm>
        </p:spPr>
        <p:txBody>
          <a:bodyPr/>
          <a:lstStyle/>
          <a:p>
            <a:r>
              <a:rPr lang="bg-BG" sz="2200" dirty="0">
                <a:solidFill>
                  <a:srgbClr val="085156"/>
                </a:solidFill>
                <a:ea typeface="Calibri" panose="020F0502020204030204" pitchFamily="34" charset="0"/>
              </a:rPr>
              <a:t>Според Европейския орган за безопасност на храните/</a:t>
            </a:r>
            <a:r>
              <a:rPr lang="en-IE" sz="2200" dirty="0">
                <a:solidFill>
                  <a:srgbClr val="085156"/>
                </a:solidFill>
                <a:effectLst/>
                <a:ea typeface="Calibri" panose="020F0502020204030204" pitchFamily="34" charset="0"/>
              </a:rPr>
              <a:t>European Food </a:t>
            </a:r>
            <a:r>
              <a:rPr lang="en-IE" sz="2200" dirty="0">
                <a:solidFill>
                  <a:srgbClr val="085156"/>
                </a:solidFill>
                <a:ea typeface="Calibri" panose="020F0502020204030204" pitchFamily="34" charset="0"/>
              </a:rPr>
              <a:t>&amp;</a:t>
            </a:r>
            <a:r>
              <a:rPr lang="en-IE" sz="2200" dirty="0">
                <a:solidFill>
                  <a:srgbClr val="085156"/>
                </a:solidFill>
                <a:effectLst/>
                <a:ea typeface="Calibri" panose="020F0502020204030204" pitchFamily="34" charset="0"/>
              </a:rPr>
              <a:t> Safety Authority (EFSA), </a:t>
            </a:r>
            <a:r>
              <a:rPr lang="bg-BG" sz="2200" b="1" dirty="0">
                <a:solidFill>
                  <a:srgbClr val="085156"/>
                </a:solidFill>
                <a:ea typeface="Calibri" panose="020F0502020204030204" pitchFamily="34" charset="0"/>
              </a:rPr>
              <a:t>хранителните добавки са вещества, добавени умишлено към хранителните продукти, за да изпълнят определени технологични функции</a:t>
            </a:r>
            <a:r>
              <a:rPr lang="en-IE" sz="2200" dirty="0">
                <a:solidFill>
                  <a:srgbClr val="085156"/>
                </a:solidFill>
                <a:effectLst/>
                <a:ea typeface="Calibri" panose="020F0502020204030204" pitchFamily="34" charset="0"/>
              </a:rPr>
              <a:t>, </a:t>
            </a:r>
            <a:r>
              <a:rPr lang="bg-BG" sz="2200" dirty="0">
                <a:solidFill>
                  <a:srgbClr val="085156"/>
                </a:solidFill>
                <a:effectLst/>
                <a:ea typeface="Calibri" panose="020F0502020204030204" pitchFamily="34" charset="0"/>
              </a:rPr>
              <a:t>например за оцветяване, подслаждане или подпомагане консервирането на храни</a:t>
            </a:r>
            <a:r>
              <a:rPr lang="en-IE" sz="2200" dirty="0">
                <a:solidFill>
                  <a:srgbClr val="085156"/>
                </a:solidFill>
                <a:effectLst/>
                <a:ea typeface="Calibri" panose="020F0502020204030204" pitchFamily="34" charset="0"/>
              </a:rPr>
              <a:t>. </a:t>
            </a:r>
          </a:p>
          <a:p>
            <a:r>
              <a:rPr lang="bg-BG" sz="2200" dirty="0">
                <a:solidFill>
                  <a:srgbClr val="085156"/>
                </a:solidFill>
                <a:ea typeface="Times New Roman" panose="02020603050405020304" pitchFamily="18" charset="0"/>
              </a:rPr>
              <a:t>Има различни групи хранителни добавки</a:t>
            </a:r>
            <a:r>
              <a:rPr lang="en-IE" sz="2200" dirty="0">
                <a:solidFill>
                  <a:srgbClr val="085156"/>
                </a:solidFill>
                <a:effectLst/>
                <a:ea typeface="Times New Roman" panose="02020603050405020304" pitchFamily="18" charset="0"/>
              </a:rPr>
              <a:t>:</a:t>
            </a:r>
          </a:p>
          <a:p>
            <a:pPr algn="l"/>
            <a:r>
              <a:rPr lang="en-IE" sz="2200" dirty="0">
                <a:solidFill>
                  <a:srgbClr val="085156"/>
                </a:solidFill>
                <a:effectLst/>
                <a:ea typeface="Times New Roman" panose="02020603050405020304" pitchFamily="18" charset="0"/>
              </a:rPr>
              <a:t>- </a:t>
            </a:r>
            <a:r>
              <a:rPr lang="bg-BG" sz="2200" dirty="0">
                <a:solidFill>
                  <a:srgbClr val="085156"/>
                </a:solidFill>
                <a:effectLst/>
                <a:ea typeface="Times New Roman" panose="02020603050405020304" pitchFamily="18" charset="0"/>
              </a:rPr>
              <a:t>Антиоксиданти</a:t>
            </a:r>
            <a:br>
              <a:rPr lang="en-IE" sz="2200" dirty="0">
                <a:solidFill>
                  <a:srgbClr val="085156"/>
                </a:solidFill>
                <a:effectLst/>
                <a:ea typeface="Times New Roman" panose="02020603050405020304" pitchFamily="18" charset="0"/>
              </a:rPr>
            </a:br>
            <a:r>
              <a:rPr lang="en-IE" sz="2200" dirty="0">
                <a:solidFill>
                  <a:srgbClr val="085156"/>
                </a:solidFill>
                <a:effectLst/>
                <a:ea typeface="Times New Roman" panose="02020603050405020304" pitchFamily="18" charset="0"/>
              </a:rPr>
              <a:t>- </a:t>
            </a:r>
            <a:r>
              <a:rPr lang="bg-BG" sz="2200" dirty="0">
                <a:solidFill>
                  <a:srgbClr val="085156"/>
                </a:solidFill>
                <a:effectLst/>
                <a:ea typeface="Times New Roman" panose="02020603050405020304" pitchFamily="18" charset="0"/>
              </a:rPr>
              <a:t>Консерванти</a:t>
            </a:r>
            <a:br>
              <a:rPr lang="en-IE" sz="2200" dirty="0">
                <a:solidFill>
                  <a:srgbClr val="085156"/>
                </a:solidFill>
                <a:effectLst/>
                <a:ea typeface="Times New Roman" panose="02020603050405020304" pitchFamily="18" charset="0"/>
              </a:rPr>
            </a:br>
            <a:r>
              <a:rPr lang="en-IE" sz="2200" dirty="0">
                <a:solidFill>
                  <a:srgbClr val="085156"/>
                </a:solidFill>
                <a:effectLst/>
                <a:ea typeface="Times New Roman" panose="02020603050405020304" pitchFamily="18" charset="0"/>
              </a:rPr>
              <a:t>- </a:t>
            </a:r>
            <a:r>
              <a:rPr lang="bg-BG" sz="2200" dirty="0">
                <a:solidFill>
                  <a:srgbClr val="085156"/>
                </a:solidFill>
                <a:effectLst/>
                <a:ea typeface="Times New Roman" panose="02020603050405020304" pitchFamily="18" charset="0"/>
              </a:rPr>
              <a:t>Оцветители за храни</a:t>
            </a:r>
            <a:br>
              <a:rPr lang="en-IE" sz="2200" dirty="0">
                <a:solidFill>
                  <a:srgbClr val="085156"/>
                </a:solidFill>
                <a:effectLst/>
                <a:ea typeface="Times New Roman" panose="02020603050405020304" pitchFamily="18" charset="0"/>
              </a:rPr>
            </a:br>
            <a:r>
              <a:rPr lang="en-IE" sz="2200" dirty="0">
                <a:solidFill>
                  <a:srgbClr val="085156"/>
                </a:solidFill>
                <a:effectLst/>
                <a:ea typeface="Times New Roman" panose="02020603050405020304" pitchFamily="18" charset="0"/>
              </a:rPr>
              <a:t>- </a:t>
            </a:r>
            <a:r>
              <a:rPr lang="bg-BG" sz="2200" dirty="0">
                <a:solidFill>
                  <a:srgbClr val="085156"/>
                </a:solidFill>
                <a:effectLst/>
                <a:ea typeface="Times New Roman" panose="02020603050405020304" pitchFamily="18" charset="0"/>
              </a:rPr>
              <a:t>Подсладители</a:t>
            </a:r>
            <a:br>
              <a:rPr lang="en-IE" sz="2200" dirty="0">
                <a:solidFill>
                  <a:srgbClr val="085156"/>
                </a:solidFill>
                <a:effectLst/>
                <a:ea typeface="Times New Roman" panose="02020603050405020304" pitchFamily="18" charset="0"/>
              </a:rPr>
            </a:br>
            <a:r>
              <a:rPr lang="en-IE" sz="2200" dirty="0">
                <a:solidFill>
                  <a:srgbClr val="085156"/>
                </a:solidFill>
                <a:effectLst/>
                <a:ea typeface="Times New Roman" panose="02020603050405020304" pitchFamily="18" charset="0"/>
              </a:rPr>
              <a:t>- </a:t>
            </a:r>
            <a:r>
              <a:rPr lang="bg-BG" sz="2200" dirty="0">
                <a:solidFill>
                  <a:srgbClr val="085156"/>
                </a:solidFill>
                <a:effectLst/>
                <a:ea typeface="Times New Roman" panose="02020603050405020304" pitchFamily="18" charset="0"/>
              </a:rPr>
              <a:t>Подобрители на аромата</a:t>
            </a:r>
            <a:br>
              <a:rPr lang="en-IE" sz="2200" dirty="0">
                <a:solidFill>
                  <a:srgbClr val="085156"/>
                </a:solidFill>
                <a:effectLst/>
                <a:ea typeface="Times New Roman" panose="02020603050405020304" pitchFamily="18" charset="0"/>
              </a:rPr>
            </a:br>
            <a:r>
              <a:rPr lang="en-IE" sz="2200" dirty="0">
                <a:solidFill>
                  <a:srgbClr val="085156"/>
                </a:solidFill>
                <a:effectLst/>
                <a:ea typeface="Times New Roman" panose="02020603050405020304" pitchFamily="18" charset="0"/>
              </a:rPr>
              <a:t>- </a:t>
            </a:r>
            <a:r>
              <a:rPr lang="bg-BG" sz="2200" dirty="0">
                <a:solidFill>
                  <a:srgbClr val="085156"/>
                </a:solidFill>
                <a:effectLst/>
                <a:ea typeface="Times New Roman" panose="02020603050405020304" pitchFamily="18" charset="0"/>
              </a:rPr>
              <a:t>Емулгатори, стабилизатори, сгъстители и желиращи агенти</a:t>
            </a:r>
            <a:br>
              <a:rPr lang="en-IE" sz="2200" dirty="0">
                <a:solidFill>
                  <a:srgbClr val="085156"/>
                </a:solidFill>
                <a:effectLst/>
                <a:ea typeface="Times New Roman" panose="02020603050405020304" pitchFamily="18" charset="0"/>
              </a:rPr>
            </a:br>
            <a:r>
              <a:rPr lang="en-IE" sz="2200" dirty="0">
                <a:solidFill>
                  <a:srgbClr val="085156"/>
                </a:solidFill>
                <a:effectLst/>
                <a:ea typeface="Times New Roman" panose="02020603050405020304" pitchFamily="18" charset="0"/>
              </a:rPr>
              <a:t>- </a:t>
            </a:r>
            <a:r>
              <a:rPr lang="bg-BG" sz="2200" dirty="0">
                <a:solidFill>
                  <a:srgbClr val="085156"/>
                </a:solidFill>
                <a:effectLst/>
                <a:ea typeface="Times New Roman" panose="02020603050405020304" pitchFamily="18" charset="0"/>
              </a:rPr>
              <a:t>Други</a:t>
            </a:r>
            <a:r>
              <a:rPr lang="en-IE" sz="2200" dirty="0">
                <a:solidFill>
                  <a:srgbClr val="085156"/>
                </a:solidFill>
                <a:effectLst/>
                <a:ea typeface="Times New Roman" panose="02020603050405020304" pitchFamily="18" charset="0"/>
              </a:rPr>
              <a:t>.</a:t>
            </a:r>
          </a:p>
          <a:p>
            <a:endParaRPr lang="en-IE" dirty="0"/>
          </a:p>
        </p:txBody>
      </p:sp>
      <p:pic>
        <p:nvPicPr>
          <p:cNvPr id="7" name="Picture Placeholder 6" descr="A picture containing person&#10;&#10;Description automatically generated">
            <a:extLst>
              <a:ext uri="{FF2B5EF4-FFF2-40B4-BE49-F238E27FC236}">
                <a16:creationId xmlns:a16="http://schemas.microsoft.com/office/drawing/2014/main" id="{3D996596-8287-4B5F-A2C3-D61288EE632D}"/>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89314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A5F54-1D6A-4BA5-9FAC-F217DFDF1A9F}"/>
              </a:ext>
            </a:extLst>
          </p:cNvPr>
          <p:cNvSpPr>
            <a:spLocks noGrp="1"/>
          </p:cNvSpPr>
          <p:nvPr>
            <p:ph type="body" sz="quarter" idx="13"/>
          </p:nvPr>
        </p:nvSpPr>
        <p:spPr>
          <a:xfrm>
            <a:off x="-39307" y="101388"/>
            <a:ext cx="12192000" cy="704485"/>
          </a:xfrm>
        </p:spPr>
        <p:txBody>
          <a:bodyPr/>
          <a:lstStyle/>
          <a:p>
            <a:r>
              <a:rPr lang="bg-BG" b="1" dirty="0">
                <a:solidFill>
                  <a:srgbClr val="085156"/>
                </a:solidFill>
              </a:rPr>
              <a:t>Какво са хранителните добавки</a:t>
            </a:r>
            <a:r>
              <a:rPr lang="en-US" b="1" dirty="0">
                <a:solidFill>
                  <a:srgbClr val="085156"/>
                </a:solidFill>
              </a:rPr>
              <a:t>?</a:t>
            </a:r>
            <a:endParaRPr lang="en-IE" b="1" dirty="0">
              <a:solidFill>
                <a:srgbClr val="085156"/>
              </a:solidFill>
            </a:endParaRPr>
          </a:p>
        </p:txBody>
      </p:sp>
      <p:sp>
        <p:nvSpPr>
          <p:cNvPr id="3" name="Text Placeholder 2">
            <a:extLst>
              <a:ext uri="{FF2B5EF4-FFF2-40B4-BE49-F238E27FC236}">
                <a16:creationId xmlns:a16="http://schemas.microsoft.com/office/drawing/2014/main" id="{45ED95A8-5E67-46C2-91B3-3DA881045A61}"/>
              </a:ext>
            </a:extLst>
          </p:cNvPr>
          <p:cNvSpPr>
            <a:spLocks noGrp="1"/>
          </p:cNvSpPr>
          <p:nvPr>
            <p:ph type="body" sz="quarter" idx="14"/>
          </p:nvPr>
        </p:nvSpPr>
        <p:spPr>
          <a:xfrm>
            <a:off x="883920" y="842175"/>
            <a:ext cx="12192000" cy="590599"/>
          </a:xfrm>
        </p:spPr>
        <p:txBody>
          <a:bodyPr/>
          <a:lstStyle/>
          <a:p>
            <a:r>
              <a:rPr lang="bg-BG" sz="2400" b="1" dirty="0">
                <a:solidFill>
                  <a:srgbClr val="085156"/>
                </a:solidFill>
              </a:rPr>
              <a:t>Източник</a:t>
            </a:r>
            <a:r>
              <a:rPr lang="en-US" sz="2400" b="1" dirty="0">
                <a:solidFill>
                  <a:srgbClr val="085156"/>
                </a:solidFill>
              </a:rPr>
              <a:t>:</a:t>
            </a:r>
            <a:r>
              <a:rPr lang="bg-BG" sz="2400" b="1" dirty="0">
                <a:solidFill>
                  <a:srgbClr val="085156"/>
                </a:solidFill>
              </a:rPr>
              <a:t> Европейски хранителен информационен съвет </a:t>
            </a:r>
            <a:endParaRPr lang="bg-BG" sz="1200" b="1" dirty="0">
              <a:solidFill>
                <a:srgbClr val="085156"/>
              </a:solidFill>
            </a:endParaRPr>
          </a:p>
          <a:p>
            <a:r>
              <a:rPr lang="en-US" sz="2400" b="1" dirty="0">
                <a:solidFill>
                  <a:srgbClr val="085156"/>
                </a:solidFill>
              </a:rPr>
              <a:t>European Food Information Council (EFIC)</a:t>
            </a:r>
            <a:endParaRPr lang="en-IE" sz="2400" b="1" dirty="0">
              <a:solidFill>
                <a:srgbClr val="085156"/>
              </a:solidFill>
            </a:endParaRPr>
          </a:p>
        </p:txBody>
      </p:sp>
      <p:sp>
        <p:nvSpPr>
          <p:cNvPr id="4" name="Picture Placeholder 3">
            <a:extLst>
              <a:ext uri="{FF2B5EF4-FFF2-40B4-BE49-F238E27FC236}">
                <a16:creationId xmlns:a16="http://schemas.microsoft.com/office/drawing/2014/main" id="{70E4E2C9-49DF-4AB8-AB60-75162189A2B0}"/>
              </a:ext>
            </a:extLst>
          </p:cNvPr>
          <p:cNvSpPr>
            <a:spLocks noGrp="1"/>
          </p:cNvSpPr>
          <p:nvPr>
            <p:ph type="pic" sz="quarter" idx="15"/>
          </p:nvPr>
        </p:nvSpPr>
        <p:spPr/>
      </p:sp>
      <p:pic>
        <p:nvPicPr>
          <p:cNvPr id="5" name="Online Media 4" title="What are food additives?">
            <a:hlinkClick r:id="" action="ppaction://media"/>
            <a:extLst>
              <a:ext uri="{FF2B5EF4-FFF2-40B4-BE49-F238E27FC236}">
                <a16:creationId xmlns:a16="http://schemas.microsoft.com/office/drawing/2014/main" id="{345ED0D5-A866-4BD6-8D36-03554872C6C4}"/>
              </a:ext>
            </a:extLst>
          </p:cNvPr>
          <p:cNvPicPr>
            <a:picLocks noRot="1" noChangeAspect="1"/>
          </p:cNvPicPr>
          <p:nvPr>
            <a:videoFile r:link="rId1"/>
          </p:nvPr>
        </p:nvPicPr>
        <p:blipFill>
          <a:blip r:embed="rId3"/>
          <a:stretch>
            <a:fillRect/>
          </a:stretch>
        </p:blipFill>
        <p:spPr>
          <a:xfrm>
            <a:off x="3184071" y="1892217"/>
            <a:ext cx="5745244" cy="3587886"/>
          </a:xfrm>
          <a:prstGeom prst="rect">
            <a:avLst/>
          </a:prstGeom>
        </p:spPr>
      </p:pic>
      <p:sp>
        <p:nvSpPr>
          <p:cNvPr id="6" name="Oval 5">
            <a:extLst>
              <a:ext uri="{FF2B5EF4-FFF2-40B4-BE49-F238E27FC236}">
                <a16:creationId xmlns:a16="http://schemas.microsoft.com/office/drawing/2014/main" id="{CF1AF5E4-5C0B-4CB2-B3EF-F204BE77CC9E}"/>
              </a:ext>
            </a:extLst>
          </p:cNvPr>
          <p:cNvSpPr/>
          <p:nvPr/>
        </p:nvSpPr>
        <p:spPr>
          <a:xfrm>
            <a:off x="497711" y="847019"/>
            <a:ext cx="2606904" cy="121543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800" b="1" dirty="0">
                <a:solidFill>
                  <a:srgbClr val="085156"/>
                </a:solidFill>
              </a:rPr>
              <a:t>ГЛЕДАЙТЕ</a:t>
            </a:r>
            <a:r>
              <a:rPr lang="en-US" dirty="0"/>
              <a:t> </a:t>
            </a:r>
            <a:endParaRPr lang="en-IE" dirty="0"/>
          </a:p>
        </p:txBody>
      </p:sp>
      <p:sp>
        <p:nvSpPr>
          <p:cNvPr id="7" name="TextBox 6">
            <a:extLst>
              <a:ext uri="{FF2B5EF4-FFF2-40B4-BE49-F238E27FC236}">
                <a16:creationId xmlns:a16="http://schemas.microsoft.com/office/drawing/2014/main" id="{440FFF15-58A3-4F6D-8378-3A3A7E4D4939}"/>
              </a:ext>
            </a:extLst>
          </p:cNvPr>
          <p:cNvSpPr txBox="1"/>
          <p:nvPr/>
        </p:nvSpPr>
        <p:spPr>
          <a:xfrm>
            <a:off x="298383" y="5890661"/>
            <a:ext cx="4485373" cy="584775"/>
          </a:xfrm>
          <a:prstGeom prst="rect">
            <a:avLst/>
          </a:prstGeom>
          <a:noFill/>
        </p:spPr>
        <p:txBody>
          <a:bodyPr wrap="square" rtlCol="0">
            <a:spAutoFit/>
          </a:bodyPr>
          <a:lstStyle/>
          <a:p>
            <a:r>
              <a:rPr lang="en-IE" sz="1400" dirty="0">
                <a:hlinkClick r:id="rId4"/>
              </a:rPr>
              <a:t>https://www.youtube.com/watch?v=Hy3-QHhzvPE&amp;t=108s</a:t>
            </a:r>
            <a:endParaRPr lang="en-IE" sz="1400" dirty="0"/>
          </a:p>
          <a:p>
            <a:endParaRPr lang="en-IE" dirty="0"/>
          </a:p>
        </p:txBody>
      </p:sp>
      <p:sp>
        <p:nvSpPr>
          <p:cNvPr id="8" name="TextBox 7">
            <a:extLst>
              <a:ext uri="{FF2B5EF4-FFF2-40B4-BE49-F238E27FC236}">
                <a16:creationId xmlns:a16="http://schemas.microsoft.com/office/drawing/2014/main" id="{B91B9925-4DD0-45E5-824C-445B373D2B9A}"/>
              </a:ext>
            </a:extLst>
          </p:cNvPr>
          <p:cNvSpPr txBox="1"/>
          <p:nvPr/>
        </p:nvSpPr>
        <p:spPr>
          <a:xfrm>
            <a:off x="9606013" y="2459504"/>
            <a:ext cx="2165684" cy="2677656"/>
          </a:xfrm>
          <a:prstGeom prst="rect">
            <a:avLst/>
          </a:prstGeom>
          <a:noFill/>
        </p:spPr>
        <p:txBody>
          <a:bodyPr wrap="square" rtlCol="0">
            <a:spAutoFit/>
          </a:bodyPr>
          <a:lstStyle/>
          <a:p>
            <a:pPr algn="ctr"/>
            <a:r>
              <a:rPr lang="bg-BG" sz="2400" dirty="0">
                <a:solidFill>
                  <a:srgbClr val="406F70"/>
                </a:solidFill>
              </a:rPr>
              <a:t>Тук</a:t>
            </a:r>
            <a:r>
              <a:rPr lang="en-US" sz="2400" dirty="0">
                <a:solidFill>
                  <a:srgbClr val="406F70"/>
                </a:solidFill>
              </a:rPr>
              <a:t>,  EFIC</a:t>
            </a:r>
            <a:r>
              <a:rPr lang="bg-BG" sz="2400" dirty="0">
                <a:solidFill>
                  <a:srgbClr val="406F70"/>
                </a:solidFill>
              </a:rPr>
              <a:t> обяснява какво са хранителните добавки и за какво се използват.</a:t>
            </a:r>
            <a:endParaRPr lang="en-IE" sz="2400" dirty="0">
              <a:solidFill>
                <a:srgbClr val="406F70"/>
              </a:solidFill>
            </a:endParaRPr>
          </a:p>
        </p:txBody>
      </p:sp>
    </p:spTree>
    <p:extLst>
      <p:ext uri="{BB962C8B-B14F-4D97-AF65-F5344CB8AC3E}">
        <p14:creationId xmlns:p14="http://schemas.microsoft.com/office/powerpoint/2010/main" val="25689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71588-4A44-4EDC-AD48-D5AE6F5D5EDF}"/>
              </a:ext>
            </a:extLst>
          </p:cNvPr>
          <p:cNvSpPr>
            <a:spLocks noGrp="1"/>
          </p:cNvSpPr>
          <p:nvPr>
            <p:ph type="body" sz="quarter" idx="16"/>
          </p:nvPr>
        </p:nvSpPr>
        <p:spPr/>
        <p:txBody>
          <a:bodyPr>
            <a:normAutofit fontScale="77500" lnSpcReduction="20000"/>
          </a:bodyPr>
          <a:lstStyle/>
          <a:p>
            <a:r>
              <a:rPr lang="bg-BG" b="1" dirty="0">
                <a:solidFill>
                  <a:srgbClr val="406F70"/>
                </a:solidFill>
              </a:rPr>
              <a:t>Категории </a:t>
            </a:r>
            <a:r>
              <a:rPr lang="bg-BG" b="1">
                <a:solidFill>
                  <a:srgbClr val="406F70"/>
                </a:solidFill>
              </a:rPr>
              <a:t>хранителни добавки</a:t>
            </a:r>
            <a:r>
              <a:rPr lang="en-US" b="1">
                <a:solidFill>
                  <a:srgbClr val="406F70"/>
                </a:solidFill>
              </a:rPr>
              <a:t>:</a:t>
            </a:r>
            <a:endParaRPr lang="en-IE" b="1" dirty="0">
              <a:solidFill>
                <a:srgbClr val="406F70"/>
              </a:solidFill>
            </a:endParaRPr>
          </a:p>
        </p:txBody>
      </p:sp>
      <p:sp>
        <p:nvSpPr>
          <p:cNvPr id="3" name="Text Placeholder 2">
            <a:extLst>
              <a:ext uri="{FF2B5EF4-FFF2-40B4-BE49-F238E27FC236}">
                <a16:creationId xmlns:a16="http://schemas.microsoft.com/office/drawing/2014/main" id="{4185879A-DACC-475A-8432-983E66408A2F}"/>
              </a:ext>
            </a:extLst>
          </p:cNvPr>
          <p:cNvSpPr>
            <a:spLocks noGrp="1"/>
          </p:cNvSpPr>
          <p:nvPr>
            <p:ph type="body" sz="quarter" idx="17"/>
          </p:nvPr>
        </p:nvSpPr>
        <p:spPr>
          <a:xfrm>
            <a:off x="5022153" y="1638031"/>
            <a:ext cx="7169847" cy="4733969"/>
          </a:xfrm>
        </p:spPr>
        <p:txBody>
          <a:bodyPr/>
          <a:lstStyle/>
          <a:p>
            <a:pPr algn="l"/>
            <a:r>
              <a:rPr lang="bg-BG" b="0" i="0" dirty="0">
                <a:solidFill>
                  <a:srgbClr val="085156"/>
                </a:solidFill>
                <a:effectLst/>
              </a:rPr>
              <a:t>Добавките могат да бъдат естествени, подобни на природните или изкуствени</a:t>
            </a:r>
            <a:r>
              <a:rPr lang="en-US" b="0" i="0" dirty="0">
                <a:solidFill>
                  <a:srgbClr val="085156"/>
                </a:solidFill>
                <a:effectLst/>
              </a:rPr>
              <a:t>.</a:t>
            </a:r>
          </a:p>
          <a:p>
            <a:pPr algn="l">
              <a:buFont typeface="Arial" panose="020B0604020202020204" pitchFamily="34" charset="0"/>
              <a:buChar char="•"/>
            </a:pPr>
            <a:r>
              <a:rPr lang="bg-BG" b="1" dirty="0">
                <a:solidFill>
                  <a:srgbClr val="085156"/>
                </a:solidFill>
              </a:rPr>
              <a:t>Естествените добавки</a:t>
            </a:r>
            <a:r>
              <a:rPr lang="en-US" b="1" i="0" dirty="0">
                <a:solidFill>
                  <a:srgbClr val="085156"/>
                </a:solidFill>
                <a:effectLst/>
              </a:rPr>
              <a:t> </a:t>
            </a:r>
            <a:r>
              <a:rPr lang="bg-BG" dirty="0">
                <a:solidFill>
                  <a:srgbClr val="085156"/>
                </a:solidFill>
              </a:rPr>
              <a:t>са вещества, които се срещат естествено в храна и се извличат, за да се използват в друга </a:t>
            </a:r>
            <a:r>
              <a:rPr lang="en-US" b="0" i="0" dirty="0">
                <a:solidFill>
                  <a:srgbClr val="085156"/>
                </a:solidFill>
                <a:effectLst/>
              </a:rPr>
              <a:t>(</a:t>
            </a:r>
            <a:r>
              <a:rPr lang="bg-BG" b="0" i="0" dirty="0">
                <a:solidFill>
                  <a:srgbClr val="085156"/>
                </a:solidFill>
                <a:effectLst/>
              </a:rPr>
              <a:t>сок от цвекло може да се използва за оцветяване на храни и сладкиши</a:t>
            </a:r>
            <a:r>
              <a:rPr lang="en-US" b="0" i="0" dirty="0">
                <a:solidFill>
                  <a:srgbClr val="085156"/>
                </a:solidFill>
                <a:effectLst/>
              </a:rPr>
              <a:t>).</a:t>
            </a:r>
          </a:p>
          <a:p>
            <a:pPr algn="l">
              <a:buFont typeface="Arial" panose="020B0604020202020204" pitchFamily="34" charset="0"/>
              <a:buChar char="•"/>
            </a:pPr>
            <a:r>
              <a:rPr lang="bg-BG" b="1" dirty="0">
                <a:solidFill>
                  <a:srgbClr val="085156"/>
                </a:solidFill>
              </a:rPr>
              <a:t>Подобни на природни добавки </a:t>
            </a:r>
            <a:r>
              <a:rPr lang="bg-BG" dirty="0">
                <a:solidFill>
                  <a:srgbClr val="085156"/>
                </a:solidFill>
              </a:rPr>
              <a:t>са изготвени копия на вещества, които се срещат естествено</a:t>
            </a:r>
            <a:r>
              <a:rPr lang="en-US" b="0" i="0" dirty="0">
                <a:solidFill>
                  <a:srgbClr val="085156"/>
                </a:solidFill>
                <a:effectLst/>
              </a:rPr>
              <a:t> (</a:t>
            </a:r>
            <a:r>
              <a:rPr lang="bg-BG" b="0" i="0" dirty="0" err="1">
                <a:solidFill>
                  <a:srgbClr val="085156"/>
                </a:solidFill>
                <a:effectLst/>
              </a:rPr>
              <a:t>бензоената</a:t>
            </a:r>
            <a:r>
              <a:rPr lang="bg-BG" b="0" i="0" dirty="0">
                <a:solidFill>
                  <a:srgbClr val="085156"/>
                </a:solidFill>
                <a:effectLst/>
              </a:rPr>
              <a:t> киселина се среща в природата, но се произвежда синтетично и се използва като консервант</a:t>
            </a:r>
            <a:r>
              <a:rPr lang="en-US" b="0" i="0" dirty="0">
                <a:solidFill>
                  <a:srgbClr val="085156"/>
                </a:solidFill>
                <a:effectLst/>
              </a:rPr>
              <a:t>).</a:t>
            </a:r>
          </a:p>
          <a:p>
            <a:pPr algn="l">
              <a:buFont typeface="Arial" panose="020B0604020202020204" pitchFamily="34" charset="0"/>
              <a:buChar char="•"/>
            </a:pPr>
            <a:r>
              <a:rPr lang="bg-BG" b="1" dirty="0">
                <a:solidFill>
                  <a:srgbClr val="085156"/>
                </a:solidFill>
              </a:rPr>
              <a:t>Изкуствените добавки</a:t>
            </a:r>
            <a:r>
              <a:rPr lang="en-US" b="1" i="0" dirty="0">
                <a:solidFill>
                  <a:srgbClr val="085156"/>
                </a:solidFill>
                <a:effectLst/>
              </a:rPr>
              <a:t> </a:t>
            </a:r>
            <a:r>
              <a:rPr lang="bg-BG" dirty="0">
                <a:solidFill>
                  <a:srgbClr val="085156"/>
                </a:solidFill>
              </a:rPr>
              <a:t>не съществуват естествено в храните и се произвеждат синтетично </a:t>
            </a:r>
            <a:r>
              <a:rPr lang="en-US" dirty="0">
                <a:solidFill>
                  <a:srgbClr val="085156"/>
                </a:solidFill>
              </a:rPr>
              <a:t>(</a:t>
            </a:r>
            <a:r>
              <a:rPr lang="bg-BG" dirty="0">
                <a:solidFill>
                  <a:srgbClr val="085156"/>
                </a:solidFill>
              </a:rPr>
              <a:t>подобрителят на брашното </a:t>
            </a:r>
            <a:r>
              <a:rPr lang="bg-BG" dirty="0" err="1">
                <a:solidFill>
                  <a:srgbClr val="085156"/>
                </a:solidFill>
              </a:rPr>
              <a:t>азодикарбонамид</a:t>
            </a:r>
            <a:r>
              <a:rPr lang="bg-BG" dirty="0">
                <a:solidFill>
                  <a:srgbClr val="085156"/>
                </a:solidFill>
              </a:rPr>
              <a:t> Е927, който прави хляба по бял и еластичен</a:t>
            </a:r>
            <a:r>
              <a:rPr lang="en-US" b="0" i="0" dirty="0">
                <a:solidFill>
                  <a:srgbClr val="085156"/>
                </a:solidFill>
                <a:effectLst/>
              </a:rPr>
              <a:t>).</a:t>
            </a:r>
          </a:p>
          <a:p>
            <a:endParaRPr lang="en-IE" dirty="0"/>
          </a:p>
        </p:txBody>
      </p:sp>
      <p:pic>
        <p:nvPicPr>
          <p:cNvPr id="6" name="Picture Placeholder 5" descr="Close up of beakers with solutions on a shelf in a lab">
            <a:extLst>
              <a:ext uri="{FF2B5EF4-FFF2-40B4-BE49-F238E27FC236}">
                <a16:creationId xmlns:a16="http://schemas.microsoft.com/office/drawing/2014/main" id="{28FD7F7A-E0D7-4421-8AB0-EB5F05DE863B}"/>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a:off x="0" y="-14989"/>
            <a:ext cx="5636029" cy="6261962"/>
          </a:xfrm>
        </p:spPr>
      </p:pic>
    </p:spTree>
    <p:extLst>
      <p:ext uri="{BB962C8B-B14F-4D97-AF65-F5344CB8AC3E}">
        <p14:creationId xmlns:p14="http://schemas.microsoft.com/office/powerpoint/2010/main" val="2070028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D3BD7-0F8D-49E4-BDD0-653BD70B3DBE}"/>
              </a:ext>
            </a:extLst>
          </p:cNvPr>
          <p:cNvSpPr>
            <a:spLocks noGrp="1"/>
          </p:cNvSpPr>
          <p:nvPr>
            <p:ph type="body" sz="quarter" idx="19"/>
          </p:nvPr>
        </p:nvSpPr>
        <p:spPr/>
        <p:txBody>
          <a:bodyPr>
            <a:normAutofit/>
          </a:bodyPr>
          <a:lstStyle/>
          <a:p>
            <a:r>
              <a:rPr lang="bg-BG" b="1" dirty="0"/>
              <a:t>ВИДОВЕ ДОБАВКИ И ТЕХНИТЕ ФУНКЦИИ</a:t>
            </a:r>
            <a:r>
              <a:rPr lang="en-US" b="1" dirty="0"/>
              <a:t>:</a:t>
            </a:r>
            <a:endParaRPr lang="en-IE" b="1" dirty="0"/>
          </a:p>
        </p:txBody>
      </p:sp>
      <p:sp>
        <p:nvSpPr>
          <p:cNvPr id="3" name="Text Placeholder 2">
            <a:extLst>
              <a:ext uri="{FF2B5EF4-FFF2-40B4-BE49-F238E27FC236}">
                <a16:creationId xmlns:a16="http://schemas.microsoft.com/office/drawing/2014/main" id="{F77B79EE-63E0-4B5F-9509-C6885C093020}"/>
              </a:ext>
            </a:extLst>
          </p:cNvPr>
          <p:cNvSpPr>
            <a:spLocks noGrp="1"/>
          </p:cNvSpPr>
          <p:nvPr>
            <p:ph type="body" sz="quarter" idx="20"/>
          </p:nvPr>
        </p:nvSpPr>
        <p:spPr>
          <a:xfrm>
            <a:off x="479503" y="1969927"/>
            <a:ext cx="11273882" cy="4296455"/>
          </a:xfrm>
        </p:spPr>
        <p:txBody>
          <a:bodyPr/>
          <a:lstStyle/>
          <a:p>
            <a:r>
              <a:rPr lang="bg-BG" sz="2250" b="1" dirty="0">
                <a:solidFill>
                  <a:srgbClr val="085156"/>
                </a:solidFill>
              </a:rPr>
              <a:t>Антиоксиданти</a:t>
            </a:r>
            <a:r>
              <a:rPr lang="en-US" sz="2250" b="0" i="0" dirty="0">
                <a:solidFill>
                  <a:srgbClr val="085156"/>
                </a:solidFill>
                <a:effectLst/>
              </a:rPr>
              <a:t> – </a:t>
            </a:r>
            <a:r>
              <a:rPr lang="bg-BG" sz="2250" b="0" i="0" dirty="0">
                <a:solidFill>
                  <a:srgbClr val="085156"/>
                </a:solidFill>
                <a:effectLst/>
              </a:rPr>
              <a:t>намаляват вероятността маслата и мазнините в храните да се свързват с кислород и да променят цвета си или да гранясват. Гранясалите мазнини миришат и имат неприятен вкус и са риск за здравето. Антиоксидантите се използват също в плодове, зеленчуци и сокове за удължаване срока на годност</a:t>
            </a:r>
            <a:r>
              <a:rPr lang="en-US" sz="2250" b="0" i="0" dirty="0">
                <a:solidFill>
                  <a:srgbClr val="085156"/>
                </a:solidFill>
                <a:effectLst/>
              </a:rPr>
              <a:t>.</a:t>
            </a:r>
            <a:r>
              <a:rPr lang="bg-BG" sz="2250" b="0" i="0" dirty="0">
                <a:solidFill>
                  <a:srgbClr val="085156"/>
                </a:solidFill>
                <a:effectLst/>
              </a:rPr>
              <a:t> Витамин</a:t>
            </a:r>
            <a:r>
              <a:rPr lang="en-US" sz="2250" b="0" i="0" dirty="0">
                <a:solidFill>
                  <a:srgbClr val="085156"/>
                </a:solidFill>
                <a:effectLst/>
              </a:rPr>
              <a:t> C (</a:t>
            </a:r>
            <a:r>
              <a:rPr lang="bg-BG" sz="2250" b="0" i="0" dirty="0">
                <a:solidFill>
                  <a:srgbClr val="085156"/>
                </a:solidFill>
                <a:effectLst/>
              </a:rPr>
              <a:t>аскорбинова киселина</a:t>
            </a:r>
            <a:r>
              <a:rPr lang="en-US" sz="2250" b="0" i="0" dirty="0">
                <a:solidFill>
                  <a:srgbClr val="085156"/>
                </a:solidFill>
                <a:effectLst/>
              </a:rPr>
              <a:t>) </a:t>
            </a:r>
            <a:r>
              <a:rPr lang="bg-BG" sz="2250" b="0" i="0" dirty="0">
                <a:solidFill>
                  <a:srgbClr val="085156"/>
                </a:solidFill>
                <a:effectLst/>
              </a:rPr>
              <a:t>е един от най-широко използваните антиоксиданти </a:t>
            </a:r>
            <a:r>
              <a:rPr lang="en-US" sz="2250" b="0" i="0" dirty="0">
                <a:solidFill>
                  <a:srgbClr val="085156"/>
                </a:solidFill>
                <a:effectLst/>
              </a:rPr>
              <a:t>(</a:t>
            </a:r>
            <a:r>
              <a:rPr lang="bg-BG" sz="2250" b="0" i="0" dirty="0">
                <a:solidFill>
                  <a:srgbClr val="085156"/>
                </a:solidFill>
                <a:effectLst/>
              </a:rPr>
              <a:t>връзка към витамин С/</a:t>
            </a:r>
            <a:r>
              <a:rPr lang="en-US" sz="2250" b="0" i="0" dirty="0">
                <a:solidFill>
                  <a:srgbClr val="085156"/>
                </a:solidFill>
                <a:effectLst/>
              </a:rPr>
              <a:t>link to vitamin C).</a:t>
            </a:r>
          </a:p>
          <a:p>
            <a:r>
              <a:rPr lang="bg-BG" sz="2250" b="1" dirty="0">
                <a:solidFill>
                  <a:srgbClr val="085156"/>
                </a:solidFill>
              </a:rPr>
              <a:t>Консерванти</a:t>
            </a:r>
            <a:r>
              <a:rPr lang="en-US" sz="2250" b="0" i="0" dirty="0">
                <a:solidFill>
                  <a:srgbClr val="085156"/>
                </a:solidFill>
                <a:effectLst/>
              </a:rPr>
              <a:t> – </a:t>
            </a:r>
            <a:r>
              <a:rPr lang="bg-BG" sz="2250" b="0" i="0" dirty="0">
                <a:solidFill>
                  <a:srgbClr val="085156"/>
                </a:solidFill>
                <a:effectLst/>
              </a:rPr>
              <a:t>използват се, за да поддържат храната безопасна за по-дълго време. Всяка преработена храна с дълъг срок на годност вероятно ще включва консерванти, освен ако не е използван друг начин за съхранение, като замразяване, консервиране или сушене. Традиционните методи използващи захар, оцет и сол, все още намират приложение за консервиране та някои храни. </a:t>
            </a:r>
            <a:r>
              <a:rPr lang="en-US" sz="2250" b="1" i="0" dirty="0">
                <a:solidFill>
                  <a:srgbClr val="085156"/>
                </a:solidFill>
                <a:effectLst/>
              </a:rPr>
              <a:t> </a:t>
            </a:r>
          </a:p>
          <a:p>
            <a:r>
              <a:rPr lang="bg-BG" sz="2250" b="1" dirty="0">
                <a:solidFill>
                  <a:srgbClr val="085156"/>
                </a:solidFill>
              </a:rPr>
              <a:t>Оцветители</a:t>
            </a:r>
            <a:r>
              <a:rPr lang="en-US" sz="2250" b="0" i="0" dirty="0">
                <a:solidFill>
                  <a:srgbClr val="085156"/>
                </a:solidFill>
                <a:effectLst/>
              </a:rPr>
              <a:t> – </a:t>
            </a:r>
            <a:r>
              <a:rPr lang="bg-BG" sz="2250" b="0" i="0" dirty="0">
                <a:solidFill>
                  <a:srgbClr val="085156"/>
                </a:solidFill>
                <a:effectLst/>
              </a:rPr>
              <a:t>използват се, за да направят храната по-апетитна. По време на преработката на храни цветът може да се загуби, така че добавките си използват за възстановяване на първоначалния цвят или да направят съществуващия цвят по-ярък</a:t>
            </a:r>
            <a:r>
              <a:rPr lang="bg-BG" sz="2300" b="0" i="0" dirty="0">
                <a:solidFill>
                  <a:srgbClr val="085156"/>
                </a:solidFill>
                <a:effectLst/>
              </a:rPr>
              <a:t>. </a:t>
            </a:r>
            <a:endParaRPr lang="en-IE" sz="2300" dirty="0">
              <a:solidFill>
                <a:srgbClr val="085156"/>
              </a:solidFill>
            </a:endParaRPr>
          </a:p>
        </p:txBody>
      </p:sp>
    </p:spTree>
    <p:extLst>
      <p:ext uri="{BB962C8B-B14F-4D97-AF65-F5344CB8AC3E}">
        <p14:creationId xmlns:p14="http://schemas.microsoft.com/office/powerpoint/2010/main" val="4182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0A949B-393B-45D7-9059-7A56DC87B5E9}"/>
              </a:ext>
            </a:extLst>
          </p:cNvPr>
          <p:cNvSpPr>
            <a:spLocks noGrp="1"/>
          </p:cNvSpPr>
          <p:nvPr>
            <p:ph type="body" sz="quarter" idx="19"/>
          </p:nvPr>
        </p:nvSpPr>
        <p:spPr/>
        <p:txBody>
          <a:bodyPr/>
          <a:lstStyle/>
          <a:p>
            <a:r>
              <a:rPr lang="bg-BG" b="1" dirty="0"/>
              <a:t>ВИДОВЕ ДОБАВКИ И ТЕХНИТЕ ФУНКЦИИ </a:t>
            </a:r>
            <a:r>
              <a:rPr lang="en-US" b="1" dirty="0"/>
              <a:t>:</a:t>
            </a:r>
            <a:endParaRPr lang="en-IE" b="1" dirty="0"/>
          </a:p>
          <a:p>
            <a:endParaRPr lang="en-IE" dirty="0"/>
          </a:p>
        </p:txBody>
      </p:sp>
      <p:sp>
        <p:nvSpPr>
          <p:cNvPr id="3" name="Text Placeholder 2">
            <a:extLst>
              <a:ext uri="{FF2B5EF4-FFF2-40B4-BE49-F238E27FC236}">
                <a16:creationId xmlns:a16="http://schemas.microsoft.com/office/drawing/2014/main" id="{AB3DCA9D-FDFF-4EFC-A302-9270134D442E}"/>
              </a:ext>
            </a:extLst>
          </p:cNvPr>
          <p:cNvSpPr>
            <a:spLocks noGrp="1"/>
          </p:cNvSpPr>
          <p:nvPr>
            <p:ph type="body" sz="quarter" idx="20"/>
          </p:nvPr>
        </p:nvSpPr>
        <p:spPr>
          <a:xfrm>
            <a:off x="479502" y="1954107"/>
            <a:ext cx="11162371" cy="4570776"/>
          </a:xfrm>
        </p:spPr>
        <p:txBody>
          <a:bodyPr/>
          <a:lstStyle/>
          <a:p>
            <a:pPr algn="just"/>
            <a:r>
              <a:rPr lang="bg-BG" sz="2300" b="1" dirty="0">
                <a:solidFill>
                  <a:srgbClr val="085156"/>
                </a:solidFill>
              </a:rPr>
              <a:t>Подобрители на вкуса</a:t>
            </a:r>
            <a:r>
              <a:rPr lang="en-US" sz="2300" b="0" i="0" dirty="0">
                <a:solidFill>
                  <a:srgbClr val="085156"/>
                </a:solidFill>
                <a:effectLst/>
              </a:rPr>
              <a:t> – </a:t>
            </a:r>
            <a:r>
              <a:rPr lang="bg-BG" sz="2300" b="0" i="0" dirty="0">
                <a:solidFill>
                  <a:srgbClr val="085156"/>
                </a:solidFill>
                <a:effectLst/>
              </a:rPr>
              <a:t>широко се използват в пикантни храни за подобряване на съществуващия вкус в храната. </a:t>
            </a:r>
            <a:r>
              <a:rPr lang="bg-BG" sz="2300" b="0" i="0" dirty="0" err="1">
                <a:solidFill>
                  <a:srgbClr val="085156"/>
                </a:solidFill>
                <a:effectLst/>
              </a:rPr>
              <a:t>Мононатриевият</a:t>
            </a:r>
            <a:r>
              <a:rPr lang="bg-BG" sz="2300" b="0" i="0" dirty="0">
                <a:solidFill>
                  <a:srgbClr val="085156"/>
                </a:solidFill>
                <a:effectLst/>
              </a:rPr>
              <a:t> </a:t>
            </a:r>
            <a:r>
              <a:rPr lang="bg-BG" sz="2300" b="0" i="0" dirty="0" err="1">
                <a:solidFill>
                  <a:srgbClr val="085156"/>
                </a:solidFill>
                <a:effectLst/>
              </a:rPr>
              <a:t>глутамат</a:t>
            </a:r>
            <a:r>
              <a:rPr lang="bg-BG" sz="2300" b="0" i="0" dirty="0">
                <a:solidFill>
                  <a:srgbClr val="085156"/>
                </a:solidFill>
                <a:effectLst/>
              </a:rPr>
              <a:t> е пример за подобрител на вкуса</a:t>
            </a:r>
            <a:r>
              <a:rPr lang="en-US" sz="2300" b="0" i="0" dirty="0">
                <a:solidFill>
                  <a:srgbClr val="085156"/>
                </a:solidFill>
                <a:effectLst/>
              </a:rPr>
              <a:t>.</a:t>
            </a:r>
          </a:p>
          <a:p>
            <a:pPr algn="just"/>
            <a:r>
              <a:rPr lang="bg-BG" sz="2300" b="1" dirty="0">
                <a:solidFill>
                  <a:srgbClr val="085156"/>
                </a:solidFill>
              </a:rPr>
              <a:t>Подсладители</a:t>
            </a:r>
            <a:r>
              <a:rPr lang="en-US" sz="2300" b="0" i="0" dirty="0">
                <a:solidFill>
                  <a:srgbClr val="085156"/>
                </a:solidFill>
                <a:effectLst/>
              </a:rPr>
              <a:t> – </a:t>
            </a:r>
            <a:r>
              <a:rPr lang="bg-BG" sz="2300" b="0" i="0" dirty="0">
                <a:solidFill>
                  <a:srgbClr val="085156"/>
                </a:solidFill>
                <a:effectLst/>
              </a:rPr>
              <a:t>са концентрирани или обемни. Силни подсладители </a:t>
            </a:r>
            <a:r>
              <a:rPr lang="en-US" sz="2300" b="0" i="0" dirty="0">
                <a:solidFill>
                  <a:srgbClr val="085156"/>
                </a:solidFill>
                <a:effectLst/>
              </a:rPr>
              <a:t>(</a:t>
            </a:r>
            <a:r>
              <a:rPr lang="bg-BG" sz="2300" b="0" i="0" dirty="0">
                <a:solidFill>
                  <a:srgbClr val="085156"/>
                </a:solidFill>
                <a:effectLst/>
              </a:rPr>
              <a:t>например захарин и </a:t>
            </a:r>
            <a:r>
              <a:rPr lang="bg-BG" sz="2300" b="0" i="0" dirty="0" err="1">
                <a:solidFill>
                  <a:srgbClr val="085156"/>
                </a:solidFill>
                <a:effectLst/>
              </a:rPr>
              <a:t>аспартам</a:t>
            </a:r>
            <a:r>
              <a:rPr lang="en-US" sz="2300" b="0" i="0" dirty="0">
                <a:solidFill>
                  <a:srgbClr val="085156"/>
                </a:solidFill>
                <a:effectLst/>
              </a:rPr>
              <a:t>)</a:t>
            </a:r>
            <a:r>
              <a:rPr lang="bg-BG" sz="2300" b="0" i="0" dirty="0">
                <a:solidFill>
                  <a:srgbClr val="085156"/>
                </a:solidFill>
                <a:effectLst/>
              </a:rPr>
              <a:t> са много пъти по-сладки от захарта и затова се използват само в малки количества. Това ги прави подходящи за продукти като диетични напитки, които са с много ниско енергийни. Обемните подсладители </a:t>
            </a:r>
            <a:r>
              <a:rPr lang="en-US" sz="2300" b="0" i="0" dirty="0">
                <a:solidFill>
                  <a:srgbClr val="085156"/>
                </a:solidFill>
                <a:effectLst/>
              </a:rPr>
              <a:t>(</a:t>
            </a:r>
            <a:r>
              <a:rPr lang="bg-BG" sz="2300" b="0" i="0" dirty="0">
                <a:solidFill>
                  <a:srgbClr val="085156"/>
                </a:solidFill>
                <a:effectLst/>
              </a:rPr>
              <a:t>като </a:t>
            </a:r>
            <a:r>
              <a:rPr lang="bg-BG" sz="2300" b="0" i="0" dirty="0" err="1">
                <a:solidFill>
                  <a:srgbClr val="085156"/>
                </a:solidFill>
                <a:effectLst/>
              </a:rPr>
              <a:t>сорбитол</a:t>
            </a:r>
            <a:r>
              <a:rPr lang="bg-BG" sz="2300" b="0" i="0" dirty="0">
                <a:solidFill>
                  <a:srgbClr val="085156"/>
                </a:solidFill>
                <a:effectLst/>
              </a:rPr>
              <a:t> и </a:t>
            </a:r>
            <a:r>
              <a:rPr lang="bg-BG" sz="2300" b="0" i="0" dirty="0" err="1">
                <a:solidFill>
                  <a:srgbClr val="085156"/>
                </a:solidFill>
                <a:effectLst/>
              </a:rPr>
              <a:t>сукралаза</a:t>
            </a:r>
            <a:r>
              <a:rPr lang="en-US" sz="2300" b="0" i="0" dirty="0">
                <a:solidFill>
                  <a:srgbClr val="085156"/>
                </a:solidFill>
                <a:effectLst/>
              </a:rPr>
              <a:t>)</a:t>
            </a:r>
            <a:r>
              <a:rPr lang="bg-BG" sz="2300" b="0" i="0" dirty="0">
                <a:solidFill>
                  <a:srgbClr val="085156"/>
                </a:solidFill>
                <a:effectLst/>
              </a:rPr>
              <a:t> имат подобна захарта сладост, така че се използват в сходни с нея количество</a:t>
            </a:r>
            <a:r>
              <a:rPr lang="en-US" sz="2300" b="0" i="0" dirty="0">
                <a:solidFill>
                  <a:srgbClr val="085156"/>
                </a:solidFill>
                <a:effectLst/>
              </a:rPr>
              <a:t>.</a:t>
            </a:r>
          </a:p>
          <a:p>
            <a:pPr algn="just"/>
            <a:r>
              <a:rPr lang="bg-BG" sz="2300" b="1" dirty="0">
                <a:solidFill>
                  <a:srgbClr val="085156"/>
                </a:solidFill>
              </a:rPr>
              <a:t>Емулгатори, стабилизатори, желиращи агенти и сгъстители </a:t>
            </a:r>
            <a:r>
              <a:rPr lang="en-US" sz="2300" b="0" i="0" dirty="0">
                <a:solidFill>
                  <a:srgbClr val="085156"/>
                </a:solidFill>
                <a:effectLst/>
              </a:rPr>
              <a:t>– </a:t>
            </a:r>
            <a:r>
              <a:rPr lang="bg-BG" sz="2300" dirty="0">
                <a:solidFill>
                  <a:srgbClr val="085156"/>
                </a:solidFill>
              </a:rPr>
              <a:t>емулгаторите помагат за смесване на съставки като масло и вода, които обикновено се разделят; стабилизаторите им пречат да се отделят отново. Те се използват в храни като сладолед. Желиращите агенти придават </a:t>
            </a:r>
            <a:r>
              <a:rPr lang="bg-BG" sz="2300" dirty="0" err="1">
                <a:solidFill>
                  <a:srgbClr val="085156"/>
                </a:solidFill>
              </a:rPr>
              <a:t>гелообразна</a:t>
            </a:r>
            <a:r>
              <a:rPr lang="bg-BG" sz="2300" dirty="0">
                <a:solidFill>
                  <a:srgbClr val="085156"/>
                </a:solidFill>
              </a:rPr>
              <a:t> консистенция на храната, докато сгъстителите увеличават вискозитета на храните. </a:t>
            </a:r>
            <a:endParaRPr lang="en-IE" sz="2300" dirty="0"/>
          </a:p>
        </p:txBody>
      </p:sp>
    </p:spTree>
    <p:extLst>
      <p:ext uri="{BB962C8B-B14F-4D97-AF65-F5344CB8AC3E}">
        <p14:creationId xmlns:p14="http://schemas.microsoft.com/office/powerpoint/2010/main" val="2536556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2164F-8412-4EE3-8F86-2964AE6FA707}"/>
              </a:ext>
            </a:extLst>
          </p:cNvPr>
          <p:cNvSpPr>
            <a:spLocks noGrp="1"/>
          </p:cNvSpPr>
          <p:nvPr>
            <p:ph type="body" sz="quarter" idx="14"/>
          </p:nvPr>
        </p:nvSpPr>
        <p:spPr>
          <a:xfrm>
            <a:off x="8957843" y="3483404"/>
            <a:ext cx="785328" cy="1056986"/>
          </a:xfrm>
        </p:spPr>
        <p:txBody>
          <a:bodyPr>
            <a:normAutofit fontScale="85000" lnSpcReduction="20000"/>
          </a:bodyPr>
          <a:lstStyle/>
          <a:p>
            <a:endParaRPr lang="en-IE" dirty="0"/>
          </a:p>
        </p:txBody>
      </p:sp>
      <p:sp>
        <p:nvSpPr>
          <p:cNvPr id="3" name="Text Placeholder 2">
            <a:extLst>
              <a:ext uri="{FF2B5EF4-FFF2-40B4-BE49-F238E27FC236}">
                <a16:creationId xmlns:a16="http://schemas.microsoft.com/office/drawing/2014/main" id="{89F72531-5DAD-400B-85AC-B3C876A6E61C}"/>
              </a:ext>
            </a:extLst>
          </p:cNvPr>
          <p:cNvSpPr>
            <a:spLocks noGrp="1"/>
          </p:cNvSpPr>
          <p:nvPr>
            <p:ph type="body" sz="quarter" idx="15"/>
          </p:nvPr>
        </p:nvSpPr>
        <p:spPr>
          <a:xfrm>
            <a:off x="1670614" y="980105"/>
            <a:ext cx="1416691" cy="1221666"/>
          </a:xfrm>
        </p:spPr>
        <p:txBody>
          <a:bodyPr>
            <a:normAutofit fontScale="92500" lnSpcReduction="10000"/>
          </a:bodyPr>
          <a:lstStyle/>
          <a:p>
            <a:endParaRPr lang="en-IE" dirty="0"/>
          </a:p>
        </p:txBody>
      </p:sp>
      <p:sp>
        <p:nvSpPr>
          <p:cNvPr id="4" name="Text Placeholder 3">
            <a:extLst>
              <a:ext uri="{FF2B5EF4-FFF2-40B4-BE49-F238E27FC236}">
                <a16:creationId xmlns:a16="http://schemas.microsoft.com/office/drawing/2014/main" id="{E1169D52-385A-497B-8570-492912375B47}"/>
              </a:ext>
            </a:extLst>
          </p:cNvPr>
          <p:cNvSpPr>
            <a:spLocks noGrp="1"/>
          </p:cNvSpPr>
          <p:nvPr>
            <p:ph type="body" sz="quarter" idx="13"/>
          </p:nvPr>
        </p:nvSpPr>
        <p:spPr>
          <a:xfrm>
            <a:off x="2213127" y="1274899"/>
            <a:ext cx="7137380" cy="2846046"/>
          </a:xfrm>
        </p:spPr>
        <p:txBody>
          <a:bodyPr>
            <a:normAutofit fontScale="92500"/>
          </a:bodyPr>
          <a:lstStyle/>
          <a:p>
            <a:r>
              <a:rPr lang="bg-BG" sz="3600" dirty="0">
                <a:solidFill>
                  <a:srgbClr val="F5C05B"/>
                </a:solidFill>
              </a:rPr>
              <a:t>Потребителите търсят безопасна храна с естествени съставки и отличен вкус. Те искат съставки, които могат да разберат, прости етикети, балансирани хранителни продукти и надежден източник</a:t>
            </a:r>
            <a:r>
              <a:rPr lang="en-US" sz="3600" dirty="0">
                <a:solidFill>
                  <a:srgbClr val="F5C05B"/>
                </a:solidFill>
              </a:rPr>
              <a:t>g.</a:t>
            </a:r>
            <a:endParaRPr lang="en-IE" sz="3600" dirty="0">
              <a:solidFill>
                <a:srgbClr val="F5C05B"/>
              </a:solidFill>
            </a:endParaRPr>
          </a:p>
        </p:txBody>
      </p:sp>
      <p:sp>
        <p:nvSpPr>
          <p:cNvPr id="5" name="TextBox 4">
            <a:extLst>
              <a:ext uri="{FF2B5EF4-FFF2-40B4-BE49-F238E27FC236}">
                <a16:creationId xmlns:a16="http://schemas.microsoft.com/office/drawing/2014/main" id="{05F5BC55-14C6-4362-8B94-210DEF82DB23}"/>
              </a:ext>
            </a:extLst>
          </p:cNvPr>
          <p:cNvSpPr txBox="1"/>
          <p:nvPr/>
        </p:nvSpPr>
        <p:spPr>
          <a:xfrm>
            <a:off x="4728117" y="4546959"/>
            <a:ext cx="6911332" cy="1200329"/>
          </a:xfrm>
          <a:prstGeom prst="rect">
            <a:avLst/>
          </a:prstGeom>
          <a:noFill/>
        </p:spPr>
        <p:txBody>
          <a:bodyPr wrap="square" rtlCol="0">
            <a:spAutoFit/>
          </a:bodyPr>
          <a:lstStyle/>
          <a:p>
            <a:r>
              <a:rPr lang="bg-BG" dirty="0">
                <a:solidFill>
                  <a:schemeClr val="bg1"/>
                </a:solidFill>
              </a:rPr>
              <a:t>Майкъл </a:t>
            </a:r>
            <a:r>
              <a:rPr lang="bg-BG" dirty="0" err="1">
                <a:solidFill>
                  <a:schemeClr val="bg1"/>
                </a:solidFill>
              </a:rPr>
              <a:t>Матюс</a:t>
            </a:r>
            <a:r>
              <a:rPr lang="bg-BG" dirty="0">
                <a:solidFill>
                  <a:schemeClr val="bg1"/>
                </a:solidFill>
              </a:rPr>
              <a:t>, бизнес президент, Защита на храните и ферментация в </a:t>
            </a:r>
            <a:r>
              <a:rPr lang="bg-BG" dirty="0" err="1">
                <a:solidFill>
                  <a:schemeClr val="bg1"/>
                </a:solidFill>
              </a:rPr>
              <a:t>Кери</a:t>
            </a:r>
            <a:r>
              <a:rPr lang="bg-BG" dirty="0">
                <a:solidFill>
                  <a:schemeClr val="bg1"/>
                </a:solidFill>
              </a:rPr>
              <a:t>/</a:t>
            </a:r>
            <a:r>
              <a:rPr lang="en-US" dirty="0">
                <a:solidFill>
                  <a:schemeClr val="bg1"/>
                </a:solidFill>
              </a:rPr>
              <a:t>Michael Matthews, Business President, Food Protection &amp; Fermentation at Kerry</a:t>
            </a:r>
          </a:p>
          <a:p>
            <a:endParaRPr lang="en-IE" dirty="0"/>
          </a:p>
        </p:txBody>
      </p:sp>
    </p:spTree>
    <p:extLst>
      <p:ext uri="{BB962C8B-B14F-4D97-AF65-F5344CB8AC3E}">
        <p14:creationId xmlns:p14="http://schemas.microsoft.com/office/powerpoint/2010/main" val="2445685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75C6B5-93FA-4891-9F94-29D585AA8770}"/>
              </a:ext>
            </a:extLst>
          </p:cNvPr>
          <p:cNvSpPr>
            <a:spLocks noGrp="1"/>
          </p:cNvSpPr>
          <p:nvPr>
            <p:ph type="body" sz="quarter" idx="16"/>
          </p:nvPr>
        </p:nvSpPr>
        <p:spPr/>
        <p:txBody>
          <a:bodyPr>
            <a:normAutofit/>
          </a:bodyPr>
          <a:lstStyle/>
          <a:p>
            <a:r>
              <a:rPr lang="bg-BG" b="1" i="0" dirty="0">
                <a:solidFill>
                  <a:srgbClr val="F5C05B"/>
                </a:solidFill>
                <a:effectLst/>
              </a:rPr>
              <a:t>Силата на цвета</a:t>
            </a:r>
            <a:endParaRPr lang="en-IE" dirty="0">
              <a:solidFill>
                <a:srgbClr val="F5C05B"/>
              </a:solidFill>
            </a:endParaRPr>
          </a:p>
        </p:txBody>
      </p:sp>
      <p:sp>
        <p:nvSpPr>
          <p:cNvPr id="3" name="Text Placeholder 2">
            <a:extLst>
              <a:ext uri="{FF2B5EF4-FFF2-40B4-BE49-F238E27FC236}">
                <a16:creationId xmlns:a16="http://schemas.microsoft.com/office/drawing/2014/main" id="{EB62D4EF-6FCA-4C15-8126-8FA4F69B6126}"/>
              </a:ext>
            </a:extLst>
          </p:cNvPr>
          <p:cNvSpPr>
            <a:spLocks noGrp="1"/>
          </p:cNvSpPr>
          <p:nvPr>
            <p:ph type="body" sz="quarter" idx="17"/>
          </p:nvPr>
        </p:nvSpPr>
        <p:spPr>
          <a:xfrm>
            <a:off x="5296830" y="1953078"/>
            <a:ext cx="6478858" cy="3947440"/>
          </a:xfrm>
        </p:spPr>
        <p:txBody>
          <a:bodyPr/>
          <a:lstStyle/>
          <a:p>
            <a:r>
              <a:rPr lang="bg-BG" dirty="0">
                <a:solidFill>
                  <a:srgbClr val="085156"/>
                </a:solidFill>
              </a:rPr>
              <a:t>Както бе споменато в Модул 1, цветът на храните и напитките влияе силно </a:t>
            </a:r>
            <a:r>
              <a:rPr lang="bg-BG" b="1" dirty="0">
                <a:solidFill>
                  <a:srgbClr val="085156"/>
                </a:solidFill>
              </a:rPr>
              <a:t>върху нагласите </a:t>
            </a:r>
            <a:r>
              <a:rPr lang="bg-BG" dirty="0">
                <a:solidFill>
                  <a:srgbClr val="085156"/>
                </a:solidFill>
              </a:rPr>
              <a:t>и </a:t>
            </a:r>
            <a:r>
              <a:rPr lang="bg-BG" b="1" dirty="0">
                <a:solidFill>
                  <a:srgbClr val="085156"/>
                </a:solidFill>
              </a:rPr>
              <a:t>поведението на потребителите</a:t>
            </a:r>
            <a:r>
              <a:rPr lang="en-US" b="0" i="0" dirty="0">
                <a:solidFill>
                  <a:srgbClr val="085156"/>
                </a:solidFill>
                <a:effectLst/>
              </a:rPr>
              <a:t>. </a:t>
            </a:r>
            <a:r>
              <a:rPr lang="bg-BG" b="0" i="0" dirty="0">
                <a:solidFill>
                  <a:srgbClr val="085156"/>
                </a:solidFill>
                <a:effectLst/>
              </a:rPr>
              <a:t>Според национално проучване на </a:t>
            </a:r>
            <a:r>
              <a:rPr lang="bg-BG" b="0" i="0" dirty="0" err="1">
                <a:solidFill>
                  <a:srgbClr val="085156"/>
                </a:solidFill>
                <a:effectLst/>
              </a:rPr>
              <a:t>Сенсиент</a:t>
            </a:r>
            <a:r>
              <a:rPr lang="bg-BG" b="0" i="0" dirty="0">
                <a:solidFill>
                  <a:srgbClr val="085156"/>
                </a:solidFill>
                <a:effectLst/>
              </a:rPr>
              <a:t>/</a:t>
            </a:r>
            <a:r>
              <a:rPr lang="en-US" b="0" i="0" dirty="0" err="1">
                <a:solidFill>
                  <a:srgbClr val="085156"/>
                </a:solidFill>
                <a:effectLst/>
              </a:rPr>
              <a:t>Sensient</a:t>
            </a:r>
            <a:r>
              <a:rPr lang="en-US" b="0" i="0" dirty="0">
                <a:solidFill>
                  <a:srgbClr val="085156"/>
                </a:solidFill>
                <a:effectLst/>
              </a:rPr>
              <a:t>, 63% </a:t>
            </a:r>
            <a:r>
              <a:rPr lang="bg-BG" b="0" i="0" dirty="0">
                <a:solidFill>
                  <a:srgbClr val="085156"/>
                </a:solidFill>
                <a:effectLst/>
              </a:rPr>
              <a:t>от потребителите са по-склонни да закупят марка, която замества изкуствените цветове с оцветители от </a:t>
            </a:r>
            <a:r>
              <a:rPr lang="bg-BG" b="1" i="0" dirty="0">
                <a:solidFill>
                  <a:srgbClr val="085156"/>
                </a:solidFill>
                <a:effectLst/>
              </a:rPr>
              <a:t>естествени източници</a:t>
            </a:r>
            <a:r>
              <a:rPr lang="en-US" b="1" i="0" dirty="0">
                <a:solidFill>
                  <a:srgbClr val="085156"/>
                </a:solidFill>
                <a:effectLst/>
              </a:rPr>
              <a:t>.</a:t>
            </a:r>
          </a:p>
          <a:p>
            <a:r>
              <a:rPr lang="bg-BG" dirty="0">
                <a:solidFill>
                  <a:srgbClr val="085156"/>
                </a:solidFill>
              </a:rPr>
              <a:t>Цветът  на храната свързва потребителите с ценности и специфични нагласи; има силата да овластява. </a:t>
            </a:r>
            <a:endParaRPr lang="en-IE" dirty="0"/>
          </a:p>
        </p:txBody>
      </p:sp>
      <p:pic>
        <p:nvPicPr>
          <p:cNvPr id="6" name="Picture Placeholder 5" descr="Colorful powder on plates">
            <a:extLst>
              <a:ext uri="{FF2B5EF4-FFF2-40B4-BE49-F238E27FC236}">
                <a16:creationId xmlns:a16="http://schemas.microsoft.com/office/drawing/2014/main" id="{D1F001AD-6D48-4F36-B7CC-779918799EF8}"/>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190153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FC3509-105C-4ADF-89EA-7AD4C2CE3D58}"/>
              </a:ext>
            </a:extLst>
          </p:cNvPr>
          <p:cNvSpPr>
            <a:spLocks noGrp="1"/>
          </p:cNvSpPr>
          <p:nvPr>
            <p:ph type="body" sz="quarter" idx="19"/>
          </p:nvPr>
        </p:nvSpPr>
        <p:spPr/>
        <p:txBody>
          <a:bodyPr/>
          <a:lstStyle/>
          <a:p>
            <a:r>
              <a:rPr lang="bg-BG" b="1" dirty="0"/>
              <a:t>Силата на цвета</a:t>
            </a:r>
            <a:r>
              <a:rPr lang="en-US" b="1" dirty="0"/>
              <a:t>…</a:t>
            </a:r>
            <a:r>
              <a:rPr lang="bg-BG" b="1" dirty="0"/>
              <a:t>изяждане на дъгата</a:t>
            </a:r>
            <a:r>
              <a:rPr lang="en-US" b="1" dirty="0"/>
              <a:t> </a:t>
            </a:r>
            <a:endParaRPr lang="en-IE" b="1" dirty="0"/>
          </a:p>
          <a:p>
            <a:endParaRPr lang="en-IE" dirty="0"/>
          </a:p>
        </p:txBody>
      </p:sp>
      <p:sp>
        <p:nvSpPr>
          <p:cNvPr id="3" name="Text Placeholder 2">
            <a:extLst>
              <a:ext uri="{FF2B5EF4-FFF2-40B4-BE49-F238E27FC236}">
                <a16:creationId xmlns:a16="http://schemas.microsoft.com/office/drawing/2014/main" id="{FD38D9C2-B065-4234-8064-BC498C61CB99}"/>
              </a:ext>
            </a:extLst>
          </p:cNvPr>
          <p:cNvSpPr>
            <a:spLocks noGrp="1"/>
          </p:cNvSpPr>
          <p:nvPr>
            <p:ph type="body" sz="quarter" idx="20"/>
          </p:nvPr>
        </p:nvSpPr>
        <p:spPr>
          <a:xfrm>
            <a:off x="245327" y="2113063"/>
            <a:ext cx="11310034" cy="3230383"/>
          </a:xfrm>
        </p:spPr>
        <p:txBody>
          <a:bodyPr/>
          <a:lstStyle/>
          <a:p>
            <a:r>
              <a:rPr lang="bg-BG" sz="2800" b="1" dirty="0">
                <a:solidFill>
                  <a:srgbClr val="F5C05B"/>
                </a:solidFill>
              </a:rPr>
              <a:t>Маса за двама</a:t>
            </a:r>
            <a:r>
              <a:rPr lang="en-US" sz="2800" b="1" i="0" dirty="0">
                <a:solidFill>
                  <a:srgbClr val="F5C05B"/>
                </a:solidFill>
                <a:effectLst/>
              </a:rPr>
              <a:t>: </a:t>
            </a:r>
            <a:r>
              <a:rPr lang="bg-BG" sz="2800" b="1" i="0" dirty="0">
                <a:solidFill>
                  <a:srgbClr val="F5C05B"/>
                </a:solidFill>
                <a:effectLst/>
              </a:rPr>
              <a:t>Моят смартфон и аз</a:t>
            </a:r>
            <a:endParaRPr lang="en-US" sz="2800" b="1" i="0" dirty="0">
              <a:solidFill>
                <a:srgbClr val="F5C05B"/>
              </a:solidFill>
              <a:effectLst/>
            </a:endParaRPr>
          </a:p>
          <a:p>
            <a:br>
              <a:rPr lang="en-US" sz="800" dirty="0"/>
            </a:br>
            <a:r>
              <a:rPr lang="bg-BG" dirty="0">
                <a:solidFill>
                  <a:srgbClr val="406F70"/>
                </a:solidFill>
              </a:rPr>
              <a:t>Тъй като публикации за храна и напитки в социалните мрежи като </a:t>
            </a:r>
            <a:r>
              <a:rPr lang="bg-BG" dirty="0" err="1">
                <a:solidFill>
                  <a:srgbClr val="406F70"/>
                </a:solidFill>
              </a:rPr>
              <a:t>Инстаграм</a:t>
            </a:r>
            <a:r>
              <a:rPr lang="bg-BG" dirty="0">
                <a:solidFill>
                  <a:srgbClr val="406F70"/>
                </a:solidFill>
              </a:rPr>
              <a:t>/ </a:t>
            </a:r>
            <a:r>
              <a:rPr lang="en-US" b="0" i="0" dirty="0">
                <a:solidFill>
                  <a:srgbClr val="406F70"/>
                </a:solidFill>
                <a:effectLst/>
              </a:rPr>
              <a:t>Instagram </a:t>
            </a:r>
            <a:r>
              <a:rPr lang="bg-BG" b="0" i="0" dirty="0">
                <a:solidFill>
                  <a:srgbClr val="406F70"/>
                </a:solidFill>
                <a:effectLst/>
              </a:rPr>
              <a:t>и </a:t>
            </a:r>
            <a:r>
              <a:rPr lang="bg-BG" b="0" i="0" dirty="0" err="1">
                <a:solidFill>
                  <a:srgbClr val="406F70"/>
                </a:solidFill>
                <a:effectLst/>
              </a:rPr>
              <a:t>Принтерест</a:t>
            </a:r>
            <a:r>
              <a:rPr lang="bg-BG" b="0" i="0" dirty="0">
                <a:solidFill>
                  <a:srgbClr val="406F70"/>
                </a:solidFill>
                <a:effectLst/>
              </a:rPr>
              <a:t>/</a:t>
            </a:r>
            <a:r>
              <a:rPr lang="en-US" b="0" i="0" dirty="0">
                <a:solidFill>
                  <a:srgbClr val="406F70"/>
                </a:solidFill>
                <a:effectLst/>
              </a:rPr>
              <a:t>Pinterest </a:t>
            </a:r>
            <a:r>
              <a:rPr lang="bg-BG" b="0" i="0" dirty="0">
                <a:solidFill>
                  <a:srgbClr val="406F70"/>
                </a:solidFill>
                <a:effectLst/>
              </a:rPr>
              <a:t>стигат милиони и милиарди, цветната храна и напитки привличат вниманието. </a:t>
            </a:r>
            <a:r>
              <a:rPr lang="bg-BG" b="0" i="0" dirty="0" err="1">
                <a:solidFill>
                  <a:srgbClr val="406F70"/>
                </a:solidFill>
                <a:effectLst/>
              </a:rPr>
              <a:t>Минтел</a:t>
            </a:r>
            <a:r>
              <a:rPr lang="bg-BG" b="0" i="0" dirty="0">
                <a:solidFill>
                  <a:srgbClr val="406F70"/>
                </a:solidFill>
                <a:effectLst/>
              </a:rPr>
              <a:t>/</a:t>
            </a:r>
            <a:r>
              <a:rPr lang="en-US" b="0" i="0" dirty="0">
                <a:solidFill>
                  <a:srgbClr val="406F70"/>
                </a:solidFill>
                <a:effectLst/>
              </a:rPr>
              <a:t>Mintel </a:t>
            </a:r>
            <a:r>
              <a:rPr lang="bg-BG" b="0" i="0" dirty="0">
                <a:solidFill>
                  <a:srgbClr val="406F70"/>
                </a:solidFill>
                <a:effectLst/>
              </a:rPr>
              <a:t>установи, че цветът е ключов аспект на </a:t>
            </a:r>
            <a:r>
              <a:rPr lang="en-US" b="0" i="0" dirty="0">
                <a:solidFill>
                  <a:srgbClr val="406F70"/>
                </a:solidFill>
                <a:effectLst/>
              </a:rPr>
              <a:t>“</a:t>
            </a:r>
            <a:r>
              <a:rPr lang="bg-BG" b="0" i="0" dirty="0">
                <a:solidFill>
                  <a:srgbClr val="406F70"/>
                </a:solidFill>
                <a:effectLst/>
              </a:rPr>
              <a:t>споделената</a:t>
            </a:r>
            <a:r>
              <a:rPr lang="en-US" b="0" i="0" dirty="0">
                <a:solidFill>
                  <a:srgbClr val="406F70"/>
                </a:solidFill>
                <a:effectLst/>
              </a:rPr>
              <a:t>” </a:t>
            </a:r>
            <a:r>
              <a:rPr lang="bg-BG" b="0" i="0" dirty="0">
                <a:solidFill>
                  <a:srgbClr val="406F70"/>
                </a:solidFill>
                <a:effectLst/>
              </a:rPr>
              <a:t>храна и напитки и че съставките на храната и напитките са вдъхновили актуалните цветови тенденции в модата, домашния декор, медиите и друго  вирусно съдържание</a:t>
            </a:r>
            <a:r>
              <a:rPr lang="en-US" b="0" i="0" dirty="0">
                <a:solidFill>
                  <a:srgbClr val="406F70"/>
                </a:solidFill>
                <a:effectLst/>
              </a:rPr>
              <a:t> (2019). </a:t>
            </a:r>
          </a:p>
          <a:p>
            <a:pPr algn="just"/>
            <a:r>
              <a:rPr lang="bg-BG" b="0" i="0" dirty="0">
                <a:solidFill>
                  <a:srgbClr val="406F70"/>
                </a:solidFill>
                <a:effectLst/>
              </a:rPr>
              <a:t>Съществува постоянна възможност за малките и средните предприятия за хранителни услуги да правят иновации, използвайки визуална привлекателност в сравнение с традиционните разширения на ароматни линии в </a:t>
            </a:r>
            <a:r>
              <a:rPr lang="bg-BG" b="0" i="0" dirty="0" err="1">
                <a:solidFill>
                  <a:srgbClr val="406F70"/>
                </a:solidFill>
                <a:effectLst/>
              </a:rPr>
              <a:t>отоговор</a:t>
            </a:r>
            <a:r>
              <a:rPr lang="bg-BG" b="0" i="0" dirty="0">
                <a:solidFill>
                  <a:srgbClr val="406F70"/>
                </a:solidFill>
                <a:effectLst/>
              </a:rPr>
              <a:t> на по-визуално ориентирано общество, което прекарва повечето време в платформите на социалните медии.  </a:t>
            </a:r>
            <a:endParaRPr lang="en-IE" dirty="0">
              <a:solidFill>
                <a:srgbClr val="406F70"/>
              </a:solidFill>
            </a:endParaRPr>
          </a:p>
        </p:txBody>
      </p:sp>
      <p:pic>
        <p:nvPicPr>
          <p:cNvPr id="1026" name="Picture 2">
            <a:extLst>
              <a:ext uri="{FF2B5EF4-FFF2-40B4-BE49-F238E27FC236}">
                <a16:creationId xmlns:a16="http://schemas.microsoft.com/office/drawing/2014/main" id="{25620260-5A0F-49DB-B4AC-6290BDF89FF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20464" y="1395681"/>
            <a:ext cx="1160989" cy="11609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nterest Vector Logo - Download Free SVG Icon | Worldvectorlogo">
            <a:extLst>
              <a:ext uri="{FF2B5EF4-FFF2-40B4-BE49-F238E27FC236}">
                <a16:creationId xmlns:a16="http://schemas.microsoft.com/office/drawing/2014/main" id="{1211C670-53EC-40C1-B401-A839BA5543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91993" y="1395681"/>
            <a:ext cx="1160989" cy="116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1176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ED244C-2E8A-4CA6-91BB-6D95789BCEE1}"/>
              </a:ext>
            </a:extLst>
          </p:cNvPr>
          <p:cNvSpPr>
            <a:spLocks noGrp="1"/>
          </p:cNvSpPr>
          <p:nvPr>
            <p:ph type="body" sz="quarter" idx="19"/>
          </p:nvPr>
        </p:nvSpPr>
        <p:spPr/>
        <p:txBody>
          <a:bodyPr/>
          <a:lstStyle/>
          <a:p>
            <a:r>
              <a:rPr lang="bg-BG" b="1" dirty="0"/>
              <a:t>Силата на цвета</a:t>
            </a:r>
            <a:endParaRPr lang="en-IE" b="1" dirty="0"/>
          </a:p>
        </p:txBody>
      </p:sp>
      <p:pic>
        <p:nvPicPr>
          <p:cNvPr id="5" name="Picture 4">
            <a:extLst>
              <a:ext uri="{FF2B5EF4-FFF2-40B4-BE49-F238E27FC236}">
                <a16:creationId xmlns:a16="http://schemas.microsoft.com/office/drawing/2014/main" id="{8251EF08-7B51-4AC0-83FF-BB57D0EFD9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681984"/>
            <a:ext cx="12192000" cy="2195678"/>
          </a:xfrm>
          <a:prstGeom prst="rect">
            <a:avLst/>
          </a:prstGeom>
        </p:spPr>
      </p:pic>
      <p:sp>
        <p:nvSpPr>
          <p:cNvPr id="4" name="TextBox 3">
            <a:extLst>
              <a:ext uri="{FF2B5EF4-FFF2-40B4-BE49-F238E27FC236}">
                <a16:creationId xmlns:a16="http://schemas.microsoft.com/office/drawing/2014/main" id="{72F1607D-E154-415F-9C36-435A2A46AFEE}"/>
              </a:ext>
            </a:extLst>
          </p:cNvPr>
          <p:cNvSpPr txBox="1"/>
          <p:nvPr/>
        </p:nvSpPr>
        <p:spPr>
          <a:xfrm>
            <a:off x="147803" y="2642866"/>
            <a:ext cx="5789702" cy="830997"/>
          </a:xfrm>
          <a:prstGeom prst="rect">
            <a:avLst/>
          </a:prstGeom>
          <a:noFill/>
        </p:spPr>
        <p:txBody>
          <a:bodyPr wrap="square" rtlCol="0">
            <a:spAutoFit/>
          </a:bodyPr>
          <a:lstStyle/>
          <a:p>
            <a:r>
              <a:rPr lang="en-US" sz="2400" b="1" dirty="0">
                <a:solidFill>
                  <a:srgbClr val="085156"/>
                </a:solidFill>
              </a:rPr>
              <a:t>1. </a:t>
            </a:r>
            <a:r>
              <a:rPr lang="bg-BG" sz="2400" b="1" dirty="0">
                <a:solidFill>
                  <a:srgbClr val="085156"/>
                </a:solidFill>
              </a:rPr>
              <a:t>Цветът свързва потребителя с каузи и общността</a:t>
            </a:r>
            <a:endParaRPr lang="en-IE" sz="2400" b="1" dirty="0">
              <a:solidFill>
                <a:srgbClr val="085156"/>
              </a:solidFill>
            </a:endParaRPr>
          </a:p>
        </p:txBody>
      </p:sp>
      <p:sp>
        <p:nvSpPr>
          <p:cNvPr id="6" name="TextBox 5">
            <a:extLst>
              <a:ext uri="{FF2B5EF4-FFF2-40B4-BE49-F238E27FC236}">
                <a16:creationId xmlns:a16="http://schemas.microsoft.com/office/drawing/2014/main" id="{C7FCC0D0-2F9D-47E5-887E-C4DF7525C2E8}"/>
              </a:ext>
            </a:extLst>
          </p:cNvPr>
          <p:cNvSpPr txBox="1"/>
          <p:nvPr/>
        </p:nvSpPr>
        <p:spPr>
          <a:xfrm>
            <a:off x="6449568" y="2598002"/>
            <a:ext cx="5449824" cy="830997"/>
          </a:xfrm>
          <a:prstGeom prst="rect">
            <a:avLst/>
          </a:prstGeom>
          <a:noFill/>
        </p:spPr>
        <p:txBody>
          <a:bodyPr wrap="square" rtlCol="0">
            <a:spAutoFit/>
          </a:bodyPr>
          <a:lstStyle/>
          <a:p>
            <a:r>
              <a:rPr lang="en-US" sz="2400" b="1" dirty="0">
                <a:solidFill>
                  <a:srgbClr val="085156"/>
                </a:solidFill>
              </a:rPr>
              <a:t>2. </a:t>
            </a:r>
            <a:r>
              <a:rPr lang="bg-BG" sz="2400" b="1" dirty="0">
                <a:solidFill>
                  <a:srgbClr val="085156"/>
                </a:solidFill>
              </a:rPr>
              <a:t>Цветът осигурява индикатори за ползите за здравето на потребителя </a:t>
            </a:r>
            <a:endParaRPr lang="en-IE" sz="2400" b="1" dirty="0">
              <a:solidFill>
                <a:srgbClr val="085156"/>
              </a:solidFill>
            </a:endParaRPr>
          </a:p>
        </p:txBody>
      </p:sp>
      <p:cxnSp>
        <p:nvCxnSpPr>
          <p:cNvPr id="8" name="Straight Connector 7">
            <a:extLst>
              <a:ext uri="{FF2B5EF4-FFF2-40B4-BE49-F238E27FC236}">
                <a16:creationId xmlns:a16="http://schemas.microsoft.com/office/drawing/2014/main" id="{A3920145-64A3-47DE-ACA0-EB8F49BA2834}"/>
              </a:ext>
            </a:extLst>
          </p:cNvPr>
          <p:cNvCxnSpPr>
            <a:cxnSpLocks/>
          </p:cNvCxnSpPr>
          <p:nvPr/>
        </p:nvCxnSpPr>
        <p:spPr>
          <a:xfrm>
            <a:off x="6193536" y="2852928"/>
            <a:ext cx="0" cy="2912604"/>
          </a:xfrm>
          <a:prstGeom prst="line">
            <a:avLst/>
          </a:prstGeom>
          <a:ln w="28575">
            <a:solidFill>
              <a:srgbClr val="08515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4167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chain link">
            <a:extLst>
              <a:ext uri="{FF2B5EF4-FFF2-40B4-BE49-F238E27FC236}">
                <a16:creationId xmlns:a16="http://schemas.microsoft.com/office/drawing/2014/main" id="{AB185A86-61AA-4BE0-B8A1-EFC3493E68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748535" y="3176342"/>
            <a:ext cx="2759104" cy="2544826"/>
          </a:xfrm>
          <a:prstGeom prst="rect">
            <a:avLst/>
          </a:prstGeom>
          <a:ln>
            <a:noFill/>
          </a:ln>
          <a:effectLst>
            <a:softEdge rad="112500"/>
          </a:effectLst>
        </p:spPr>
      </p:pic>
      <p:sp>
        <p:nvSpPr>
          <p:cNvPr id="2" name="Text Placeholder 1">
            <a:extLst>
              <a:ext uri="{FF2B5EF4-FFF2-40B4-BE49-F238E27FC236}">
                <a16:creationId xmlns:a16="http://schemas.microsoft.com/office/drawing/2014/main" id="{E6AA4679-C57E-47C5-8A10-3A22D2B5CC39}"/>
              </a:ext>
            </a:extLst>
          </p:cNvPr>
          <p:cNvSpPr>
            <a:spLocks noGrp="1"/>
          </p:cNvSpPr>
          <p:nvPr>
            <p:ph type="body" sz="quarter" idx="19"/>
          </p:nvPr>
        </p:nvSpPr>
        <p:spPr/>
        <p:txBody>
          <a:bodyPr/>
          <a:lstStyle/>
          <a:p>
            <a:r>
              <a:rPr lang="bg-BG" b="1" dirty="0">
                <a:solidFill>
                  <a:srgbClr val="F5C05B"/>
                </a:solidFill>
              </a:rPr>
              <a:t>Връзката между Храна – Диета и Здраве</a:t>
            </a:r>
            <a:endParaRPr lang="en-IE" b="1" dirty="0">
              <a:solidFill>
                <a:srgbClr val="F5C05B"/>
              </a:solidFill>
            </a:endParaRPr>
          </a:p>
        </p:txBody>
      </p:sp>
      <p:sp>
        <p:nvSpPr>
          <p:cNvPr id="3" name="Text Placeholder 2">
            <a:extLst>
              <a:ext uri="{FF2B5EF4-FFF2-40B4-BE49-F238E27FC236}">
                <a16:creationId xmlns:a16="http://schemas.microsoft.com/office/drawing/2014/main" id="{E7316841-CEAE-4356-85A6-3F1D568114A2}"/>
              </a:ext>
            </a:extLst>
          </p:cNvPr>
          <p:cNvSpPr>
            <a:spLocks noGrp="1"/>
          </p:cNvSpPr>
          <p:nvPr>
            <p:ph type="body" sz="quarter" idx="20"/>
          </p:nvPr>
        </p:nvSpPr>
        <p:spPr>
          <a:xfrm>
            <a:off x="586551" y="2133931"/>
            <a:ext cx="11040590" cy="4262079"/>
          </a:xfrm>
        </p:spPr>
        <p:txBody>
          <a:bodyPr vert="horz" lIns="91440" tIns="45720" rIns="91440" bIns="45720" rtlCol="0" anchor="t">
            <a:noAutofit/>
          </a:bodyPr>
          <a:lstStyle/>
          <a:p>
            <a:r>
              <a:rPr lang="bg-BG" dirty="0">
                <a:solidFill>
                  <a:srgbClr val="085156"/>
                </a:solidFill>
                <a:ea typeface="Calibri" panose="020F0502020204030204" pitchFamily="34" charset="0"/>
                <a:cs typeface="Times New Roman"/>
              </a:rPr>
              <a:t>Ако получаваме прекалено много храна или храна, която дава на тялото ни грешни сигнали, можем да напълнеем или да затлъстеем и да сме изложени на риск от развитието на сериозни здравословни проблеми</a:t>
            </a:r>
            <a:r>
              <a:rPr lang="en-IE" dirty="0">
                <a:solidFill>
                  <a:srgbClr val="085156"/>
                </a:solidFill>
                <a:effectLst/>
                <a:ea typeface="Calibri" panose="020F0502020204030204" pitchFamily="34" charset="0"/>
                <a:cs typeface="Times New Roman"/>
              </a:rPr>
              <a:t>.</a:t>
            </a:r>
          </a:p>
          <a:p>
            <a:r>
              <a:rPr lang="bg-BG" dirty="0">
                <a:solidFill>
                  <a:srgbClr val="085156"/>
                </a:solidFill>
                <a:ea typeface="Calibri" panose="020F0502020204030204" pitchFamily="34" charset="0"/>
                <a:cs typeface="Times New Roman" panose="02020603050405020304" pitchFamily="18" charset="0"/>
              </a:rPr>
              <a:t>Примери за такива състояния са:</a:t>
            </a:r>
            <a:r>
              <a:rPr lang="en-IE" dirty="0">
                <a:solidFill>
                  <a:srgbClr val="085156"/>
                </a:solidFill>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bg-BG" b="1" dirty="0">
                <a:solidFill>
                  <a:srgbClr val="085156"/>
                </a:solidFill>
                <a:ea typeface="Calibri" panose="020F0502020204030204" pitchFamily="34" charset="0"/>
                <a:cs typeface="Times New Roman" panose="02020603050405020304" pitchFamily="18" charset="0"/>
              </a:rPr>
              <a:t>Артрит</a:t>
            </a:r>
            <a:r>
              <a:rPr lang="en-IE" b="1" dirty="0">
                <a:solidFill>
                  <a:srgbClr val="085156"/>
                </a:solidFill>
                <a:effectLst/>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bg-BG" b="1" dirty="0">
                <a:solidFill>
                  <a:srgbClr val="085156"/>
                </a:solidFill>
                <a:ea typeface="Calibri" panose="020F0502020204030204" pitchFamily="34" charset="0"/>
                <a:cs typeface="Times New Roman" panose="02020603050405020304" pitchFamily="18" charset="0"/>
              </a:rPr>
              <a:t>Диабет</a:t>
            </a:r>
            <a:r>
              <a:rPr lang="en-IE" b="1" dirty="0">
                <a:solidFill>
                  <a:srgbClr val="085156"/>
                </a:solidFill>
                <a:effectLst/>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bg-BG" b="1" dirty="0">
                <a:solidFill>
                  <a:srgbClr val="085156"/>
                </a:solidFill>
                <a:ea typeface="Calibri" panose="020F0502020204030204" pitchFamily="34" charset="0"/>
                <a:cs typeface="Times New Roman" panose="02020603050405020304" pitchFamily="18" charset="0"/>
              </a:rPr>
              <a:t>Рак</a:t>
            </a:r>
            <a:r>
              <a:rPr lang="en-IE" b="1" dirty="0">
                <a:solidFill>
                  <a:srgbClr val="085156"/>
                </a:solidFill>
                <a:effectLst/>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bg-BG" b="1" dirty="0">
                <a:solidFill>
                  <a:srgbClr val="085156"/>
                </a:solidFill>
                <a:ea typeface="Calibri" panose="020F0502020204030204" pitchFamily="34" charset="0"/>
                <a:cs typeface="Times New Roman" panose="02020603050405020304" pitchFamily="18" charset="0"/>
              </a:rPr>
              <a:t>Сърдечно заболяване</a:t>
            </a:r>
            <a:r>
              <a:rPr lang="en-IE" dirty="0">
                <a:solidFill>
                  <a:srgbClr val="085156"/>
                </a:solidFill>
                <a:effectLst/>
                <a:ea typeface="Calibri" panose="020F0502020204030204" pitchFamily="34" charset="0"/>
                <a:cs typeface="Times New Roman" panose="02020603050405020304" pitchFamily="18" charset="0"/>
              </a:rPr>
              <a:t>. </a:t>
            </a:r>
          </a:p>
          <a:p>
            <a:endParaRPr lang="en-IE" sz="800" dirty="0">
              <a:solidFill>
                <a:srgbClr val="085156"/>
              </a:solidFill>
              <a:effectLst/>
              <a:ea typeface="Calibri" panose="020F0502020204030204" pitchFamily="34" charset="0"/>
              <a:cs typeface="Times New Roman" panose="02020603050405020304" pitchFamily="18" charset="0"/>
            </a:endParaRPr>
          </a:p>
          <a:p>
            <a:r>
              <a:rPr lang="bg-BG" dirty="0">
                <a:solidFill>
                  <a:srgbClr val="085156"/>
                </a:solidFill>
              </a:rPr>
              <a:t>Накратко, съществува ясна връзка между храната, която ядем,. И нашето благосъстояние. </a:t>
            </a:r>
            <a:endParaRPr lang="en-IE" dirty="0"/>
          </a:p>
        </p:txBody>
      </p:sp>
    </p:spTree>
    <p:extLst>
      <p:ext uri="{BB962C8B-B14F-4D97-AF65-F5344CB8AC3E}">
        <p14:creationId xmlns:p14="http://schemas.microsoft.com/office/powerpoint/2010/main" val="2270165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D6AA2C-BA65-4FD4-B1F5-59185C3F8D2F}"/>
              </a:ext>
            </a:extLst>
          </p:cNvPr>
          <p:cNvSpPr>
            <a:spLocks noGrp="1"/>
          </p:cNvSpPr>
          <p:nvPr>
            <p:ph type="body" sz="quarter" idx="19"/>
          </p:nvPr>
        </p:nvSpPr>
        <p:spPr/>
        <p:txBody>
          <a:bodyPr/>
          <a:lstStyle/>
          <a:p>
            <a:r>
              <a:rPr lang="bg-BG" b="1" dirty="0"/>
              <a:t>Силата на цвета</a:t>
            </a:r>
            <a:endParaRPr lang="en-IE" dirty="0"/>
          </a:p>
        </p:txBody>
      </p:sp>
      <p:pic>
        <p:nvPicPr>
          <p:cNvPr id="5" name="Picture 4">
            <a:extLst>
              <a:ext uri="{FF2B5EF4-FFF2-40B4-BE49-F238E27FC236}">
                <a16:creationId xmlns:a16="http://schemas.microsoft.com/office/drawing/2014/main" id="{644E39E8-1CA7-49B0-BFEE-B09822E1B8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40608"/>
            <a:ext cx="12192000" cy="2750089"/>
          </a:xfrm>
          <a:prstGeom prst="rect">
            <a:avLst/>
          </a:prstGeom>
        </p:spPr>
      </p:pic>
      <p:sp>
        <p:nvSpPr>
          <p:cNvPr id="3" name="TextBox 2">
            <a:extLst>
              <a:ext uri="{FF2B5EF4-FFF2-40B4-BE49-F238E27FC236}">
                <a16:creationId xmlns:a16="http://schemas.microsoft.com/office/drawing/2014/main" id="{05DD74AD-0754-404D-847C-2D76BDC5068A}"/>
              </a:ext>
            </a:extLst>
          </p:cNvPr>
          <p:cNvSpPr txBox="1"/>
          <p:nvPr/>
        </p:nvSpPr>
        <p:spPr>
          <a:xfrm>
            <a:off x="316992" y="2641284"/>
            <a:ext cx="5327904" cy="461665"/>
          </a:xfrm>
          <a:prstGeom prst="rect">
            <a:avLst/>
          </a:prstGeom>
          <a:noFill/>
        </p:spPr>
        <p:txBody>
          <a:bodyPr wrap="square" rtlCol="0">
            <a:spAutoFit/>
          </a:bodyPr>
          <a:lstStyle/>
          <a:p>
            <a:r>
              <a:rPr lang="en-US" sz="2400" b="1" dirty="0">
                <a:solidFill>
                  <a:srgbClr val="085156"/>
                </a:solidFill>
              </a:rPr>
              <a:t>3. </a:t>
            </a:r>
            <a:r>
              <a:rPr lang="bg-BG" sz="2400" b="1" dirty="0">
                <a:solidFill>
                  <a:srgbClr val="085156"/>
                </a:solidFill>
              </a:rPr>
              <a:t>Цветът представя сезона и случая</a:t>
            </a:r>
            <a:endParaRPr lang="en-IE" sz="2400" b="1" dirty="0">
              <a:solidFill>
                <a:srgbClr val="085156"/>
              </a:solidFill>
            </a:endParaRPr>
          </a:p>
        </p:txBody>
      </p:sp>
      <p:sp>
        <p:nvSpPr>
          <p:cNvPr id="4" name="TextBox 3">
            <a:extLst>
              <a:ext uri="{FF2B5EF4-FFF2-40B4-BE49-F238E27FC236}">
                <a16:creationId xmlns:a16="http://schemas.microsoft.com/office/drawing/2014/main" id="{5438614A-F00F-4D70-824F-BABD9442BE93}"/>
              </a:ext>
            </a:extLst>
          </p:cNvPr>
          <p:cNvSpPr txBox="1"/>
          <p:nvPr/>
        </p:nvSpPr>
        <p:spPr>
          <a:xfrm>
            <a:off x="6342428" y="2641283"/>
            <a:ext cx="5327904" cy="830997"/>
          </a:xfrm>
          <a:prstGeom prst="rect">
            <a:avLst/>
          </a:prstGeom>
          <a:noFill/>
        </p:spPr>
        <p:txBody>
          <a:bodyPr wrap="square" rtlCol="0">
            <a:spAutoFit/>
          </a:bodyPr>
          <a:lstStyle/>
          <a:p>
            <a:r>
              <a:rPr lang="en-US" sz="2400" b="1" dirty="0">
                <a:solidFill>
                  <a:srgbClr val="085156"/>
                </a:solidFill>
              </a:rPr>
              <a:t>4. </a:t>
            </a:r>
            <a:r>
              <a:rPr lang="bg-BG" sz="2400" b="1" dirty="0">
                <a:solidFill>
                  <a:srgbClr val="085156"/>
                </a:solidFill>
              </a:rPr>
              <a:t>Цветът олицетворява ценности и начин на живот</a:t>
            </a:r>
            <a:endParaRPr lang="en-IE" sz="2400" b="1" dirty="0">
              <a:solidFill>
                <a:srgbClr val="085156"/>
              </a:solidFill>
            </a:endParaRPr>
          </a:p>
        </p:txBody>
      </p:sp>
      <p:cxnSp>
        <p:nvCxnSpPr>
          <p:cNvPr id="6" name="Straight Connector 5">
            <a:extLst>
              <a:ext uri="{FF2B5EF4-FFF2-40B4-BE49-F238E27FC236}">
                <a16:creationId xmlns:a16="http://schemas.microsoft.com/office/drawing/2014/main" id="{F5314904-3852-4AF1-A803-2B8A3ACECAF2}"/>
              </a:ext>
            </a:extLst>
          </p:cNvPr>
          <p:cNvCxnSpPr>
            <a:cxnSpLocks/>
          </p:cNvCxnSpPr>
          <p:nvPr/>
        </p:nvCxnSpPr>
        <p:spPr>
          <a:xfrm>
            <a:off x="5913120" y="2670048"/>
            <a:ext cx="0" cy="2912604"/>
          </a:xfrm>
          <a:prstGeom prst="line">
            <a:avLst/>
          </a:prstGeom>
          <a:ln w="28575">
            <a:solidFill>
              <a:srgbClr val="08515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7997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2964FC-CA46-4293-A7BB-30B37AC6CF12}"/>
              </a:ext>
            </a:extLst>
          </p:cNvPr>
          <p:cNvSpPr>
            <a:spLocks noGrp="1"/>
          </p:cNvSpPr>
          <p:nvPr>
            <p:ph type="body" sz="quarter" idx="19"/>
          </p:nvPr>
        </p:nvSpPr>
        <p:spPr/>
        <p:txBody>
          <a:bodyPr/>
          <a:lstStyle/>
          <a:p>
            <a:r>
              <a:rPr lang="bg-BG" b="1" dirty="0"/>
              <a:t>Силата на цвета</a:t>
            </a:r>
            <a:endParaRPr lang="en-IE" dirty="0"/>
          </a:p>
        </p:txBody>
      </p:sp>
      <p:pic>
        <p:nvPicPr>
          <p:cNvPr id="5" name="Picture 4">
            <a:extLst>
              <a:ext uri="{FF2B5EF4-FFF2-40B4-BE49-F238E27FC236}">
                <a16:creationId xmlns:a16="http://schemas.microsoft.com/office/drawing/2014/main" id="{4B621D32-2C15-49E5-8161-624DA79A19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288" y="3437979"/>
            <a:ext cx="11789663" cy="2496461"/>
          </a:xfrm>
          <a:prstGeom prst="rect">
            <a:avLst/>
          </a:prstGeom>
        </p:spPr>
      </p:pic>
      <p:sp>
        <p:nvSpPr>
          <p:cNvPr id="4" name="TextBox 3">
            <a:extLst>
              <a:ext uri="{FF2B5EF4-FFF2-40B4-BE49-F238E27FC236}">
                <a16:creationId xmlns:a16="http://schemas.microsoft.com/office/drawing/2014/main" id="{DA93ED6D-CD24-4CD3-A3A5-3EC2940086B5}"/>
              </a:ext>
            </a:extLst>
          </p:cNvPr>
          <p:cNvSpPr txBox="1"/>
          <p:nvPr/>
        </p:nvSpPr>
        <p:spPr>
          <a:xfrm>
            <a:off x="316992" y="2641284"/>
            <a:ext cx="5327904" cy="461665"/>
          </a:xfrm>
          <a:prstGeom prst="rect">
            <a:avLst/>
          </a:prstGeom>
          <a:noFill/>
        </p:spPr>
        <p:txBody>
          <a:bodyPr wrap="square" rtlCol="0">
            <a:spAutoFit/>
          </a:bodyPr>
          <a:lstStyle/>
          <a:p>
            <a:r>
              <a:rPr lang="en-US" sz="2400" b="1" dirty="0">
                <a:solidFill>
                  <a:srgbClr val="085156"/>
                </a:solidFill>
              </a:rPr>
              <a:t>5. </a:t>
            </a:r>
            <a:r>
              <a:rPr lang="bg-BG" sz="2400" b="1" dirty="0">
                <a:solidFill>
                  <a:srgbClr val="085156"/>
                </a:solidFill>
              </a:rPr>
              <a:t>Цветът разкрива или показва вкус </a:t>
            </a:r>
            <a:endParaRPr lang="en-IE" sz="2400" b="1" dirty="0">
              <a:solidFill>
                <a:srgbClr val="085156"/>
              </a:solidFill>
            </a:endParaRPr>
          </a:p>
        </p:txBody>
      </p:sp>
      <p:sp>
        <p:nvSpPr>
          <p:cNvPr id="6" name="TextBox 5">
            <a:extLst>
              <a:ext uri="{FF2B5EF4-FFF2-40B4-BE49-F238E27FC236}">
                <a16:creationId xmlns:a16="http://schemas.microsoft.com/office/drawing/2014/main" id="{CAD5E42C-8D80-461E-8026-54E00C0A55C7}"/>
              </a:ext>
            </a:extLst>
          </p:cNvPr>
          <p:cNvSpPr txBox="1"/>
          <p:nvPr/>
        </p:nvSpPr>
        <p:spPr>
          <a:xfrm>
            <a:off x="6382512" y="2641284"/>
            <a:ext cx="5327904" cy="461665"/>
          </a:xfrm>
          <a:prstGeom prst="rect">
            <a:avLst/>
          </a:prstGeom>
          <a:noFill/>
        </p:spPr>
        <p:txBody>
          <a:bodyPr wrap="square" rtlCol="0">
            <a:spAutoFit/>
          </a:bodyPr>
          <a:lstStyle/>
          <a:p>
            <a:r>
              <a:rPr lang="en-US" sz="2400" b="1" dirty="0">
                <a:solidFill>
                  <a:srgbClr val="085156"/>
                </a:solidFill>
              </a:rPr>
              <a:t>6. </a:t>
            </a:r>
            <a:r>
              <a:rPr lang="bg-BG" sz="2400" b="1" dirty="0">
                <a:solidFill>
                  <a:srgbClr val="085156"/>
                </a:solidFill>
              </a:rPr>
              <a:t>Цветът показва качество и свежест</a:t>
            </a:r>
            <a:endParaRPr lang="en-IE" sz="2400" b="1" dirty="0">
              <a:solidFill>
                <a:srgbClr val="085156"/>
              </a:solidFill>
            </a:endParaRPr>
          </a:p>
        </p:txBody>
      </p:sp>
      <p:cxnSp>
        <p:nvCxnSpPr>
          <p:cNvPr id="7" name="Straight Connector 6">
            <a:extLst>
              <a:ext uri="{FF2B5EF4-FFF2-40B4-BE49-F238E27FC236}">
                <a16:creationId xmlns:a16="http://schemas.microsoft.com/office/drawing/2014/main" id="{3D95BE84-31A1-4027-BCC7-0231AFC3D7DB}"/>
              </a:ext>
            </a:extLst>
          </p:cNvPr>
          <p:cNvCxnSpPr>
            <a:cxnSpLocks/>
          </p:cNvCxnSpPr>
          <p:nvPr/>
        </p:nvCxnSpPr>
        <p:spPr>
          <a:xfrm>
            <a:off x="5913120" y="2750196"/>
            <a:ext cx="0" cy="2912604"/>
          </a:xfrm>
          <a:prstGeom prst="line">
            <a:avLst/>
          </a:prstGeom>
          <a:ln w="28575">
            <a:solidFill>
              <a:srgbClr val="08515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74347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B47410-1375-42F2-99DF-62207300C5B3}"/>
              </a:ext>
            </a:extLst>
          </p:cNvPr>
          <p:cNvSpPr>
            <a:spLocks noGrp="1"/>
          </p:cNvSpPr>
          <p:nvPr>
            <p:ph type="body" sz="quarter" idx="16"/>
          </p:nvPr>
        </p:nvSpPr>
        <p:spPr/>
        <p:txBody>
          <a:bodyPr>
            <a:normAutofit fontScale="77500" lnSpcReduction="20000"/>
          </a:bodyPr>
          <a:lstStyle/>
          <a:p>
            <a:r>
              <a:rPr lang="bg-BG" b="1" dirty="0">
                <a:solidFill>
                  <a:srgbClr val="085156"/>
                </a:solidFill>
              </a:rPr>
              <a:t>Естествени оцветители за храни</a:t>
            </a:r>
            <a:r>
              <a:rPr lang="en-US" b="1" dirty="0">
                <a:solidFill>
                  <a:srgbClr val="085156"/>
                </a:solidFill>
              </a:rPr>
              <a:t>:</a:t>
            </a:r>
            <a:endParaRPr lang="en-IE" b="1" dirty="0">
              <a:solidFill>
                <a:srgbClr val="085156"/>
              </a:solidFill>
            </a:endParaRPr>
          </a:p>
        </p:txBody>
      </p:sp>
      <p:sp>
        <p:nvSpPr>
          <p:cNvPr id="3" name="Text Placeholder 2">
            <a:extLst>
              <a:ext uri="{FF2B5EF4-FFF2-40B4-BE49-F238E27FC236}">
                <a16:creationId xmlns:a16="http://schemas.microsoft.com/office/drawing/2014/main" id="{4C4AE0D8-2833-408F-AB8A-B6035FFF9EDB}"/>
              </a:ext>
            </a:extLst>
          </p:cNvPr>
          <p:cNvSpPr>
            <a:spLocks noGrp="1"/>
          </p:cNvSpPr>
          <p:nvPr>
            <p:ph type="body" sz="quarter" idx="17"/>
          </p:nvPr>
        </p:nvSpPr>
        <p:spPr>
          <a:xfrm>
            <a:off x="5352585" y="1794052"/>
            <a:ext cx="6447987" cy="3947440"/>
          </a:xfrm>
        </p:spPr>
        <p:txBody>
          <a:bodyPr/>
          <a:lstStyle/>
          <a:p>
            <a:r>
              <a:rPr lang="bg-BG" b="1" dirty="0">
                <a:solidFill>
                  <a:srgbClr val="406F70"/>
                </a:solidFill>
              </a:rPr>
              <a:t>Естествените хранителни оцветители </a:t>
            </a:r>
            <a:r>
              <a:rPr lang="en-US" b="1" i="0" dirty="0">
                <a:solidFill>
                  <a:srgbClr val="406F70"/>
                </a:solidFill>
                <a:effectLst/>
              </a:rPr>
              <a:t> </a:t>
            </a:r>
            <a:r>
              <a:rPr lang="bg-BG" i="0" dirty="0">
                <a:solidFill>
                  <a:srgbClr val="406F70"/>
                </a:solidFill>
                <a:effectLst/>
              </a:rPr>
              <a:t>произхождат от широк спектър източници, като зеленчуци, плодове, растения, минерали и други годни за консумация естествени източници. Те придават цвят, когато се добавят към храна или напитка. </a:t>
            </a:r>
            <a:endParaRPr lang="en-US" b="0" i="0" dirty="0">
              <a:solidFill>
                <a:srgbClr val="406F70"/>
              </a:solidFill>
              <a:effectLst/>
            </a:endParaRPr>
          </a:p>
          <a:p>
            <a:r>
              <a:rPr lang="bg-BG" b="0" i="0" dirty="0">
                <a:solidFill>
                  <a:srgbClr val="406F70"/>
                </a:solidFill>
                <a:effectLst/>
              </a:rPr>
              <a:t>Естествените хранителни оцветители са препарати, получени чрез физическа и/или химическа екстракция, водеща до селективно извличане на пигментите, свързани с хранителните или ароматните съставки</a:t>
            </a:r>
            <a:r>
              <a:rPr lang="en-US" b="0" i="0" dirty="0">
                <a:solidFill>
                  <a:srgbClr val="406F70"/>
                </a:solidFill>
                <a:effectLst/>
              </a:rPr>
              <a:t>.</a:t>
            </a:r>
          </a:p>
          <a:p>
            <a:r>
              <a:rPr lang="bg-BG" dirty="0">
                <a:solidFill>
                  <a:srgbClr val="406F70"/>
                </a:solidFill>
              </a:rPr>
              <a:t>Те са в много форми, състоящи се от течности, прахове, гелове, пасти</a:t>
            </a:r>
            <a:r>
              <a:rPr lang="en-US" b="0" i="0" dirty="0">
                <a:solidFill>
                  <a:srgbClr val="406F70"/>
                </a:solidFill>
                <a:effectLst/>
              </a:rPr>
              <a:t>.</a:t>
            </a:r>
          </a:p>
          <a:p>
            <a:endParaRPr lang="en-IE" dirty="0"/>
          </a:p>
        </p:txBody>
      </p:sp>
      <p:pic>
        <p:nvPicPr>
          <p:cNvPr id="9" name="Picture Placeholder 8" descr="Harvesting root vegetables">
            <a:extLst>
              <a:ext uri="{FF2B5EF4-FFF2-40B4-BE49-F238E27FC236}">
                <a16:creationId xmlns:a16="http://schemas.microsoft.com/office/drawing/2014/main" id="{5E41B4B6-68A4-4DAE-B573-1955BA3864AB}"/>
              </a:ext>
            </a:extLst>
          </p:cNvPr>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5217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3F6A89-5003-4A38-8813-E5794C91E145}"/>
              </a:ext>
            </a:extLst>
          </p:cNvPr>
          <p:cNvSpPr>
            <a:spLocks noGrp="1"/>
          </p:cNvSpPr>
          <p:nvPr>
            <p:ph type="body" sz="quarter" idx="19"/>
          </p:nvPr>
        </p:nvSpPr>
        <p:spPr/>
        <p:txBody>
          <a:bodyPr>
            <a:normAutofit/>
          </a:bodyPr>
          <a:lstStyle/>
          <a:p>
            <a:r>
              <a:rPr lang="bg-BG" dirty="0"/>
              <a:t>Някои примери за естествени оцветители</a:t>
            </a:r>
            <a:r>
              <a:rPr lang="en-US" dirty="0"/>
              <a:t>:</a:t>
            </a:r>
            <a:endParaRPr lang="en-IE" dirty="0"/>
          </a:p>
        </p:txBody>
      </p:sp>
      <p:sp>
        <p:nvSpPr>
          <p:cNvPr id="3" name="Text Placeholder 2">
            <a:extLst>
              <a:ext uri="{FF2B5EF4-FFF2-40B4-BE49-F238E27FC236}">
                <a16:creationId xmlns:a16="http://schemas.microsoft.com/office/drawing/2014/main" id="{3CEB32D7-009E-4234-8AD5-914D2C2EF1B9}"/>
              </a:ext>
            </a:extLst>
          </p:cNvPr>
          <p:cNvSpPr>
            <a:spLocks noGrp="1"/>
          </p:cNvSpPr>
          <p:nvPr>
            <p:ph type="body" sz="quarter" idx="20"/>
          </p:nvPr>
        </p:nvSpPr>
        <p:spPr>
          <a:xfrm>
            <a:off x="284401" y="1924216"/>
            <a:ext cx="11404016" cy="4659464"/>
          </a:xfrm>
        </p:spPr>
        <p:txBody>
          <a:bodyPr/>
          <a:lstStyle/>
          <a:p>
            <a:r>
              <a:rPr lang="en-US" sz="2250" dirty="0">
                <a:solidFill>
                  <a:srgbClr val="00B0F0"/>
                </a:solidFill>
              </a:rPr>
              <a:t>E163	</a:t>
            </a:r>
            <a:r>
              <a:rPr lang="bg-BG" sz="2250" dirty="0" err="1">
                <a:solidFill>
                  <a:srgbClr val="00B0F0"/>
                </a:solidFill>
              </a:rPr>
              <a:t>Антицианините</a:t>
            </a:r>
            <a:r>
              <a:rPr lang="bg-BG" sz="2250" dirty="0">
                <a:solidFill>
                  <a:srgbClr val="00B0F0"/>
                </a:solidFill>
              </a:rPr>
              <a:t> са червени, лилави и сини, получени от грозде, горски плодове и червено зеле. Често се използват в напитки, конфитюри и захарни сладкарски изделия. </a:t>
            </a:r>
            <a:endParaRPr lang="en-US" sz="2250" dirty="0">
              <a:solidFill>
                <a:srgbClr val="00B0F0"/>
              </a:solidFill>
            </a:endParaRPr>
          </a:p>
          <a:p>
            <a:r>
              <a:rPr lang="en-IE" sz="2250" dirty="0">
                <a:solidFill>
                  <a:srgbClr val="6D2F75"/>
                </a:solidFill>
              </a:rPr>
              <a:t>E162	</a:t>
            </a:r>
            <a:r>
              <a:rPr lang="bg-BG" sz="2250" dirty="0" err="1">
                <a:solidFill>
                  <a:srgbClr val="6D2F75"/>
                </a:solidFill>
              </a:rPr>
              <a:t>Бетанинът</a:t>
            </a:r>
            <a:r>
              <a:rPr lang="bg-BG" sz="2250" dirty="0">
                <a:solidFill>
                  <a:srgbClr val="6D2F75"/>
                </a:solidFill>
              </a:rPr>
              <a:t> е дълбоко лилаво, получено от цвекло, работи добре в замразени, изсушени и продукти с кратък срок на годност, като киселото мляко. </a:t>
            </a:r>
            <a:endParaRPr lang="en-IE" sz="2250" dirty="0">
              <a:solidFill>
                <a:srgbClr val="6D2F75"/>
              </a:solidFill>
            </a:endParaRPr>
          </a:p>
          <a:p>
            <a:r>
              <a:rPr lang="en-IE" sz="2250" dirty="0">
                <a:solidFill>
                  <a:srgbClr val="C00000"/>
                </a:solidFill>
              </a:rPr>
              <a:t>E120	</a:t>
            </a:r>
            <a:r>
              <a:rPr lang="bg-BG" sz="2250" dirty="0">
                <a:solidFill>
                  <a:srgbClr val="C00000"/>
                </a:solidFill>
              </a:rPr>
              <a:t>Карминова киселина е червена и се получава от женски </a:t>
            </a:r>
            <a:r>
              <a:rPr lang="bg-BG" sz="2250" dirty="0" err="1">
                <a:solidFill>
                  <a:srgbClr val="C00000"/>
                </a:solidFill>
              </a:rPr>
              <a:t>кохинеални</a:t>
            </a:r>
            <a:r>
              <a:rPr lang="bg-BG" sz="2250" dirty="0">
                <a:solidFill>
                  <a:srgbClr val="C00000"/>
                </a:solidFill>
              </a:rPr>
              <a:t> насекоми, използва се в алкохолни напитки и преработени месни продукти. </a:t>
            </a:r>
          </a:p>
          <a:p>
            <a:r>
              <a:rPr lang="en-IE" sz="2250" dirty="0">
                <a:solidFill>
                  <a:schemeClr val="accent6">
                    <a:lumMod val="75000"/>
                  </a:schemeClr>
                </a:solidFill>
              </a:rPr>
              <a:t>E140	</a:t>
            </a:r>
            <a:r>
              <a:rPr lang="bg-BG" sz="2250" dirty="0">
                <a:solidFill>
                  <a:schemeClr val="accent6">
                    <a:lumMod val="75000"/>
                  </a:schemeClr>
                </a:solidFill>
              </a:rPr>
              <a:t>Хлорофилът е зелен и се намира във всички зелени листни зеленчуци. Използва се в сладкарските изделия и млечни продукти. </a:t>
            </a:r>
          </a:p>
          <a:p>
            <a:r>
              <a:rPr lang="en-IE" sz="2250" dirty="0">
                <a:solidFill>
                  <a:schemeClr val="accent2"/>
                </a:solidFill>
              </a:rPr>
              <a:t>E160	</a:t>
            </a:r>
            <a:r>
              <a:rPr lang="bg-BG" sz="2250" dirty="0" err="1">
                <a:solidFill>
                  <a:schemeClr val="accent2"/>
                </a:solidFill>
              </a:rPr>
              <a:t>Картеноидите</a:t>
            </a:r>
            <a:r>
              <a:rPr lang="bg-BG" sz="2250" dirty="0">
                <a:solidFill>
                  <a:schemeClr val="accent2"/>
                </a:solidFill>
              </a:rPr>
              <a:t> са жълти /оранжеви/ червени  цветове, получени от моркови, скариди, червени чушки, шафран и др. Използва се в масло и други млечни продукти и безалкохолни напитки. </a:t>
            </a:r>
            <a:endParaRPr lang="en-IE" sz="2250" dirty="0">
              <a:solidFill>
                <a:schemeClr val="accent2"/>
              </a:solidFill>
            </a:endParaRPr>
          </a:p>
          <a:p>
            <a:r>
              <a:rPr lang="en-IE" sz="2250" dirty="0">
                <a:solidFill>
                  <a:srgbClr val="F5C05B"/>
                </a:solidFill>
              </a:rPr>
              <a:t>E100	</a:t>
            </a:r>
            <a:r>
              <a:rPr lang="bg-BG" sz="2250" dirty="0" err="1">
                <a:solidFill>
                  <a:srgbClr val="F5C05B"/>
                </a:solidFill>
              </a:rPr>
              <a:t>Куркуминът</a:t>
            </a:r>
            <a:r>
              <a:rPr lang="bg-BG" sz="2250" dirty="0">
                <a:solidFill>
                  <a:srgbClr val="F5C05B"/>
                </a:solidFill>
              </a:rPr>
              <a:t> е жълт, получен от кореновата куркума и често се използва в кисели краставички, супи и сладкарски изделия. </a:t>
            </a:r>
            <a:endParaRPr lang="en-IE" sz="2250" dirty="0">
              <a:solidFill>
                <a:srgbClr val="F5C05B"/>
              </a:solidFill>
            </a:endParaRPr>
          </a:p>
          <a:p>
            <a:endParaRPr lang="en-IE" dirty="0">
              <a:solidFill>
                <a:srgbClr val="C00000"/>
              </a:solidFill>
            </a:endParaRPr>
          </a:p>
        </p:txBody>
      </p:sp>
    </p:spTree>
    <p:extLst>
      <p:ext uri="{BB962C8B-B14F-4D97-AF65-F5344CB8AC3E}">
        <p14:creationId xmlns:p14="http://schemas.microsoft.com/office/powerpoint/2010/main" val="929080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2ECB70-932C-460E-B2BA-7E702C30773A}"/>
              </a:ext>
            </a:extLst>
          </p:cNvPr>
          <p:cNvSpPr>
            <a:spLocks noGrp="1"/>
          </p:cNvSpPr>
          <p:nvPr>
            <p:ph type="body" sz="quarter" idx="19"/>
          </p:nvPr>
        </p:nvSpPr>
        <p:spPr/>
        <p:txBody>
          <a:bodyPr>
            <a:normAutofit/>
          </a:bodyPr>
          <a:lstStyle/>
          <a:p>
            <a:r>
              <a:rPr lang="bg-BG" b="1" dirty="0"/>
              <a:t>Консервантите за храни от растителен произход са новата тенденция</a:t>
            </a:r>
            <a:r>
              <a:rPr lang="en-US" b="1" i="0" dirty="0">
                <a:effectLst/>
              </a:rPr>
              <a:t>:</a:t>
            </a:r>
          </a:p>
          <a:p>
            <a:endParaRPr lang="en-IE" dirty="0"/>
          </a:p>
        </p:txBody>
      </p:sp>
      <p:sp>
        <p:nvSpPr>
          <p:cNvPr id="3" name="Text Placeholder 2">
            <a:extLst>
              <a:ext uri="{FF2B5EF4-FFF2-40B4-BE49-F238E27FC236}">
                <a16:creationId xmlns:a16="http://schemas.microsoft.com/office/drawing/2014/main" id="{E80BD703-FFA8-435A-A47E-B459AFC91CCE}"/>
              </a:ext>
            </a:extLst>
          </p:cNvPr>
          <p:cNvSpPr>
            <a:spLocks noGrp="1"/>
          </p:cNvSpPr>
          <p:nvPr>
            <p:ph type="body" sz="quarter" idx="20"/>
          </p:nvPr>
        </p:nvSpPr>
        <p:spPr>
          <a:xfrm>
            <a:off x="397565" y="1844117"/>
            <a:ext cx="11261163" cy="4636915"/>
          </a:xfrm>
        </p:spPr>
        <p:txBody>
          <a:bodyPr/>
          <a:lstStyle/>
          <a:p>
            <a:pPr algn="just"/>
            <a:r>
              <a:rPr lang="bg-BG" sz="2250" dirty="0">
                <a:solidFill>
                  <a:srgbClr val="406F70"/>
                </a:solidFill>
              </a:rPr>
              <a:t>От много години, някои от естествените консерванти, като сокове от цитрусови плодове, сол, захар и оцет традиционно се използват за консерванти</a:t>
            </a:r>
            <a:r>
              <a:rPr lang="en-US" sz="2250" b="0" i="0" dirty="0">
                <a:solidFill>
                  <a:srgbClr val="406F70"/>
                </a:solidFill>
                <a:effectLst/>
              </a:rPr>
              <a:t>.</a:t>
            </a:r>
            <a:r>
              <a:rPr lang="bg-BG" sz="2250" b="0" i="0" dirty="0">
                <a:solidFill>
                  <a:srgbClr val="406F70"/>
                </a:solidFill>
                <a:effectLst/>
              </a:rPr>
              <a:t> С еволюционните промени хранителната промишленост се стреми да използва растенията/</a:t>
            </a:r>
            <a:r>
              <a:rPr lang="en-US" sz="2250" dirty="0">
                <a:solidFill>
                  <a:srgbClr val="406F70"/>
                </a:solidFill>
                <a:hlinkClick r:id="rId2">
                  <a:extLst>
                    <a:ext uri="{A12FA001-AC4F-418D-AE19-62706E023703}">
                      <ahyp:hlinkClr xmlns:ahyp="http://schemas.microsoft.com/office/drawing/2018/hyperlinkcolor" val="tx"/>
                    </a:ext>
                  </a:extLst>
                </a:hlinkClick>
              </a:rPr>
              <a:t>using plants</a:t>
            </a:r>
            <a:r>
              <a:rPr lang="bg-BG" sz="2250" b="0" i="0" dirty="0">
                <a:solidFill>
                  <a:srgbClr val="406F70"/>
                </a:solidFill>
                <a:effectLst/>
              </a:rPr>
              <a:t> и техните екстракти като потенциални средства за съхранение на храни</a:t>
            </a:r>
            <a:r>
              <a:rPr lang="en-US" sz="2250" b="0" i="0" dirty="0">
                <a:solidFill>
                  <a:srgbClr val="406F70"/>
                </a:solidFill>
                <a:effectLst/>
              </a:rPr>
              <a:t>. </a:t>
            </a:r>
          </a:p>
          <a:p>
            <a:pPr algn="just"/>
            <a:r>
              <a:rPr lang="en-US" sz="2250" b="0" i="0" dirty="0">
                <a:solidFill>
                  <a:srgbClr val="406F70"/>
                </a:solidFill>
                <a:effectLst/>
              </a:rPr>
              <a:t>5 </a:t>
            </a:r>
            <a:r>
              <a:rPr lang="bg-BG" sz="2250" dirty="0">
                <a:solidFill>
                  <a:srgbClr val="406F70"/>
                </a:solidFill>
              </a:rPr>
              <a:t>потенциални чисти наименования, получени от растения на някои химически консерванти</a:t>
            </a:r>
            <a:r>
              <a:rPr lang="en-US" sz="2250" b="0" i="0" dirty="0">
                <a:solidFill>
                  <a:srgbClr val="406F70"/>
                </a:solidFill>
                <a:effectLst/>
              </a:rPr>
              <a:t>:</a:t>
            </a:r>
          </a:p>
          <a:p>
            <a:pPr algn="l"/>
            <a:r>
              <a:rPr lang="en-IE" sz="2250" b="0" i="0" dirty="0">
                <a:solidFill>
                  <a:srgbClr val="CC9131"/>
                </a:solidFill>
                <a:effectLst/>
              </a:rPr>
              <a:t>1: </a:t>
            </a:r>
            <a:r>
              <a:rPr lang="bg-BG" sz="2250" b="0" i="0" dirty="0">
                <a:solidFill>
                  <a:srgbClr val="CC9131"/>
                </a:solidFill>
                <a:effectLst/>
              </a:rPr>
              <a:t>Австралийска слива какаду</a:t>
            </a:r>
            <a:endParaRPr lang="en-IE" sz="2250" b="1" i="0" dirty="0">
              <a:solidFill>
                <a:srgbClr val="CC9131"/>
              </a:solidFill>
              <a:effectLst/>
            </a:endParaRPr>
          </a:p>
          <a:p>
            <a:pPr algn="just"/>
            <a:r>
              <a:rPr lang="en-IE" sz="2250" b="0" i="0" dirty="0">
                <a:solidFill>
                  <a:srgbClr val="CC9131"/>
                </a:solidFill>
                <a:effectLst/>
              </a:rPr>
              <a:t>2: </a:t>
            </a:r>
            <a:r>
              <a:rPr lang="bg-BG" sz="2250" b="0" i="0" dirty="0">
                <a:solidFill>
                  <a:srgbClr val="CC9131"/>
                </a:solidFill>
                <a:effectLst/>
              </a:rPr>
              <a:t>Розмарин растения</a:t>
            </a:r>
            <a:endParaRPr lang="en-IE" sz="2250" b="0" i="0" dirty="0">
              <a:solidFill>
                <a:srgbClr val="CC9131"/>
              </a:solidFill>
              <a:effectLst/>
            </a:endParaRPr>
          </a:p>
          <a:p>
            <a:pPr algn="just"/>
            <a:r>
              <a:rPr lang="en-IE" sz="2250" b="0" i="0" dirty="0">
                <a:solidFill>
                  <a:srgbClr val="CC9131"/>
                </a:solidFill>
                <a:effectLst/>
              </a:rPr>
              <a:t>3:</a:t>
            </a:r>
            <a:r>
              <a:rPr lang="bg-BG" sz="2250" i="1" dirty="0">
                <a:solidFill>
                  <a:srgbClr val="CC9131"/>
                </a:solidFill>
              </a:rPr>
              <a:t> </a:t>
            </a:r>
            <a:r>
              <a:rPr lang="bg-BG" sz="2250" b="0" i="1" dirty="0" err="1">
                <a:solidFill>
                  <a:srgbClr val="CC9131"/>
                </a:solidFill>
                <a:effectLst/>
              </a:rPr>
              <a:t>Моринга</a:t>
            </a:r>
            <a:r>
              <a:rPr lang="bg-BG" sz="2250" b="0" i="1" dirty="0">
                <a:solidFill>
                  <a:srgbClr val="CC9131"/>
                </a:solidFill>
                <a:effectLst/>
              </a:rPr>
              <a:t>/</a:t>
            </a:r>
            <a:r>
              <a:rPr lang="en-IE" sz="2250" b="0" i="1" dirty="0" err="1">
                <a:solidFill>
                  <a:srgbClr val="CC9131"/>
                </a:solidFill>
                <a:effectLst/>
              </a:rPr>
              <a:t>Moringa</a:t>
            </a:r>
            <a:r>
              <a:rPr lang="en-IE" sz="2250" b="0" i="1" dirty="0">
                <a:solidFill>
                  <a:srgbClr val="CC9131"/>
                </a:solidFill>
                <a:effectLst/>
              </a:rPr>
              <a:t> </a:t>
            </a:r>
            <a:r>
              <a:rPr lang="en-IE" sz="2250" b="0" i="1" dirty="0" err="1">
                <a:solidFill>
                  <a:srgbClr val="CC9131"/>
                </a:solidFill>
                <a:effectLst/>
              </a:rPr>
              <a:t>oleifera</a:t>
            </a:r>
            <a:r>
              <a:rPr lang="bg-BG" sz="2250" b="0" i="1" dirty="0">
                <a:solidFill>
                  <a:srgbClr val="CC9131"/>
                </a:solidFill>
                <a:effectLst/>
              </a:rPr>
              <a:t> – </a:t>
            </a:r>
            <a:r>
              <a:rPr lang="bg-BG" sz="2250" b="0" dirty="0">
                <a:solidFill>
                  <a:srgbClr val="CC9131"/>
                </a:solidFill>
                <a:effectLst/>
              </a:rPr>
              <a:t>хрян, бутче – бързо растящо дърво в тропичния и субтропичен пояс на Африка и Азия</a:t>
            </a:r>
            <a:endParaRPr lang="en-IE" sz="2250" b="0" i="1" dirty="0">
              <a:solidFill>
                <a:srgbClr val="CC9131"/>
              </a:solidFill>
              <a:effectLst/>
            </a:endParaRPr>
          </a:p>
          <a:p>
            <a:pPr algn="just"/>
            <a:r>
              <a:rPr lang="en-IE" sz="2250" b="0" i="0" dirty="0">
                <a:solidFill>
                  <a:srgbClr val="CC9131"/>
                </a:solidFill>
                <a:effectLst/>
              </a:rPr>
              <a:t>4: </a:t>
            </a:r>
            <a:r>
              <a:rPr lang="bg-BG" sz="2250" b="0" i="0" dirty="0">
                <a:solidFill>
                  <a:srgbClr val="CC9131"/>
                </a:solidFill>
                <a:effectLst/>
              </a:rPr>
              <a:t>Естествено срещащи се </a:t>
            </a:r>
            <a:r>
              <a:rPr lang="bg-BG" sz="2250" b="0" i="0" dirty="0" err="1">
                <a:solidFill>
                  <a:srgbClr val="CC9131"/>
                </a:solidFill>
                <a:effectLst/>
              </a:rPr>
              <a:t>парабени</a:t>
            </a:r>
            <a:r>
              <a:rPr lang="bg-BG" sz="2250" b="0" i="0" dirty="0">
                <a:solidFill>
                  <a:srgbClr val="CC9131"/>
                </a:solidFill>
                <a:effectLst/>
              </a:rPr>
              <a:t> – намират се в синята боровинка</a:t>
            </a:r>
            <a:endParaRPr lang="en-IE" sz="2250" b="1" i="0" dirty="0">
              <a:solidFill>
                <a:srgbClr val="CC9131"/>
              </a:solidFill>
              <a:effectLst/>
            </a:endParaRPr>
          </a:p>
          <a:p>
            <a:pPr algn="just"/>
            <a:r>
              <a:rPr lang="en-IE" sz="2250" b="0" i="0" dirty="0">
                <a:solidFill>
                  <a:srgbClr val="CC9131"/>
                </a:solidFill>
                <a:effectLst/>
              </a:rPr>
              <a:t>5: </a:t>
            </a:r>
            <a:r>
              <a:rPr lang="bg-BG" sz="2250" b="0" i="0" dirty="0" err="1">
                <a:solidFill>
                  <a:srgbClr val="CC9131"/>
                </a:solidFill>
                <a:effectLst/>
              </a:rPr>
              <a:t>Вердад</a:t>
            </a:r>
            <a:r>
              <a:rPr lang="bg-BG" sz="2250" b="0" i="0" dirty="0">
                <a:solidFill>
                  <a:srgbClr val="CC9131"/>
                </a:solidFill>
                <a:effectLst/>
              </a:rPr>
              <a:t>/</a:t>
            </a:r>
            <a:r>
              <a:rPr lang="en-IE" sz="2250" b="0" i="0" dirty="0" err="1">
                <a:solidFill>
                  <a:srgbClr val="CC9131"/>
                </a:solidFill>
                <a:effectLst/>
              </a:rPr>
              <a:t>Verdad</a:t>
            </a:r>
            <a:r>
              <a:rPr lang="en-IE" sz="2250" b="0" i="0" dirty="0">
                <a:solidFill>
                  <a:srgbClr val="CC9131"/>
                </a:solidFill>
                <a:effectLst/>
              </a:rPr>
              <a:t> F32 	</a:t>
            </a:r>
            <a:r>
              <a:rPr lang="bg-BG" sz="2250" b="0" i="0" dirty="0">
                <a:solidFill>
                  <a:srgbClr val="CC9131"/>
                </a:solidFill>
                <a:effectLst/>
              </a:rPr>
              <a:t>- естествен продукт от ферментирала захарна тръстика и оцет.</a:t>
            </a:r>
            <a:r>
              <a:rPr lang="en-IE" sz="2300" b="0" i="0" dirty="0">
                <a:solidFill>
                  <a:srgbClr val="085156"/>
                </a:solidFill>
                <a:effectLst/>
              </a:rPr>
              <a:t>	</a:t>
            </a:r>
            <a:r>
              <a:rPr lang="en-IE" b="0" i="0" dirty="0">
                <a:solidFill>
                  <a:srgbClr val="085156"/>
                </a:solidFill>
                <a:effectLst/>
              </a:rPr>
              <a:t>			</a:t>
            </a:r>
            <a:r>
              <a:rPr lang="en-IE" dirty="0">
                <a:solidFill>
                  <a:srgbClr val="085156"/>
                </a:solidFill>
              </a:rPr>
              <a:t>						</a:t>
            </a:r>
            <a:r>
              <a:rPr lang="en-IE" sz="1600" b="0" i="0" dirty="0">
                <a:solidFill>
                  <a:srgbClr val="085156"/>
                </a:solidFill>
                <a:effectLst/>
              </a:rPr>
              <a:t> </a:t>
            </a:r>
          </a:p>
          <a:p>
            <a:pPr algn="just"/>
            <a:r>
              <a:rPr lang="en-IE" sz="1400" b="1" i="0" dirty="0">
                <a:solidFill>
                  <a:srgbClr val="085156"/>
                </a:solidFill>
                <a:effectLst/>
                <a:hlinkClick r:id="rId3"/>
              </a:rPr>
              <a:t>https://www.prescouter.com/2018/04/natural-alternatives-chemical-food-preservatives/</a:t>
            </a:r>
            <a:endParaRPr lang="en-IE" sz="1400" b="1" i="0" dirty="0">
              <a:solidFill>
                <a:srgbClr val="085156"/>
              </a:solidFill>
              <a:effectLst/>
            </a:endParaRPr>
          </a:p>
          <a:p>
            <a:pPr algn="just"/>
            <a:endParaRPr lang="en-IE" sz="1400" b="1" i="0" dirty="0">
              <a:solidFill>
                <a:srgbClr val="085156"/>
              </a:solidFill>
              <a:effectLst/>
            </a:endParaRPr>
          </a:p>
          <a:p>
            <a:pPr algn="just"/>
            <a:endParaRPr lang="en-IE" b="0" i="0" dirty="0">
              <a:solidFill>
                <a:srgbClr val="00306E"/>
              </a:solidFill>
              <a:effectLst/>
              <a:latin typeface="Roboto" panose="02000000000000000000" pitchFamily="2" charset="0"/>
            </a:endParaRPr>
          </a:p>
          <a:p>
            <a:pPr algn="just"/>
            <a:endParaRPr lang="en-IE" b="1" i="0" dirty="0">
              <a:solidFill>
                <a:srgbClr val="00306E"/>
              </a:solidFill>
              <a:effectLst/>
              <a:latin typeface="Roboto" panose="02000000000000000000" pitchFamily="2" charset="0"/>
            </a:endParaRPr>
          </a:p>
          <a:p>
            <a:pPr algn="just"/>
            <a:endParaRPr lang="en-US" b="0" i="0" dirty="0">
              <a:solidFill>
                <a:srgbClr val="406F70"/>
              </a:solidFill>
              <a:effectLst/>
            </a:endParaRPr>
          </a:p>
          <a:p>
            <a:endParaRPr lang="en-IE" dirty="0"/>
          </a:p>
        </p:txBody>
      </p:sp>
    </p:spTree>
    <p:extLst>
      <p:ext uri="{BB962C8B-B14F-4D97-AF65-F5344CB8AC3E}">
        <p14:creationId xmlns:p14="http://schemas.microsoft.com/office/powerpoint/2010/main" val="3151201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5FFD38-624D-4C93-9696-4052E3933C8A}"/>
              </a:ext>
            </a:extLst>
          </p:cNvPr>
          <p:cNvSpPr>
            <a:spLocks noGrp="1"/>
          </p:cNvSpPr>
          <p:nvPr>
            <p:ph type="body" sz="quarter" idx="13"/>
          </p:nvPr>
        </p:nvSpPr>
        <p:spPr/>
        <p:txBody>
          <a:bodyPr/>
          <a:lstStyle/>
          <a:p>
            <a:r>
              <a:rPr lang="bg-BG" b="1" dirty="0">
                <a:solidFill>
                  <a:srgbClr val="085156"/>
                </a:solidFill>
              </a:rPr>
              <a:t>Храна без опаковка</a:t>
            </a:r>
            <a:r>
              <a:rPr lang="en-US" b="1" dirty="0">
                <a:solidFill>
                  <a:srgbClr val="085156"/>
                </a:solidFill>
              </a:rPr>
              <a:t>…</a:t>
            </a:r>
            <a:endParaRPr lang="en-IE" b="1" dirty="0">
              <a:solidFill>
                <a:srgbClr val="085156"/>
              </a:solidFill>
            </a:endParaRPr>
          </a:p>
        </p:txBody>
      </p:sp>
      <p:sp>
        <p:nvSpPr>
          <p:cNvPr id="3" name="Text Placeholder 2">
            <a:extLst>
              <a:ext uri="{FF2B5EF4-FFF2-40B4-BE49-F238E27FC236}">
                <a16:creationId xmlns:a16="http://schemas.microsoft.com/office/drawing/2014/main" id="{912AD6CC-F003-48D8-8121-7D639ACB87AA}"/>
              </a:ext>
            </a:extLst>
          </p:cNvPr>
          <p:cNvSpPr>
            <a:spLocks noGrp="1"/>
          </p:cNvSpPr>
          <p:nvPr>
            <p:ph type="body" sz="quarter" idx="14"/>
          </p:nvPr>
        </p:nvSpPr>
        <p:spPr/>
        <p:txBody>
          <a:bodyPr/>
          <a:lstStyle/>
          <a:p>
            <a:r>
              <a:rPr lang="bg-BG" dirty="0">
                <a:solidFill>
                  <a:srgbClr val="406F70"/>
                </a:solidFill>
              </a:rPr>
              <a:t>Екстракт от </a:t>
            </a:r>
            <a:r>
              <a:rPr lang="bg-BG" dirty="0" err="1">
                <a:solidFill>
                  <a:srgbClr val="406F70"/>
                </a:solidFill>
              </a:rPr>
              <a:t>размарин</a:t>
            </a:r>
            <a:r>
              <a:rPr lang="bg-BG" dirty="0">
                <a:solidFill>
                  <a:srgbClr val="406F70"/>
                </a:solidFill>
              </a:rPr>
              <a:t> като естествена добавка</a:t>
            </a:r>
            <a:endParaRPr lang="en-IE" dirty="0">
              <a:solidFill>
                <a:srgbClr val="406F70"/>
              </a:solidFill>
            </a:endParaRPr>
          </a:p>
        </p:txBody>
      </p:sp>
      <p:sp>
        <p:nvSpPr>
          <p:cNvPr id="4" name="Picture Placeholder 3">
            <a:extLst>
              <a:ext uri="{FF2B5EF4-FFF2-40B4-BE49-F238E27FC236}">
                <a16:creationId xmlns:a16="http://schemas.microsoft.com/office/drawing/2014/main" id="{A5E34DCF-7929-477F-AADE-F66316B5DC62}"/>
              </a:ext>
            </a:extLst>
          </p:cNvPr>
          <p:cNvSpPr>
            <a:spLocks noGrp="1"/>
          </p:cNvSpPr>
          <p:nvPr>
            <p:ph type="pic" sz="quarter" idx="15"/>
          </p:nvPr>
        </p:nvSpPr>
        <p:spPr/>
      </p:sp>
      <p:pic>
        <p:nvPicPr>
          <p:cNvPr id="5" name="Online Media 4" title="What is 'Rosemary Extract' and Why is it in Everything? | Food Unwrapped">
            <a:hlinkClick r:id="" action="ppaction://media"/>
            <a:extLst>
              <a:ext uri="{FF2B5EF4-FFF2-40B4-BE49-F238E27FC236}">
                <a16:creationId xmlns:a16="http://schemas.microsoft.com/office/drawing/2014/main" id="{E66E37F6-0D63-488A-AD6F-48A4C0B08FE0}"/>
              </a:ext>
            </a:extLst>
          </p:cNvPr>
          <p:cNvPicPr>
            <a:picLocks noRot="1" noChangeAspect="1"/>
          </p:cNvPicPr>
          <p:nvPr>
            <a:videoFile r:link="rId1"/>
          </p:nvPr>
        </p:nvPicPr>
        <p:blipFill>
          <a:blip r:embed="rId3"/>
          <a:stretch>
            <a:fillRect/>
          </a:stretch>
        </p:blipFill>
        <p:spPr>
          <a:xfrm>
            <a:off x="3108960" y="1762734"/>
            <a:ext cx="5804452" cy="3691861"/>
          </a:xfrm>
          <a:prstGeom prst="rect">
            <a:avLst/>
          </a:prstGeom>
        </p:spPr>
      </p:pic>
      <p:sp>
        <p:nvSpPr>
          <p:cNvPr id="6" name="Oval 5">
            <a:extLst>
              <a:ext uri="{FF2B5EF4-FFF2-40B4-BE49-F238E27FC236}">
                <a16:creationId xmlns:a16="http://schemas.microsoft.com/office/drawing/2014/main" id="{47FC1C2E-8895-45D8-9D7D-3E52C12AE00A}"/>
              </a:ext>
            </a:extLst>
          </p:cNvPr>
          <p:cNvSpPr/>
          <p:nvPr/>
        </p:nvSpPr>
        <p:spPr>
          <a:xfrm>
            <a:off x="367990" y="1340341"/>
            <a:ext cx="2541971" cy="1215432"/>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800" b="1" dirty="0">
                <a:solidFill>
                  <a:srgbClr val="085156"/>
                </a:solidFill>
              </a:rPr>
              <a:t>ГЛЕДАЙТЕ</a:t>
            </a:r>
            <a:endParaRPr lang="en-IE" dirty="0"/>
          </a:p>
        </p:txBody>
      </p:sp>
      <p:sp>
        <p:nvSpPr>
          <p:cNvPr id="7" name="TextBox 6">
            <a:extLst>
              <a:ext uri="{FF2B5EF4-FFF2-40B4-BE49-F238E27FC236}">
                <a16:creationId xmlns:a16="http://schemas.microsoft.com/office/drawing/2014/main" id="{440CA370-0EE6-4DA1-B34C-B32BD0EA039C}"/>
              </a:ext>
            </a:extLst>
          </p:cNvPr>
          <p:cNvSpPr txBox="1"/>
          <p:nvPr/>
        </p:nvSpPr>
        <p:spPr>
          <a:xfrm>
            <a:off x="721895" y="6054291"/>
            <a:ext cx="4215865" cy="584775"/>
          </a:xfrm>
          <a:prstGeom prst="rect">
            <a:avLst/>
          </a:prstGeom>
          <a:noFill/>
        </p:spPr>
        <p:txBody>
          <a:bodyPr wrap="square" rtlCol="0">
            <a:spAutoFit/>
          </a:bodyPr>
          <a:lstStyle/>
          <a:p>
            <a:r>
              <a:rPr lang="en-IE" sz="1400" dirty="0">
                <a:hlinkClick r:id="rId4"/>
              </a:rPr>
              <a:t>https://www.youtube.com/watch?v=liOI5FsOUBc</a:t>
            </a:r>
            <a:endParaRPr lang="en-IE" sz="1400" dirty="0"/>
          </a:p>
          <a:p>
            <a:endParaRPr lang="en-IE" dirty="0"/>
          </a:p>
        </p:txBody>
      </p:sp>
      <p:sp>
        <p:nvSpPr>
          <p:cNvPr id="8" name="TextBox 7">
            <a:extLst>
              <a:ext uri="{FF2B5EF4-FFF2-40B4-BE49-F238E27FC236}">
                <a16:creationId xmlns:a16="http://schemas.microsoft.com/office/drawing/2014/main" id="{B638FFC0-8BCC-4721-A9A7-F5F25B594539}"/>
              </a:ext>
            </a:extLst>
          </p:cNvPr>
          <p:cNvSpPr txBox="1"/>
          <p:nvPr/>
        </p:nvSpPr>
        <p:spPr>
          <a:xfrm>
            <a:off x="9461633" y="2093430"/>
            <a:ext cx="2098308" cy="3785652"/>
          </a:xfrm>
          <a:prstGeom prst="rect">
            <a:avLst/>
          </a:prstGeom>
          <a:noFill/>
        </p:spPr>
        <p:txBody>
          <a:bodyPr wrap="square" rtlCol="0">
            <a:spAutoFit/>
          </a:bodyPr>
          <a:lstStyle/>
          <a:p>
            <a:pPr algn="ctr"/>
            <a:r>
              <a:rPr lang="bg-BG" sz="2400" dirty="0">
                <a:solidFill>
                  <a:srgbClr val="406F70"/>
                </a:solidFill>
              </a:rPr>
              <a:t>Тук Кейт </a:t>
            </a:r>
            <a:r>
              <a:rPr lang="bg-BG" sz="2400" dirty="0" err="1">
                <a:solidFill>
                  <a:srgbClr val="406F70"/>
                </a:solidFill>
              </a:rPr>
              <a:t>Куилтън</a:t>
            </a:r>
            <a:r>
              <a:rPr lang="bg-BG" sz="2400" dirty="0">
                <a:solidFill>
                  <a:srgbClr val="406F70"/>
                </a:solidFill>
              </a:rPr>
              <a:t>/</a:t>
            </a:r>
            <a:r>
              <a:rPr lang="en-US" sz="2400" dirty="0">
                <a:solidFill>
                  <a:srgbClr val="406F70"/>
                </a:solidFill>
              </a:rPr>
              <a:t>Kate </a:t>
            </a:r>
            <a:r>
              <a:rPr lang="en-US" sz="2400" dirty="0" err="1">
                <a:solidFill>
                  <a:srgbClr val="406F70"/>
                </a:solidFill>
              </a:rPr>
              <a:t>Quilton</a:t>
            </a:r>
            <a:r>
              <a:rPr lang="en-US" sz="2400" dirty="0">
                <a:solidFill>
                  <a:srgbClr val="406F70"/>
                </a:solidFill>
              </a:rPr>
              <a:t> </a:t>
            </a:r>
            <a:r>
              <a:rPr lang="bg-BG" sz="2400" dirty="0">
                <a:solidFill>
                  <a:srgbClr val="406F70"/>
                </a:solidFill>
              </a:rPr>
              <a:t>разкрива екстракт от розмарин и защо се използва като хранителна добавка</a:t>
            </a:r>
            <a:endParaRPr lang="en-IE" sz="2400" dirty="0">
              <a:solidFill>
                <a:srgbClr val="406F70"/>
              </a:solidFill>
            </a:endParaRPr>
          </a:p>
        </p:txBody>
      </p:sp>
    </p:spTree>
    <p:extLst>
      <p:ext uri="{BB962C8B-B14F-4D97-AF65-F5344CB8AC3E}">
        <p14:creationId xmlns:p14="http://schemas.microsoft.com/office/powerpoint/2010/main" val="15020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ACBF36-6A63-6546-B285-84E7369A3E86}"/>
              </a:ext>
            </a:extLst>
          </p:cNvPr>
          <p:cNvSpPr>
            <a:spLocks noGrp="1"/>
          </p:cNvSpPr>
          <p:nvPr>
            <p:ph type="body" sz="quarter" idx="12"/>
          </p:nvPr>
        </p:nvSpPr>
        <p:spPr/>
        <p:txBody>
          <a:bodyPr>
            <a:normAutofit/>
          </a:bodyPr>
          <a:lstStyle/>
          <a:p>
            <a:r>
              <a:rPr lang="bg-BG" sz="2800" b="1" dirty="0"/>
              <a:t>ДРЪЖТЕ КЛИЕНТА ИНФОРМИРАН</a:t>
            </a:r>
            <a:endParaRPr lang="en-US" sz="2800" b="1" dirty="0"/>
          </a:p>
        </p:txBody>
      </p:sp>
      <p:sp>
        <p:nvSpPr>
          <p:cNvPr id="3" name="Text Placeholder 2">
            <a:extLst>
              <a:ext uri="{FF2B5EF4-FFF2-40B4-BE49-F238E27FC236}">
                <a16:creationId xmlns:a16="http://schemas.microsoft.com/office/drawing/2014/main" id="{40955E8F-4012-314C-8BF3-BA3383DB5263}"/>
              </a:ext>
            </a:extLst>
          </p:cNvPr>
          <p:cNvSpPr>
            <a:spLocks noGrp="1"/>
          </p:cNvSpPr>
          <p:nvPr>
            <p:ph type="body" sz="quarter" idx="13"/>
          </p:nvPr>
        </p:nvSpPr>
        <p:spPr>
          <a:xfrm>
            <a:off x="331789" y="442228"/>
            <a:ext cx="4517747" cy="1141340"/>
          </a:xfrm>
        </p:spPr>
        <p:txBody>
          <a:bodyPr>
            <a:noAutofit/>
          </a:bodyPr>
          <a:lstStyle/>
          <a:p>
            <a:r>
              <a:rPr lang="bg-BG" sz="3400" b="1" dirty="0">
                <a:solidFill>
                  <a:srgbClr val="085156"/>
                </a:solidFill>
              </a:rPr>
              <a:t>Как МСП с хранителни услуги могат да помогнат</a:t>
            </a:r>
            <a:r>
              <a:rPr lang="en-US" sz="3400" b="1" dirty="0">
                <a:solidFill>
                  <a:srgbClr val="085156"/>
                </a:solidFill>
              </a:rPr>
              <a:t>??</a:t>
            </a:r>
          </a:p>
        </p:txBody>
      </p:sp>
      <p:sp>
        <p:nvSpPr>
          <p:cNvPr id="4" name="Text Placeholder 3">
            <a:extLst>
              <a:ext uri="{FF2B5EF4-FFF2-40B4-BE49-F238E27FC236}">
                <a16:creationId xmlns:a16="http://schemas.microsoft.com/office/drawing/2014/main" id="{8693AE6F-1AB6-8A4A-BE1D-5E11C287DFDB}"/>
              </a:ext>
            </a:extLst>
          </p:cNvPr>
          <p:cNvSpPr>
            <a:spLocks noGrp="1"/>
          </p:cNvSpPr>
          <p:nvPr>
            <p:ph type="body" sz="quarter" idx="14"/>
          </p:nvPr>
        </p:nvSpPr>
        <p:spPr>
          <a:xfrm>
            <a:off x="-1" y="2087287"/>
            <a:ext cx="4849537" cy="3961088"/>
          </a:xfrm>
        </p:spPr>
        <p:txBody>
          <a:bodyPr/>
          <a:lstStyle/>
          <a:p>
            <a:pPr marL="457200" indent="-457200">
              <a:buFont typeface="Arial" panose="020B0604020202020204" pitchFamily="34" charset="0"/>
              <a:buChar char="•"/>
            </a:pPr>
            <a:r>
              <a:rPr lang="bg-BG" sz="2900" dirty="0">
                <a:solidFill>
                  <a:srgbClr val="406F70"/>
                </a:solidFill>
              </a:rPr>
              <a:t>Следвайки тези тенденции, МСП могат  сами да станат по-устойчиви</a:t>
            </a:r>
            <a:endParaRPr lang="en-US" sz="2900" dirty="0">
              <a:solidFill>
                <a:srgbClr val="406F70"/>
              </a:solidFill>
            </a:endParaRPr>
          </a:p>
          <a:p>
            <a:pPr marL="457200" indent="-457200">
              <a:buFont typeface="Arial" panose="020B0604020202020204" pitchFamily="34" charset="0"/>
              <a:buChar char="•"/>
            </a:pPr>
            <a:r>
              <a:rPr lang="bg-BG" sz="2900" dirty="0">
                <a:solidFill>
                  <a:srgbClr val="406F70"/>
                </a:solidFill>
              </a:rPr>
              <a:t>Като предоставят на клиента това, което искат, МСП допринасят за по-чиста храна и за зелена икономика </a:t>
            </a:r>
            <a:endParaRPr lang="en-US" sz="2900" dirty="0">
              <a:solidFill>
                <a:srgbClr val="406F70"/>
              </a:solidFill>
            </a:endParaRPr>
          </a:p>
        </p:txBody>
      </p:sp>
      <p:sp>
        <p:nvSpPr>
          <p:cNvPr id="5" name="Text Placeholder 4">
            <a:extLst>
              <a:ext uri="{FF2B5EF4-FFF2-40B4-BE49-F238E27FC236}">
                <a16:creationId xmlns:a16="http://schemas.microsoft.com/office/drawing/2014/main" id="{B4450C83-BBDB-9F48-8726-BCE55CD28B48}"/>
              </a:ext>
            </a:extLst>
          </p:cNvPr>
          <p:cNvSpPr>
            <a:spLocks noGrp="1"/>
          </p:cNvSpPr>
          <p:nvPr>
            <p:ph type="body" sz="quarter" idx="15"/>
          </p:nvPr>
        </p:nvSpPr>
        <p:spPr/>
        <p:txBody>
          <a:bodyPr/>
          <a:lstStyle/>
          <a:p>
            <a:r>
              <a:rPr lang="en-US" dirty="0"/>
              <a:t>01</a:t>
            </a:r>
          </a:p>
        </p:txBody>
      </p:sp>
      <p:sp>
        <p:nvSpPr>
          <p:cNvPr id="6" name="Text Placeholder 5">
            <a:extLst>
              <a:ext uri="{FF2B5EF4-FFF2-40B4-BE49-F238E27FC236}">
                <a16:creationId xmlns:a16="http://schemas.microsoft.com/office/drawing/2014/main" id="{3848B128-70AD-7F42-9FF6-A40183A68272}"/>
              </a:ext>
            </a:extLst>
          </p:cNvPr>
          <p:cNvSpPr>
            <a:spLocks noGrp="1"/>
          </p:cNvSpPr>
          <p:nvPr>
            <p:ph type="body" sz="quarter" idx="16"/>
          </p:nvPr>
        </p:nvSpPr>
        <p:spPr/>
        <p:txBody>
          <a:bodyPr/>
          <a:lstStyle/>
          <a:p>
            <a:r>
              <a:rPr lang="en-US" dirty="0"/>
              <a:t>02</a:t>
            </a:r>
          </a:p>
        </p:txBody>
      </p:sp>
      <p:sp>
        <p:nvSpPr>
          <p:cNvPr id="7" name="Text Placeholder 6">
            <a:extLst>
              <a:ext uri="{FF2B5EF4-FFF2-40B4-BE49-F238E27FC236}">
                <a16:creationId xmlns:a16="http://schemas.microsoft.com/office/drawing/2014/main" id="{F2A68BB5-809E-FB44-84FE-2E88AC69CEC2}"/>
              </a:ext>
            </a:extLst>
          </p:cNvPr>
          <p:cNvSpPr>
            <a:spLocks noGrp="1"/>
          </p:cNvSpPr>
          <p:nvPr>
            <p:ph type="body" sz="quarter" idx="17"/>
          </p:nvPr>
        </p:nvSpPr>
        <p:spPr>
          <a:xfrm>
            <a:off x="6294869" y="2740524"/>
            <a:ext cx="5801881" cy="1292995"/>
          </a:xfrm>
        </p:spPr>
        <p:txBody>
          <a:bodyPr>
            <a:normAutofit/>
          </a:bodyPr>
          <a:lstStyle/>
          <a:p>
            <a:r>
              <a:rPr lang="bg-BG" sz="2800" b="1" dirty="0"/>
              <a:t>ИМАЙТЕ ИЗТОЧНИК НА СЪСТАВКИ</a:t>
            </a:r>
            <a:endParaRPr lang="en-US" sz="2800" b="1" dirty="0"/>
          </a:p>
        </p:txBody>
      </p:sp>
      <p:sp>
        <p:nvSpPr>
          <p:cNvPr id="8" name="Text Placeholder 7">
            <a:extLst>
              <a:ext uri="{FF2B5EF4-FFF2-40B4-BE49-F238E27FC236}">
                <a16:creationId xmlns:a16="http://schemas.microsoft.com/office/drawing/2014/main" id="{5BC28B47-DD36-F643-B2E1-42656CBEF536}"/>
              </a:ext>
            </a:extLst>
          </p:cNvPr>
          <p:cNvSpPr>
            <a:spLocks noGrp="1"/>
          </p:cNvSpPr>
          <p:nvPr>
            <p:ph type="body" sz="quarter" idx="18"/>
          </p:nvPr>
        </p:nvSpPr>
        <p:spPr/>
        <p:txBody>
          <a:bodyPr/>
          <a:lstStyle/>
          <a:p>
            <a:r>
              <a:rPr lang="en-US" dirty="0"/>
              <a:t>03</a:t>
            </a:r>
          </a:p>
        </p:txBody>
      </p:sp>
      <p:sp>
        <p:nvSpPr>
          <p:cNvPr id="9" name="Text Placeholder 8">
            <a:extLst>
              <a:ext uri="{FF2B5EF4-FFF2-40B4-BE49-F238E27FC236}">
                <a16:creationId xmlns:a16="http://schemas.microsoft.com/office/drawing/2014/main" id="{A19EA0F8-5B8B-4945-ABFB-E778972C412C}"/>
              </a:ext>
            </a:extLst>
          </p:cNvPr>
          <p:cNvSpPr>
            <a:spLocks noGrp="1"/>
          </p:cNvSpPr>
          <p:nvPr>
            <p:ph type="body" sz="quarter" idx="19"/>
          </p:nvPr>
        </p:nvSpPr>
        <p:spPr>
          <a:xfrm>
            <a:off x="6264921" y="4387646"/>
            <a:ext cx="5831829" cy="1292995"/>
          </a:xfrm>
        </p:spPr>
        <p:txBody>
          <a:bodyPr>
            <a:normAutofit/>
          </a:bodyPr>
          <a:lstStyle/>
          <a:p>
            <a:r>
              <a:rPr lang="bg-BG" sz="2800" b="1" dirty="0"/>
              <a:t>МИСЛЕТЕ ПРИРОДНО И ОРГАНИЧНО</a:t>
            </a:r>
            <a:endParaRPr lang="en-US" sz="2800" b="1" dirty="0"/>
          </a:p>
        </p:txBody>
      </p:sp>
    </p:spTree>
    <p:extLst>
      <p:ext uri="{BB962C8B-B14F-4D97-AF65-F5344CB8AC3E}">
        <p14:creationId xmlns:p14="http://schemas.microsoft.com/office/powerpoint/2010/main" val="3419926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B71861-D56E-411C-8FA5-9F509266BB7D}"/>
              </a:ext>
            </a:extLst>
          </p:cNvPr>
          <p:cNvSpPr>
            <a:spLocks noGrp="1"/>
          </p:cNvSpPr>
          <p:nvPr>
            <p:ph type="body" sz="quarter" idx="14"/>
          </p:nvPr>
        </p:nvSpPr>
        <p:spPr>
          <a:xfrm>
            <a:off x="2940123" y="3429000"/>
            <a:ext cx="7876752" cy="3245241"/>
          </a:xfrm>
        </p:spPr>
        <p:txBody>
          <a:bodyPr/>
          <a:lstStyle/>
          <a:p>
            <a:r>
              <a:rPr lang="en-US" sz="4800" b="1" dirty="0">
                <a:solidFill>
                  <a:srgbClr val="F5C05B"/>
                </a:solidFill>
              </a:rPr>
              <a:t>5.  </a:t>
            </a:r>
            <a:r>
              <a:rPr lang="bg-BG" sz="4800" b="1" dirty="0">
                <a:solidFill>
                  <a:srgbClr val="F5C05B"/>
                </a:solidFill>
              </a:rPr>
              <a:t>Намаляване обработката на храната</a:t>
            </a:r>
            <a:endParaRPr lang="en-IE" sz="4800" b="1" dirty="0">
              <a:solidFill>
                <a:srgbClr val="F5C05B"/>
              </a:solidFill>
            </a:endParaRPr>
          </a:p>
          <a:p>
            <a:endParaRPr lang="en-IE" dirty="0"/>
          </a:p>
        </p:txBody>
      </p:sp>
      <p:sp>
        <p:nvSpPr>
          <p:cNvPr id="4" name="TextBox 3">
            <a:extLst>
              <a:ext uri="{FF2B5EF4-FFF2-40B4-BE49-F238E27FC236}">
                <a16:creationId xmlns:a16="http://schemas.microsoft.com/office/drawing/2014/main" id="{C7637BDB-5D20-4ED8-B838-0866F3EEE2E6}"/>
              </a:ext>
            </a:extLst>
          </p:cNvPr>
          <p:cNvSpPr txBox="1"/>
          <p:nvPr/>
        </p:nvSpPr>
        <p:spPr>
          <a:xfrm>
            <a:off x="8631936" y="390144"/>
            <a:ext cx="2828544" cy="646331"/>
          </a:xfrm>
          <a:prstGeom prst="rect">
            <a:avLst/>
          </a:prstGeom>
          <a:noFill/>
        </p:spPr>
        <p:txBody>
          <a:bodyPr wrap="square" rtlCol="0">
            <a:spAutoFit/>
          </a:bodyPr>
          <a:lstStyle/>
          <a:p>
            <a:r>
              <a:rPr lang="bg-BG" sz="3600" b="1" dirty="0">
                <a:solidFill>
                  <a:srgbClr val="085156"/>
                </a:solidFill>
              </a:rPr>
              <a:t>МОДУЛ</a:t>
            </a:r>
            <a:r>
              <a:rPr lang="en-US" sz="3600" b="1" dirty="0">
                <a:solidFill>
                  <a:srgbClr val="085156"/>
                </a:solidFill>
              </a:rPr>
              <a:t> 3</a:t>
            </a:r>
            <a:endParaRPr lang="en-IE" sz="3600" b="1" dirty="0">
              <a:solidFill>
                <a:srgbClr val="085156"/>
              </a:solidFill>
            </a:endParaRPr>
          </a:p>
        </p:txBody>
      </p:sp>
    </p:spTree>
    <p:extLst>
      <p:ext uri="{BB962C8B-B14F-4D97-AF65-F5344CB8AC3E}">
        <p14:creationId xmlns:p14="http://schemas.microsoft.com/office/powerpoint/2010/main" val="808066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able, food, cup, plate&#10;&#10;Description automatically generated">
            <a:extLst>
              <a:ext uri="{FF2B5EF4-FFF2-40B4-BE49-F238E27FC236}">
                <a16:creationId xmlns:a16="http://schemas.microsoft.com/office/drawing/2014/main" id="{95C4DD27-2502-411F-8D4A-1E006D00175F}"/>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8802436" y="1223694"/>
            <a:ext cx="3389564" cy="4167013"/>
          </a:xfrm>
        </p:spPr>
      </p:pic>
      <p:sp>
        <p:nvSpPr>
          <p:cNvPr id="3" name="Text Placeholder 2">
            <a:extLst>
              <a:ext uri="{FF2B5EF4-FFF2-40B4-BE49-F238E27FC236}">
                <a16:creationId xmlns:a16="http://schemas.microsoft.com/office/drawing/2014/main" id="{68524629-91C8-CC44-B13E-DD769D07E323}"/>
              </a:ext>
            </a:extLst>
          </p:cNvPr>
          <p:cNvSpPr>
            <a:spLocks noGrp="1"/>
          </p:cNvSpPr>
          <p:nvPr>
            <p:ph type="body" sz="quarter" idx="16"/>
          </p:nvPr>
        </p:nvSpPr>
        <p:spPr/>
        <p:txBody>
          <a:bodyPr>
            <a:normAutofit/>
          </a:bodyPr>
          <a:lstStyle/>
          <a:p>
            <a:r>
              <a:rPr lang="bg-BG" b="1" dirty="0">
                <a:solidFill>
                  <a:srgbClr val="F5C05B"/>
                </a:solidFill>
              </a:rPr>
              <a:t>ПРЕРАБОТЕНАТА ХРАНА</a:t>
            </a:r>
            <a:endParaRPr lang="en-US" b="1" dirty="0">
              <a:solidFill>
                <a:srgbClr val="F5C05B"/>
              </a:solidFill>
            </a:endParaRPr>
          </a:p>
        </p:txBody>
      </p:sp>
      <p:sp>
        <p:nvSpPr>
          <p:cNvPr id="4" name="Text Placeholder 3">
            <a:extLst>
              <a:ext uri="{FF2B5EF4-FFF2-40B4-BE49-F238E27FC236}">
                <a16:creationId xmlns:a16="http://schemas.microsoft.com/office/drawing/2014/main" id="{A2B95485-BA0C-EC41-B078-7950BA62DB17}"/>
              </a:ext>
            </a:extLst>
          </p:cNvPr>
          <p:cNvSpPr>
            <a:spLocks noGrp="1"/>
          </p:cNvSpPr>
          <p:nvPr>
            <p:ph type="body" sz="quarter" idx="17"/>
          </p:nvPr>
        </p:nvSpPr>
        <p:spPr>
          <a:xfrm>
            <a:off x="385121" y="1332988"/>
            <a:ext cx="7599670" cy="4167013"/>
          </a:xfrm>
        </p:spPr>
        <p:txBody>
          <a:bodyPr/>
          <a:lstStyle/>
          <a:p>
            <a:pPr algn="just"/>
            <a:r>
              <a:rPr lang="bg-BG" sz="2400" b="1" dirty="0">
                <a:solidFill>
                  <a:srgbClr val="085156"/>
                </a:solidFill>
              </a:rPr>
              <a:t>Преработена храна</a:t>
            </a:r>
            <a:r>
              <a:rPr lang="en-US" sz="2400" b="1" i="0" dirty="0">
                <a:solidFill>
                  <a:srgbClr val="085156"/>
                </a:solidFill>
                <a:effectLst/>
              </a:rPr>
              <a:t> </a:t>
            </a:r>
            <a:r>
              <a:rPr lang="bg-BG" sz="2400" dirty="0">
                <a:solidFill>
                  <a:srgbClr val="085156"/>
                </a:solidFill>
              </a:rPr>
              <a:t>е всяка храна, която е била променена по някакъв начин по време на приготвянето</a:t>
            </a:r>
            <a:r>
              <a:rPr lang="en-US" sz="2400" b="0" i="0" dirty="0">
                <a:solidFill>
                  <a:srgbClr val="085156"/>
                </a:solidFill>
                <a:effectLst/>
                <a:latin typeface="Frutiger W01"/>
              </a:rPr>
              <a:t>.</a:t>
            </a:r>
          </a:p>
          <a:p>
            <a:pPr algn="just"/>
            <a:endParaRPr lang="en-US" sz="800" dirty="0">
              <a:solidFill>
                <a:srgbClr val="085156"/>
              </a:solidFill>
              <a:latin typeface="Frutiger W01"/>
            </a:endParaRPr>
          </a:p>
          <a:p>
            <a:pPr algn="l"/>
            <a:r>
              <a:rPr lang="bg-BG" sz="2400" dirty="0">
                <a:solidFill>
                  <a:srgbClr val="085156"/>
                </a:solidFill>
              </a:rPr>
              <a:t>Преработката на храни може да бъде като основните процеси</a:t>
            </a:r>
            <a:r>
              <a:rPr lang="en-US" sz="2400" b="0" i="0" dirty="0">
                <a:solidFill>
                  <a:srgbClr val="085156"/>
                </a:solidFill>
                <a:effectLst/>
              </a:rPr>
              <a:t>:</a:t>
            </a:r>
          </a:p>
          <a:p>
            <a:pPr algn="l">
              <a:buFont typeface="Arial" panose="020B0604020202020204" pitchFamily="34" charset="0"/>
              <a:buChar char="•"/>
            </a:pPr>
            <a:r>
              <a:rPr lang="bg-BG" sz="2400" b="0" i="0" dirty="0">
                <a:solidFill>
                  <a:srgbClr val="085156"/>
                </a:solidFill>
                <a:effectLst/>
              </a:rPr>
              <a:t>замразяване</a:t>
            </a:r>
            <a:endParaRPr lang="en-US" sz="2400" b="0" i="0" dirty="0">
              <a:solidFill>
                <a:srgbClr val="085156"/>
              </a:solidFill>
              <a:effectLst/>
            </a:endParaRPr>
          </a:p>
          <a:p>
            <a:pPr algn="l">
              <a:buFont typeface="Arial" panose="020B0604020202020204" pitchFamily="34" charset="0"/>
              <a:buChar char="•"/>
            </a:pPr>
            <a:r>
              <a:rPr lang="bg-BG" sz="2400" b="0" i="0" dirty="0">
                <a:solidFill>
                  <a:srgbClr val="085156"/>
                </a:solidFill>
                <a:effectLst/>
              </a:rPr>
              <a:t>консервиране</a:t>
            </a:r>
            <a:endParaRPr lang="en-US" sz="2400" b="0" i="0" dirty="0">
              <a:solidFill>
                <a:srgbClr val="085156"/>
              </a:solidFill>
              <a:effectLst/>
            </a:endParaRPr>
          </a:p>
          <a:p>
            <a:pPr algn="l">
              <a:buFont typeface="Arial" panose="020B0604020202020204" pitchFamily="34" charset="0"/>
              <a:buChar char="•"/>
            </a:pPr>
            <a:r>
              <a:rPr lang="bg-BG" sz="2400" b="0" i="0" dirty="0">
                <a:solidFill>
                  <a:srgbClr val="085156"/>
                </a:solidFill>
                <a:effectLst/>
              </a:rPr>
              <a:t>печене</a:t>
            </a:r>
            <a:endParaRPr lang="en-US" sz="2400" b="0" i="0" dirty="0">
              <a:solidFill>
                <a:srgbClr val="085156"/>
              </a:solidFill>
              <a:effectLst/>
            </a:endParaRPr>
          </a:p>
          <a:p>
            <a:pPr algn="l">
              <a:buFont typeface="Arial" panose="020B0604020202020204" pitchFamily="34" charset="0"/>
              <a:buChar char="•"/>
            </a:pPr>
            <a:r>
              <a:rPr lang="bg-BG" sz="2400" b="0" i="0" dirty="0">
                <a:solidFill>
                  <a:srgbClr val="085156"/>
                </a:solidFill>
                <a:effectLst/>
              </a:rPr>
              <a:t>сушене</a:t>
            </a:r>
            <a:endParaRPr lang="en-US" sz="2400" b="0" i="0" dirty="0">
              <a:solidFill>
                <a:srgbClr val="085156"/>
              </a:solidFill>
              <a:effectLst/>
            </a:endParaRPr>
          </a:p>
          <a:p>
            <a:pPr algn="l"/>
            <a:r>
              <a:rPr lang="bg-BG" sz="2400" b="0" i="0" dirty="0">
                <a:solidFill>
                  <a:srgbClr val="085156"/>
                </a:solidFill>
                <a:effectLst/>
              </a:rPr>
              <a:t>Не всички преработени храни са нездравословни, но някои преработени храни съдържат високи нива на сол, захар и мазнини</a:t>
            </a:r>
            <a:r>
              <a:rPr lang="en-US" sz="2400" b="0" i="0" dirty="0">
                <a:solidFill>
                  <a:srgbClr val="085156"/>
                </a:solidFill>
                <a:effectLst/>
              </a:rPr>
              <a:t>.</a:t>
            </a:r>
          </a:p>
          <a:p>
            <a:pPr algn="just"/>
            <a:endParaRPr lang="en-US" sz="2400" dirty="0">
              <a:solidFill>
                <a:srgbClr val="044449"/>
              </a:solidFill>
            </a:endParaRPr>
          </a:p>
        </p:txBody>
      </p:sp>
    </p:spTree>
    <p:extLst>
      <p:ext uri="{BB962C8B-B14F-4D97-AF65-F5344CB8AC3E}">
        <p14:creationId xmlns:p14="http://schemas.microsoft.com/office/powerpoint/2010/main" val="778951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0A2CF3-5E20-4D9A-B913-506E5D6F3094}"/>
              </a:ext>
            </a:extLst>
          </p:cNvPr>
          <p:cNvSpPr>
            <a:spLocks noGrp="1"/>
          </p:cNvSpPr>
          <p:nvPr>
            <p:ph type="body" sz="quarter" idx="16"/>
          </p:nvPr>
        </p:nvSpPr>
        <p:spPr>
          <a:xfrm>
            <a:off x="6318620" y="819599"/>
            <a:ext cx="5279028" cy="697353"/>
          </a:xfrm>
        </p:spPr>
        <p:txBody>
          <a:bodyPr>
            <a:normAutofit fontScale="85000" lnSpcReduction="10000"/>
          </a:bodyPr>
          <a:lstStyle/>
          <a:p>
            <a:pPr algn="l"/>
            <a:r>
              <a:rPr lang="bg-BG" b="1" dirty="0">
                <a:solidFill>
                  <a:srgbClr val="406F70"/>
                </a:solidFill>
              </a:rPr>
              <a:t>Защо обработваме храните</a:t>
            </a:r>
            <a:r>
              <a:rPr lang="en-US" b="1" dirty="0">
                <a:solidFill>
                  <a:srgbClr val="406F70"/>
                </a:solidFill>
              </a:rPr>
              <a:t>…</a:t>
            </a:r>
            <a:endParaRPr lang="en-IE" b="1" dirty="0">
              <a:solidFill>
                <a:srgbClr val="406F70"/>
              </a:solidFill>
            </a:endParaRPr>
          </a:p>
        </p:txBody>
      </p:sp>
      <p:sp>
        <p:nvSpPr>
          <p:cNvPr id="3" name="Text Placeholder 2">
            <a:extLst>
              <a:ext uri="{FF2B5EF4-FFF2-40B4-BE49-F238E27FC236}">
                <a16:creationId xmlns:a16="http://schemas.microsoft.com/office/drawing/2014/main" id="{2B40AAB9-7E1C-4CC5-B298-016276C92ED3}"/>
              </a:ext>
            </a:extLst>
          </p:cNvPr>
          <p:cNvSpPr>
            <a:spLocks noGrp="1"/>
          </p:cNvSpPr>
          <p:nvPr>
            <p:ph type="body" sz="quarter" idx="17"/>
          </p:nvPr>
        </p:nvSpPr>
        <p:spPr>
          <a:xfrm>
            <a:off x="5133475" y="1741205"/>
            <a:ext cx="6966376" cy="3947440"/>
          </a:xfrm>
        </p:spPr>
        <p:txBody>
          <a:bodyPr/>
          <a:lstStyle/>
          <a:p>
            <a:r>
              <a:rPr lang="bg-BG" sz="2200" dirty="0">
                <a:solidFill>
                  <a:srgbClr val="085156"/>
                </a:solidFill>
              </a:rPr>
              <a:t>Почти цялата </a:t>
            </a:r>
            <a:r>
              <a:rPr lang="bg-BG" sz="2200" b="1" dirty="0">
                <a:solidFill>
                  <a:srgbClr val="085156"/>
                </a:solidFill>
              </a:rPr>
              <a:t>храна</a:t>
            </a:r>
            <a:r>
              <a:rPr lang="bg-BG" sz="2200" dirty="0">
                <a:solidFill>
                  <a:srgbClr val="085156"/>
                </a:solidFill>
              </a:rPr>
              <a:t> се </a:t>
            </a:r>
            <a:r>
              <a:rPr lang="bg-BG" sz="2200" b="1" dirty="0">
                <a:solidFill>
                  <a:srgbClr val="085156"/>
                </a:solidFill>
              </a:rPr>
              <a:t>обработва</a:t>
            </a:r>
            <a:r>
              <a:rPr lang="bg-BG" sz="2200" dirty="0">
                <a:solidFill>
                  <a:srgbClr val="085156"/>
                </a:solidFill>
              </a:rPr>
              <a:t> по някакъв начин, преди да бъде изядена</a:t>
            </a:r>
            <a:r>
              <a:rPr lang="en-US" sz="2200" b="0" i="0" dirty="0">
                <a:solidFill>
                  <a:srgbClr val="085156"/>
                </a:solidFill>
                <a:effectLst/>
              </a:rPr>
              <a:t>. </a:t>
            </a:r>
          </a:p>
          <a:p>
            <a:pPr algn="l"/>
            <a:r>
              <a:rPr lang="bg-BG" sz="2200" dirty="0">
                <a:solidFill>
                  <a:srgbClr val="085156"/>
                </a:solidFill>
              </a:rPr>
              <a:t>Комерсиално, основните причини за </a:t>
            </a:r>
            <a:r>
              <a:rPr lang="bg-BG" sz="2200" b="1" dirty="0">
                <a:solidFill>
                  <a:srgbClr val="085156"/>
                </a:solidFill>
              </a:rPr>
              <a:t>преработката на храните</a:t>
            </a:r>
            <a:r>
              <a:rPr lang="bg-BG" sz="2200" dirty="0">
                <a:solidFill>
                  <a:srgbClr val="085156"/>
                </a:solidFill>
              </a:rPr>
              <a:t> са</a:t>
            </a:r>
            <a:r>
              <a:rPr lang="en-US" sz="2200" b="0" i="0" dirty="0">
                <a:solidFill>
                  <a:srgbClr val="085156"/>
                </a:solidFill>
                <a:effectLst/>
              </a:rPr>
              <a:t>: </a:t>
            </a:r>
          </a:p>
          <a:p>
            <a:pPr marL="342900" indent="-342900" algn="l">
              <a:buFont typeface="Arial" panose="020B0604020202020204" pitchFamily="34" charset="0"/>
              <a:buChar char="•"/>
            </a:pPr>
            <a:r>
              <a:rPr lang="bg-BG" sz="2200" dirty="0">
                <a:solidFill>
                  <a:srgbClr val="085156"/>
                </a:solidFill>
              </a:rPr>
              <a:t>За премахване на микроорганизми</a:t>
            </a:r>
            <a:r>
              <a:rPr lang="en-US" sz="2200" b="0" i="0" dirty="0">
                <a:solidFill>
                  <a:srgbClr val="085156"/>
                </a:solidFill>
                <a:effectLst/>
              </a:rPr>
              <a:t> (</a:t>
            </a:r>
            <a:r>
              <a:rPr lang="bg-BG" sz="2200" b="0" i="0" dirty="0">
                <a:solidFill>
                  <a:srgbClr val="085156"/>
                </a:solidFill>
                <a:effectLst/>
              </a:rPr>
              <a:t>които могат да причинят заболяване</a:t>
            </a:r>
            <a:r>
              <a:rPr lang="en-US" sz="2200" b="0" i="0" dirty="0">
                <a:solidFill>
                  <a:srgbClr val="085156"/>
                </a:solidFill>
                <a:effectLst/>
              </a:rPr>
              <a:t>) </a:t>
            </a:r>
            <a:r>
              <a:rPr lang="bg-BG" sz="2200" b="0" i="0" dirty="0">
                <a:solidFill>
                  <a:srgbClr val="085156"/>
                </a:solidFill>
                <a:effectLst/>
              </a:rPr>
              <a:t>като пастьоризация на млякото</a:t>
            </a:r>
            <a:r>
              <a:rPr lang="en-US" sz="2200" b="0" i="0" dirty="0">
                <a:solidFill>
                  <a:srgbClr val="085156"/>
                </a:solidFill>
                <a:effectLst/>
              </a:rPr>
              <a:t>. </a:t>
            </a:r>
          </a:p>
          <a:p>
            <a:pPr marL="342900" indent="-342900" algn="l">
              <a:buFont typeface="Arial" panose="020B0604020202020204" pitchFamily="34" charset="0"/>
              <a:buChar char="•"/>
            </a:pPr>
            <a:r>
              <a:rPr lang="bg-BG" sz="2200" dirty="0">
                <a:solidFill>
                  <a:srgbClr val="085156"/>
                </a:solidFill>
              </a:rPr>
              <a:t>За удължаване срока на годност</a:t>
            </a:r>
            <a:r>
              <a:rPr lang="en-US" sz="2200" b="0" i="0" dirty="0">
                <a:solidFill>
                  <a:srgbClr val="085156"/>
                </a:solidFill>
                <a:effectLst/>
              </a:rPr>
              <a:t>. </a:t>
            </a:r>
          </a:p>
          <a:p>
            <a:pPr marL="342900" indent="-342900" algn="l">
              <a:buFont typeface="Arial" panose="020B0604020202020204" pitchFamily="34" charset="0"/>
              <a:buChar char="•"/>
            </a:pPr>
            <a:r>
              <a:rPr lang="bg-BG" sz="2200" dirty="0">
                <a:solidFill>
                  <a:srgbClr val="085156"/>
                </a:solidFill>
                <a:latin typeface="Frutiger W01"/>
              </a:rPr>
              <a:t>Да станат подходящи за употреба, като пресоването на семена за получаване на</a:t>
            </a:r>
            <a:r>
              <a:rPr lang="en-US" sz="2200" b="0" i="0" dirty="0">
                <a:solidFill>
                  <a:srgbClr val="085156"/>
                </a:solidFill>
                <a:effectLst/>
                <a:latin typeface="Frutiger W01"/>
              </a:rPr>
              <a:t>.</a:t>
            </a:r>
            <a:endParaRPr lang="en-US" sz="2200" b="0" i="0" dirty="0">
              <a:solidFill>
                <a:srgbClr val="085156"/>
              </a:solidFill>
              <a:effectLst/>
            </a:endParaRPr>
          </a:p>
          <a:p>
            <a:r>
              <a:rPr lang="bg-BG" sz="2200" dirty="0">
                <a:solidFill>
                  <a:srgbClr val="085156"/>
                </a:solidFill>
              </a:rPr>
              <a:t>Просто готвенето или комбинирането на </a:t>
            </a:r>
            <a:r>
              <a:rPr lang="bg-BG" sz="2200" b="1" dirty="0">
                <a:solidFill>
                  <a:srgbClr val="085156"/>
                </a:solidFill>
              </a:rPr>
              <a:t>храна</a:t>
            </a:r>
            <a:r>
              <a:rPr lang="bg-BG" sz="2200" dirty="0">
                <a:solidFill>
                  <a:srgbClr val="085156"/>
                </a:solidFill>
              </a:rPr>
              <a:t> с други храни за създаване на рецепта също се счита за форма на </a:t>
            </a:r>
            <a:r>
              <a:rPr lang="bg-BG" sz="2200" b="1" dirty="0">
                <a:solidFill>
                  <a:srgbClr val="085156"/>
                </a:solidFill>
              </a:rPr>
              <a:t>преработка на храна</a:t>
            </a:r>
            <a:r>
              <a:rPr lang="en-US" sz="2200" b="1" i="0" dirty="0">
                <a:solidFill>
                  <a:srgbClr val="085156"/>
                </a:solidFill>
                <a:effectLst/>
              </a:rPr>
              <a:t>.</a:t>
            </a:r>
            <a:endParaRPr lang="en-IE" sz="2200" dirty="0">
              <a:solidFill>
                <a:srgbClr val="085156"/>
              </a:solidFill>
            </a:endParaRPr>
          </a:p>
        </p:txBody>
      </p:sp>
      <p:pic>
        <p:nvPicPr>
          <p:cNvPr id="7" name="Picture Placeholder 6" descr="Eight kinds of pasta on a wooden ladle">
            <a:extLst>
              <a:ext uri="{FF2B5EF4-FFF2-40B4-BE49-F238E27FC236}">
                <a16:creationId xmlns:a16="http://schemas.microsoft.com/office/drawing/2014/main" id="{4FC21E0A-C35E-418B-9F8C-994EBCBAFF9E}"/>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8494" r="-17842" b="-77621"/>
          <a:stretch/>
        </p:blipFill>
        <p:spPr>
          <a:xfrm>
            <a:off x="0" y="-14989"/>
            <a:ext cx="5651292" cy="6261962"/>
          </a:xfrm>
          <a:prstGeom prst="rect">
            <a:avLst/>
          </a:prstGeom>
          <a:ln>
            <a:noFill/>
          </a:ln>
          <a:effectLst>
            <a:softEdge rad="112500"/>
          </a:effectLst>
        </p:spPr>
      </p:pic>
    </p:spTree>
    <p:extLst>
      <p:ext uri="{BB962C8B-B14F-4D97-AF65-F5344CB8AC3E}">
        <p14:creationId xmlns:p14="http://schemas.microsoft.com/office/powerpoint/2010/main" val="340718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33914-A7AD-4BB1-9EA7-7CA7E676DE81}"/>
              </a:ext>
            </a:extLst>
          </p:cNvPr>
          <p:cNvSpPr>
            <a:spLocks noGrp="1"/>
          </p:cNvSpPr>
          <p:nvPr>
            <p:ph type="body" sz="quarter" idx="14"/>
          </p:nvPr>
        </p:nvSpPr>
        <p:spPr/>
        <p:txBody>
          <a:bodyPr/>
          <a:lstStyle/>
          <a:p>
            <a:r>
              <a:rPr lang="bg-BG" b="1" dirty="0">
                <a:solidFill>
                  <a:srgbClr val="085156"/>
                </a:solidFill>
              </a:rPr>
              <a:t>СВРЪХТЕГЛО</a:t>
            </a:r>
            <a:endParaRPr lang="en-IE" b="1" dirty="0">
              <a:solidFill>
                <a:srgbClr val="085156"/>
              </a:solidFill>
            </a:endParaRPr>
          </a:p>
        </p:txBody>
      </p:sp>
      <p:sp>
        <p:nvSpPr>
          <p:cNvPr id="3" name="Text Placeholder 2">
            <a:extLst>
              <a:ext uri="{FF2B5EF4-FFF2-40B4-BE49-F238E27FC236}">
                <a16:creationId xmlns:a16="http://schemas.microsoft.com/office/drawing/2014/main" id="{83BCA172-FA22-4F42-AEC8-246FA4880BCF}"/>
              </a:ext>
            </a:extLst>
          </p:cNvPr>
          <p:cNvSpPr>
            <a:spLocks noGrp="1"/>
          </p:cNvSpPr>
          <p:nvPr>
            <p:ph type="body" sz="quarter" idx="15"/>
          </p:nvPr>
        </p:nvSpPr>
        <p:spPr/>
        <p:txBody>
          <a:bodyPr>
            <a:normAutofit/>
          </a:bodyPr>
          <a:lstStyle/>
          <a:p>
            <a:r>
              <a:rPr lang="bg-BG" sz="3600" dirty="0">
                <a:solidFill>
                  <a:srgbClr val="085156"/>
                </a:solidFill>
              </a:rPr>
              <a:t>ИТМ/</a:t>
            </a:r>
            <a:r>
              <a:rPr lang="en-US" sz="3600" dirty="0">
                <a:solidFill>
                  <a:srgbClr val="085156"/>
                </a:solidFill>
              </a:rPr>
              <a:t>BMI</a:t>
            </a:r>
          </a:p>
          <a:p>
            <a:r>
              <a:rPr lang="en-US" sz="3600" dirty="0">
                <a:solidFill>
                  <a:srgbClr val="085156"/>
                </a:solidFill>
              </a:rPr>
              <a:t>≥25 kg / m²</a:t>
            </a:r>
            <a:endParaRPr lang="en-IE" sz="3600" dirty="0">
              <a:solidFill>
                <a:srgbClr val="085156"/>
              </a:solidFill>
            </a:endParaRPr>
          </a:p>
        </p:txBody>
      </p:sp>
      <p:sp>
        <p:nvSpPr>
          <p:cNvPr id="4" name="Text Placeholder 3">
            <a:extLst>
              <a:ext uri="{FF2B5EF4-FFF2-40B4-BE49-F238E27FC236}">
                <a16:creationId xmlns:a16="http://schemas.microsoft.com/office/drawing/2014/main" id="{7FEEF3F9-880A-48BB-BF60-2279B6C2307D}"/>
              </a:ext>
            </a:extLst>
          </p:cNvPr>
          <p:cNvSpPr>
            <a:spLocks noGrp="1"/>
          </p:cNvSpPr>
          <p:nvPr>
            <p:ph type="body" sz="quarter" idx="16"/>
          </p:nvPr>
        </p:nvSpPr>
        <p:spPr/>
        <p:txBody>
          <a:bodyPr/>
          <a:lstStyle/>
          <a:p>
            <a:r>
              <a:rPr lang="bg-BG" b="1" dirty="0">
                <a:solidFill>
                  <a:srgbClr val="406F70"/>
                </a:solidFill>
              </a:rPr>
              <a:t>ДЕБЕЛ</a:t>
            </a:r>
            <a:endParaRPr lang="en-IE" b="1" dirty="0">
              <a:solidFill>
                <a:srgbClr val="406F70"/>
              </a:solidFill>
            </a:endParaRPr>
          </a:p>
        </p:txBody>
      </p:sp>
      <p:sp>
        <p:nvSpPr>
          <p:cNvPr id="5" name="Text Placeholder 4">
            <a:extLst>
              <a:ext uri="{FF2B5EF4-FFF2-40B4-BE49-F238E27FC236}">
                <a16:creationId xmlns:a16="http://schemas.microsoft.com/office/drawing/2014/main" id="{76574001-4AFB-458B-B604-3DB2A6190E04}"/>
              </a:ext>
            </a:extLst>
          </p:cNvPr>
          <p:cNvSpPr>
            <a:spLocks noGrp="1"/>
          </p:cNvSpPr>
          <p:nvPr>
            <p:ph type="body" sz="quarter" idx="17"/>
          </p:nvPr>
        </p:nvSpPr>
        <p:spPr/>
        <p:txBody>
          <a:bodyPr/>
          <a:lstStyle/>
          <a:p>
            <a:r>
              <a:rPr lang="bg-BG" sz="3600" dirty="0">
                <a:solidFill>
                  <a:srgbClr val="406F70"/>
                </a:solidFill>
              </a:rPr>
              <a:t>ИТМ/</a:t>
            </a:r>
            <a:r>
              <a:rPr lang="en-US" sz="3600" dirty="0">
                <a:solidFill>
                  <a:srgbClr val="406F70"/>
                </a:solidFill>
              </a:rPr>
              <a:t>BMI</a:t>
            </a:r>
          </a:p>
          <a:p>
            <a:r>
              <a:rPr lang="en-US" sz="3600" dirty="0">
                <a:solidFill>
                  <a:srgbClr val="406F70"/>
                </a:solidFill>
              </a:rPr>
              <a:t>≥30 kg / m²</a:t>
            </a:r>
            <a:endParaRPr lang="en-IE" sz="3600" dirty="0">
              <a:solidFill>
                <a:srgbClr val="406F70"/>
              </a:solidFill>
            </a:endParaRPr>
          </a:p>
          <a:p>
            <a:endParaRPr lang="en-IE" dirty="0"/>
          </a:p>
        </p:txBody>
      </p:sp>
      <p:sp>
        <p:nvSpPr>
          <p:cNvPr id="6" name="Text Placeholder 5">
            <a:extLst>
              <a:ext uri="{FF2B5EF4-FFF2-40B4-BE49-F238E27FC236}">
                <a16:creationId xmlns:a16="http://schemas.microsoft.com/office/drawing/2014/main" id="{E891274D-4CF7-41A8-BA40-47C724C0C278}"/>
              </a:ext>
            </a:extLst>
          </p:cNvPr>
          <p:cNvSpPr>
            <a:spLocks noGrp="1"/>
          </p:cNvSpPr>
          <p:nvPr>
            <p:ph type="body" sz="quarter" idx="18"/>
          </p:nvPr>
        </p:nvSpPr>
        <p:spPr/>
        <p:txBody>
          <a:bodyPr/>
          <a:lstStyle/>
          <a:p>
            <a:r>
              <a:rPr lang="bg-BG" b="1" dirty="0">
                <a:solidFill>
                  <a:srgbClr val="F5C05B"/>
                </a:solidFill>
              </a:rPr>
              <a:t>ЗАТЛЪСТЯВАНЕ</a:t>
            </a:r>
            <a:endParaRPr lang="en-IE" b="1" dirty="0">
              <a:solidFill>
                <a:srgbClr val="F5C05B"/>
              </a:solidFill>
            </a:endParaRPr>
          </a:p>
        </p:txBody>
      </p:sp>
      <p:sp>
        <p:nvSpPr>
          <p:cNvPr id="7" name="Text Placeholder 6">
            <a:extLst>
              <a:ext uri="{FF2B5EF4-FFF2-40B4-BE49-F238E27FC236}">
                <a16:creationId xmlns:a16="http://schemas.microsoft.com/office/drawing/2014/main" id="{086E2CE8-709D-4152-BFD8-A40393569F94}"/>
              </a:ext>
            </a:extLst>
          </p:cNvPr>
          <p:cNvSpPr>
            <a:spLocks noGrp="1"/>
          </p:cNvSpPr>
          <p:nvPr>
            <p:ph type="body" sz="quarter" idx="19"/>
          </p:nvPr>
        </p:nvSpPr>
        <p:spPr/>
        <p:txBody>
          <a:bodyPr/>
          <a:lstStyle/>
          <a:p>
            <a:r>
              <a:rPr lang="bg-BG" sz="3600" dirty="0">
                <a:solidFill>
                  <a:srgbClr val="F5C05B"/>
                </a:solidFill>
              </a:rPr>
              <a:t>ИТМ/</a:t>
            </a:r>
            <a:r>
              <a:rPr lang="en-US" sz="3600" dirty="0">
                <a:solidFill>
                  <a:srgbClr val="F5C05B"/>
                </a:solidFill>
              </a:rPr>
              <a:t>BMI</a:t>
            </a:r>
          </a:p>
          <a:p>
            <a:r>
              <a:rPr lang="en-US" sz="3600" dirty="0">
                <a:solidFill>
                  <a:srgbClr val="F5C05B"/>
                </a:solidFill>
              </a:rPr>
              <a:t>≥40 kg / m²</a:t>
            </a:r>
            <a:endParaRPr lang="en-IE" sz="3600" dirty="0">
              <a:solidFill>
                <a:srgbClr val="F5C05B"/>
              </a:solidFill>
            </a:endParaRPr>
          </a:p>
          <a:p>
            <a:endParaRPr lang="en-IE" dirty="0"/>
          </a:p>
        </p:txBody>
      </p:sp>
      <p:sp>
        <p:nvSpPr>
          <p:cNvPr id="8" name="Text Placeholder 7">
            <a:extLst>
              <a:ext uri="{FF2B5EF4-FFF2-40B4-BE49-F238E27FC236}">
                <a16:creationId xmlns:a16="http://schemas.microsoft.com/office/drawing/2014/main" id="{A9D1DC32-11EF-43B7-B050-20E29309C71B}"/>
              </a:ext>
            </a:extLst>
          </p:cNvPr>
          <p:cNvSpPr>
            <a:spLocks noGrp="1"/>
          </p:cNvSpPr>
          <p:nvPr>
            <p:ph type="body" sz="quarter" idx="13"/>
          </p:nvPr>
        </p:nvSpPr>
        <p:spPr/>
        <p:txBody>
          <a:bodyPr>
            <a:normAutofit/>
          </a:bodyPr>
          <a:lstStyle/>
          <a:p>
            <a:r>
              <a:rPr lang="bg-BG" b="1" dirty="0">
                <a:solidFill>
                  <a:srgbClr val="085156"/>
                </a:solidFill>
              </a:rPr>
              <a:t>КЛАСИФИКАЦИЯ на ЗАТЛЪСТЯВАНЕТО</a:t>
            </a:r>
            <a:endParaRPr lang="en-IE" b="1" dirty="0">
              <a:solidFill>
                <a:srgbClr val="085156"/>
              </a:solidFill>
            </a:endParaRPr>
          </a:p>
        </p:txBody>
      </p:sp>
    </p:spTree>
    <p:extLst>
      <p:ext uri="{BB962C8B-B14F-4D97-AF65-F5344CB8AC3E}">
        <p14:creationId xmlns:p14="http://schemas.microsoft.com/office/powerpoint/2010/main" val="3124049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52DA91-3920-4736-8AF1-6A0C8C89F3D5}"/>
              </a:ext>
            </a:extLst>
          </p:cNvPr>
          <p:cNvSpPr>
            <a:spLocks noGrp="1"/>
          </p:cNvSpPr>
          <p:nvPr>
            <p:ph type="body" sz="quarter" idx="19"/>
          </p:nvPr>
        </p:nvSpPr>
        <p:spPr>
          <a:xfrm>
            <a:off x="462013" y="2219243"/>
            <a:ext cx="11540690" cy="561816"/>
          </a:xfrm>
        </p:spPr>
        <p:txBody>
          <a:bodyPr>
            <a:normAutofit fontScale="77500" lnSpcReduction="20000"/>
          </a:bodyPr>
          <a:lstStyle/>
          <a:p>
            <a:r>
              <a:rPr lang="bg-BG" sz="2800" b="1" dirty="0"/>
              <a:t>Словенски случай на Добра преработка на храни при производството на тиквено олио</a:t>
            </a:r>
            <a:r>
              <a:rPr lang="en-US" sz="2800" b="1" dirty="0"/>
              <a:t> </a:t>
            </a:r>
            <a:endParaRPr lang="en-IE" sz="2800" b="1" dirty="0"/>
          </a:p>
        </p:txBody>
      </p:sp>
      <p:sp>
        <p:nvSpPr>
          <p:cNvPr id="3" name="Text Placeholder 2">
            <a:extLst>
              <a:ext uri="{FF2B5EF4-FFF2-40B4-BE49-F238E27FC236}">
                <a16:creationId xmlns:a16="http://schemas.microsoft.com/office/drawing/2014/main" id="{35EE05ED-7A58-40D0-A59C-14395A9F8C27}"/>
              </a:ext>
            </a:extLst>
          </p:cNvPr>
          <p:cNvSpPr>
            <a:spLocks noGrp="1"/>
          </p:cNvSpPr>
          <p:nvPr>
            <p:ph type="body" sz="quarter" idx="20"/>
          </p:nvPr>
        </p:nvSpPr>
        <p:spPr>
          <a:xfrm>
            <a:off x="462013" y="2634754"/>
            <a:ext cx="11093348" cy="3692893"/>
          </a:xfrm>
        </p:spPr>
        <p:txBody>
          <a:bodyPr/>
          <a:lstStyle/>
          <a:p>
            <a:pPr algn="just">
              <a:spcBef>
                <a:spcPts val="600"/>
              </a:spcBef>
            </a:pPr>
            <a:r>
              <a:rPr lang="bg-BG" sz="225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rPr>
              <a:t>Собствениците на </a:t>
            </a:r>
            <a:r>
              <a:rPr lang="en-US" sz="225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rPr>
              <a:t>KOCBEK </a:t>
            </a:r>
            <a:r>
              <a:rPr lang="bg-BG" sz="225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rPr>
              <a:t>се гордеят с качествения си продукт, изработен по традиционни методи и допълниха своето тиквено олио с други качествени продукти. Тяхното тиквено олио сега се рекламира активно по света като </a:t>
            </a:r>
            <a:r>
              <a:rPr lang="bg-BG" sz="2250" b="1"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rPr>
              <a:t>качествен занаятчийски продукт</a:t>
            </a:r>
            <a:r>
              <a:rPr lang="bg-BG" sz="225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rPr>
              <a:t> и се конкурира с добре с познати маслинови масла</a:t>
            </a:r>
            <a:r>
              <a:rPr lang="en-US" sz="225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bg-BG" sz="2250" dirty="0">
                <a:solidFill>
                  <a:srgbClr val="406F70"/>
                </a:solidFill>
                <a:latin typeface="Calibri" panose="020F0502020204030204" pitchFamily="34" charset="0"/>
                <a:ea typeface="MS Mincho" panose="02020609040205080304" pitchFamily="49" charset="-128"/>
                <a:cs typeface="Times New Roman" panose="02020603050405020304" pitchFamily="18" charset="0"/>
              </a:rPr>
              <a:t>Органичните и местни фермери доставят тиквени семена в маслобойната на </a:t>
            </a:r>
            <a:r>
              <a:rPr lang="en-IE" sz="2250" dirty="0" err="1">
                <a:solidFill>
                  <a:srgbClr val="406F70"/>
                </a:solidFill>
                <a:effectLst/>
                <a:latin typeface="Calibri" panose="020F0502020204030204" pitchFamily="34" charset="0"/>
                <a:ea typeface="MS Mincho" panose="02020609040205080304" pitchFamily="49" charset="-128"/>
                <a:cs typeface="Times New Roman" panose="02020603050405020304" pitchFamily="18" charset="0"/>
              </a:rPr>
              <a:t>Kocbek</a:t>
            </a:r>
            <a:r>
              <a:rPr lang="en-IE" sz="2250" dirty="0">
                <a:solidFill>
                  <a:srgbClr val="406F70"/>
                </a:solidFill>
                <a:effectLst/>
                <a:latin typeface="Calibri" panose="020F0502020204030204" pitchFamily="34" charset="0"/>
                <a:ea typeface="MS Mincho" panose="02020609040205080304" pitchFamily="49" charset="-128"/>
                <a:cs typeface="Times New Roman" panose="02020603050405020304" pitchFamily="18" charset="0"/>
              </a:rPr>
              <a:t> </a:t>
            </a:r>
            <a:r>
              <a:rPr lang="bg-BG" sz="2250" dirty="0">
                <a:solidFill>
                  <a:srgbClr val="406F70"/>
                </a:solidFill>
                <a:effectLst/>
                <a:latin typeface="Calibri" panose="020F0502020204030204" pitchFamily="34" charset="0"/>
                <a:ea typeface="MS Mincho" panose="02020609040205080304" pitchFamily="49" charset="-128"/>
                <a:cs typeface="Times New Roman" panose="02020603050405020304" pitchFamily="18" charset="0"/>
              </a:rPr>
              <a:t>и те организират устойчиво производство, </a:t>
            </a:r>
            <a:r>
              <a:rPr lang="bg-BG" sz="2250" b="1" dirty="0">
                <a:solidFill>
                  <a:srgbClr val="406F70"/>
                </a:solidFill>
                <a:effectLst/>
                <a:latin typeface="Calibri" panose="020F0502020204030204" pitchFamily="34" charset="0"/>
                <a:ea typeface="MS Mincho" panose="02020609040205080304" pitchFamily="49" charset="-128"/>
                <a:cs typeface="Times New Roman" panose="02020603050405020304" pitchFamily="18" charset="0"/>
              </a:rPr>
              <a:t>преработка</a:t>
            </a:r>
            <a:r>
              <a:rPr lang="bg-BG" sz="2250" dirty="0">
                <a:solidFill>
                  <a:srgbClr val="406F70"/>
                </a:solidFill>
                <a:effectLst/>
                <a:latin typeface="Calibri" panose="020F0502020204030204" pitchFamily="34" charset="0"/>
                <a:ea typeface="MS Mincho" panose="02020609040205080304" pitchFamily="49" charset="-128"/>
                <a:cs typeface="Times New Roman" panose="02020603050405020304" pitchFamily="18" charset="0"/>
              </a:rPr>
              <a:t> и дистрибуция на своите семена. Особено внимание се обръща на съчетанието на </a:t>
            </a:r>
            <a:r>
              <a:rPr lang="bg-BG" sz="2250" b="1" dirty="0">
                <a:solidFill>
                  <a:srgbClr val="406F70"/>
                </a:solidFill>
                <a:effectLst/>
                <a:latin typeface="Calibri" panose="020F0502020204030204" pitchFamily="34" charset="0"/>
                <a:ea typeface="MS Mincho" panose="02020609040205080304" pitchFamily="49" charset="-128"/>
                <a:cs typeface="Times New Roman" panose="02020603050405020304" pitchFamily="18" charset="0"/>
              </a:rPr>
              <a:t>естествени методи</a:t>
            </a:r>
            <a:r>
              <a:rPr lang="bg-BG" sz="2250" dirty="0">
                <a:solidFill>
                  <a:srgbClr val="406F70"/>
                </a:solidFill>
                <a:effectLst/>
                <a:latin typeface="Calibri" panose="020F0502020204030204" pitchFamily="34" charset="0"/>
                <a:ea typeface="MS Mincho" panose="02020609040205080304" pitchFamily="49" charset="-128"/>
                <a:cs typeface="Times New Roman" panose="02020603050405020304" pitchFamily="18" charset="0"/>
              </a:rPr>
              <a:t> и оборота на веществата в природата. </a:t>
            </a:r>
            <a:r>
              <a:rPr lang="bg-BG" sz="2250" dirty="0">
                <a:solidFill>
                  <a:srgbClr val="406F70"/>
                </a:solidFill>
                <a:latin typeface="Calibri" panose="020F0502020204030204" pitchFamily="34" charset="0"/>
                <a:ea typeface="MS Mincho" panose="02020609040205080304" pitchFamily="49" charset="-128"/>
                <a:cs typeface="Times New Roman" panose="02020603050405020304" pitchFamily="18" charset="0"/>
              </a:rPr>
              <a:t>Те са получили сертификат за защитено географско наименование за своето тиквено олио</a:t>
            </a:r>
            <a:r>
              <a:rPr lang="en-US" sz="2250" dirty="0">
                <a:solidFill>
                  <a:srgbClr val="406F70"/>
                </a:solidFill>
                <a:effectLst/>
                <a:latin typeface="Calibri" panose="020F0502020204030204" pitchFamily="34" charset="0"/>
                <a:ea typeface="Calibri" panose="020F0502020204030204" pitchFamily="34" charset="0"/>
                <a:cs typeface="Times New Roman" panose="02020603050405020304" pitchFamily="18" charset="0"/>
              </a:rPr>
              <a:t>.</a:t>
            </a:r>
          </a:p>
          <a:p>
            <a:r>
              <a:rPr lang="bg-BG" sz="1800" b="1" dirty="0">
                <a:solidFill>
                  <a:srgbClr val="085156"/>
                </a:solidFill>
                <a:highlight>
                  <a:srgbClr val="F5C05B"/>
                </a:highlight>
              </a:rPr>
              <a:t>ПОСЕТЕТЕ</a:t>
            </a:r>
            <a:r>
              <a:rPr lang="en-IE" sz="1800" b="1" dirty="0">
                <a:solidFill>
                  <a:srgbClr val="085156"/>
                </a:solidFill>
                <a:highlight>
                  <a:srgbClr val="F5C05B"/>
                </a:highlight>
              </a:rPr>
              <a:t> </a:t>
            </a:r>
            <a:r>
              <a:rPr lang="en-IE" sz="1800" b="1" dirty="0">
                <a:solidFill>
                  <a:srgbClr val="085156"/>
                </a:solidFill>
                <a:hlinkClick r:id="rId2"/>
              </a:rPr>
              <a:t>https://kocbek.si/en/</a:t>
            </a:r>
            <a:endParaRPr lang="en-IE" sz="1800" b="1" dirty="0">
              <a:solidFill>
                <a:srgbClr val="085156"/>
              </a:solidFill>
            </a:endParaRPr>
          </a:p>
          <a:p>
            <a:r>
              <a:rPr lang="bg-BG" sz="1800" b="1" dirty="0">
                <a:solidFill>
                  <a:srgbClr val="085156"/>
                </a:solidFill>
                <a:highlight>
                  <a:srgbClr val="F5C05B"/>
                </a:highlight>
              </a:rPr>
              <a:t>ЧЕТЕТЕ ПЪЛНАТА ИСТОРИЯ</a:t>
            </a:r>
            <a:r>
              <a:rPr lang="en-IE" sz="1800" b="1" dirty="0">
                <a:solidFill>
                  <a:srgbClr val="085156"/>
                </a:solidFill>
              </a:rPr>
              <a:t> </a:t>
            </a:r>
            <a:r>
              <a:rPr lang="en-IE" sz="1800" b="1" dirty="0">
                <a:solidFill>
                  <a:srgbClr val="085156"/>
                </a:solidFill>
                <a:hlinkClick r:id="rId3"/>
              </a:rPr>
              <a:t>https://www.foodinnovation.how/wp-content/uploads/2021/08/52-Kocbek.pdf</a:t>
            </a:r>
            <a:endParaRPr lang="en-IE" sz="1800" b="1" dirty="0">
              <a:solidFill>
                <a:srgbClr val="085156"/>
              </a:solidFill>
            </a:endParaRPr>
          </a:p>
          <a:p>
            <a:endParaRPr lang="en-IE" sz="1800" b="1" dirty="0">
              <a:solidFill>
                <a:srgbClr val="085156"/>
              </a:solidFill>
            </a:endParaRPr>
          </a:p>
        </p:txBody>
      </p:sp>
      <p:pic>
        <p:nvPicPr>
          <p:cNvPr id="5" name="Picture 4" descr="Graphical user interface&#10;&#10;Description automatically generated with medium confidence">
            <a:extLst>
              <a:ext uri="{FF2B5EF4-FFF2-40B4-BE49-F238E27FC236}">
                <a16:creationId xmlns:a16="http://schemas.microsoft.com/office/drawing/2014/main" id="{4CC926D7-731B-4478-BD29-6D3BA7BECFAF}"/>
              </a:ext>
            </a:extLst>
          </p:cNvPr>
          <p:cNvPicPr>
            <a:picLocks noChangeAspect="1"/>
          </p:cNvPicPr>
          <p:nvPr/>
        </p:nvPicPr>
        <p:blipFill>
          <a:blip r:embed="rId4"/>
          <a:stretch>
            <a:fillRect/>
          </a:stretch>
        </p:blipFill>
        <p:spPr>
          <a:xfrm>
            <a:off x="577516" y="-1"/>
            <a:ext cx="7863840" cy="2268011"/>
          </a:xfrm>
          <a:prstGeom prst="rect">
            <a:avLst/>
          </a:prstGeom>
        </p:spPr>
      </p:pic>
      <p:sp>
        <p:nvSpPr>
          <p:cNvPr id="6" name="TextBox 5">
            <a:extLst>
              <a:ext uri="{FF2B5EF4-FFF2-40B4-BE49-F238E27FC236}">
                <a16:creationId xmlns:a16="http://schemas.microsoft.com/office/drawing/2014/main" id="{5B4FDAF1-576C-46F9-826D-30C36C4E7B22}"/>
              </a:ext>
            </a:extLst>
          </p:cNvPr>
          <p:cNvSpPr txBox="1"/>
          <p:nvPr/>
        </p:nvSpPr>
        <p:spPr>
          <a:xfrm>
            <a:off x="8793872" y="530352"/>
            <a:ext cx="3093327" cy="707886"/>
          </a:xfrm>
          <a:prstGeom prst="rect">
            <a:avLst/>
          </a:prstGeom>
          <a:solidFill>
            <a:srgbClr val="F5C05B"/>
          </a:solidFill>
        </p:spPr>
        <p:txBody>
          <a:bodyPr wrap="square" rtlCol="0">
            <a:spAutoFit/>
          </a:bodyPr>
          <a:lstStyle/>
          <a:p>
            <a:r>
              <a:rPr lang="bg-BG" sz="2000" b="1" dirty="0">
                <a:solidFill>
                  <a:schemeClr val="bg1"/>
                </a:solidFill>
              </a:rPr>
              <a:t>ИЗСЛЕДВАНЕ СЛУЧАЙ – БЪДИ ВДЪХНОВЕН</a:t>
            </a:r>
            <a:endParaRPr lang="en-IE" sz="2000" b="1" dirty="0">
              <a:solidFill>
                <a:schemeClr val="bg1"/>
              </a:solidFill>
            </a:endParaRPr>
          </a:p>
        </p:txBody>
      </p:sp>
    </p:spTree>
    <p:extLst>
      <p:ext uri="{BB962C8B-B14F-4D97-AF65-F5344CB8AC3E}">
        <p14:creationId xmlns:p14="http://schemas.microsoft.com/office/powerpoint/2010/main" val="2685295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B5A38C-6783-491D-AE72-FA1C9CF6B301}"/>
              </a:ext>
            </a:extLst>
          </p:cNvPr>
          <p:cNvSpPr>
            <a:spLocks noGrp="1"/>
          </p:cNvSpPr>
          <p:nvPr>
            <p:ph type="body" sz="quarter" idx="16"/>
          </p:nvPr>
        </p:nvSpPr>
        <p:spPr>
          <a:xfrm>
            <a:off x="6318620" y="819599"/>
            <a:ext cx="5651292" cy="697353"/>
          </a:xfrm>
        </p:spPr>
        <p:txBody>
          <a:bodyPr>
            <a:normAutofit fontScale="77500" lnSpcReduction="20000"/>
          </a:bodyPr>
          <a:lstStyle/>
          <a:p>
            <a:pPr algn="l"/>
            <a:r>
              <a:rPr lang="bg-BG" b="1" i="0" dirty="0">
                <a:solidFill>
                  <a:srgbClr val="085156"/>
                </a:solidFill>
                <a:effectLst/>
              </a:rPr>
              <a:t>Какво прави някои преработени храни по-малко здравословни</a:t>
            </a:r>
            <a:r>
              <a:rPr lang="en-US" b="1" i="0" dirty="0">
                <a:solidFill>
                  <a:srgbClr val="085156"/>
                </a:solidFill>
                <a:effectLst/>
              </a:rPr>
              <a:t>?</a:t>
            </a:r>
          </a:p>
          <a:p>
            <a:pPr algn="l"/>
            <a:endParaRPr lang="en-IE" dirty="0"/>
          </a:p>
        </p:txBody>
      </p:sp>
      <p:sp>
        <p:nvSpPr>
          <p:cNvPr id="3" name="Text Placeholder 2">
            <a:extLst>
              <a:ext uri="{FF2B5EF4-FFF2-40B4-BE49-F238E27FC236}">
                <a16:creationId xmlns:a16="http://schemas.microsoft.com/office/drawing/2014/main" id="{20DBDA7B-A5BE-4B89-9755-CA15F656E3A9}"/>
              </a:ext>
            </a:extLst>
          </p:cNvPr>
          <p:cNvSpPr>
            <a:spLocks noGrp="1"/>
          </p:cNvSpPr>
          <p:nvPr>
            <p:ph type="body" sz="quarter" idx="17"/>
          </p:nvPr>
        </p:nvSpPr>
        <p:spPr>
          <a:xfrm>
            <a:off x="5084957" y="1706969"/>
            <a:ext cx="6884956" cy="4197618"/>
          </a:xfrm>
        </p:spPr>
        <p:txBody>
          <a:bodyPr/>
          <a:lstStyle/>
          <a:p>
            <a:r>
              <a:rPr lang="bg-BG" dirty="0">
                <a:solidFill>
                  <a:srgbClr val="406F70"/>
                </a:solidFill>
              </a:rPr>
              <a:t>Съставки като сол, захар и мазнини понякога се добавят към преработените храни, за да </a:t>
            </a:r>
            <a:r>
              <a:rPr lang="bg-BG" dirty="0" err="1">
                <a:solidFill>
                  <a:srgbClr val="406F70"/>
                </a:solidFill>
              </a:rPr>
              <a:t>напвят</a:t>
            </a:r>
            <a:r>
              <a:rPr lang="bg-BG" dirty="0">
                <a:solidFill>
                  <a:srgbClr val="406F70"/>
                </a:solidFill>
              </a:rPr>
              <a:t> вкуса им по-привлекателен и да удължат срока на годност или да подобрят структурата на храната, като сол в хляба или захар в сладкишите</a:t>
            </a:r>
            <a:r>
              <a:rPr lang="en-US" b="0" i="0" dirty="0">
                <a:solidFill>
                  <a:srgbClr val="406F70"/>
                </a:solidFill>
                <a:effectLst/>
              </a:rPr>
              <a:t>.</a:t>
            </a:r>
            <a:endParaRPr lang="bg-BG" b="0" i="0" dirty="0">
              <a:solidFill>
                <a:srgbClr val="406F70"/>
              </a:solidFill>
              <a:effectLst/>
            </a:endParaRPr>
          </a:p>
          <a:p>
            <a:r>
              <a:rPr lang="bg-BG" dirty="0">
                <a:solidFill>
                  <a:srgbClr val="406F70"/>
                </a:solidFill>
              </a:rPr>
              <a:t>Купуването на тези храни може да накара хората да ядат повече от препоръчаните количества захар, сол и мазнини, тъй като може да не са наясно колко е добавено към храната, която ядат</a:t>
            </a:r>
            <a:r>
              <a:rPr lang="en-US" b="0" i="0" dirty="0">
                <a:solidFill>
                  <a:srgbClr val="406F70"/>
                </a:solidFill>
                <a:effectLst/>
              </a:rPr>
              <a:t>.</a:t>
            </a:r>
          </a:p>
          <a:p>
            <a:endParaRPr lang="en-US" sz="800" b="0" i="0" dirty="0">
              <a:solidFill>
                <a:srgbClr val="406F70"/>
              </a:solidFill>
              <a:effectLst/>
            </a:endParaRPr>
          </a:p>
          <a:p>
            <a:r>
              <a:rPr lang="bg-BG" dirty="0">
                <a:solidFill>
                  <a:srgbClr val="406F70"/>
                </a:solidFill>
              </a:rPr>
              <a:t>Тези храни също могат да бъдат с по-високо съдържание на калории, поради голямото количество добавена захар или мазнина в тях</a:t>
            </a:r>
            <a:r>
              <a:rPr lang="en-US" b="0" i="0" dirty="0">
                <a:solidFill>
                  <a:srgbClr val="406F70"/>
                </a:solidFill>
                <a:effectLst/>
              </a:rPr>
              <a:t>.</a:t>
            </a:r>
          </a:p>
          <a:p>
            <a:endParaRPr lang="en-IE" dirty="0">
              <a:solidFill>
                <a:srgbClr val="406F70"/>
              </a:solidFill>
            </a:endParaRPr>
          </a:p>
        </p:txBody>
      </p:sp>
      <p:pic>
        <p:nvPicPr>
          <p:cNvPr id="8" name="Picture Placeholder 7" descr="TOp view of colorful doughnuts">
            <a:extLst>
              <a:ext uri="{FF2B5EF4-FFF2-40B4-BE49-F238E27FC236}">
                <a16:creationId xmlns:a16="http://schemas.microsoft.com/office/drawing/2014/main" id="{0CC3CA63-E412-42C9-AD5C-DB0828B033E2}"/>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a:off x="0" y="-14989"/>
            <a:ext cx="5651292" cy="6261962"/>
          </a:xfrm>
        </p:spPr>
      </p:pic>
    </p:spTree>
    <p:extLst>
      <p:ext uri="{BB962C8B-B14F-4D97-AF65-F5344CB8AC3E}">
        <p14:creationId xmlns:p14="http://schemas.microsoft.com/office/powerpoint/2010/main" val="188133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90044B-2E6C-4159-9822-B74CE5D481BB}"/>
              </a:ext>
            </a:extLst>
          </p:cNvPr>
          <p:cNvSpPr>
            <a:spLocks noGrp="1"/>
          </p:cNvSpPr>
          <p:nvPr>
            <p:ph type="body" sz="quarter" idx="19"/>
          </p:nvPr>
        </p:nvSpPr>
        <p:spPr/>
        <p:txBody>
          <a:bodyPr>
            <a:normAutofit/>
          </a:bodyPr>
          <a:lstStyle/>
          <a:p>
            <a:pPr algn="l"/>
            <a:r>
              <a:rPr lang="bg-BG" b="1" dirty="0"/>
              <a:t>Категоризиране на преработените храни</a:t>
            </a:r>
            <a:endParaRPr lang="en-IE" b="1" dirty="0"/>
          </a:p>
        </p:txBody>
      </p:sp>
      <p:sp>
        <p:nvSpPr>
          <p:cNvPr id="3" name="Text Placeholder 2">
            <a:extLst>
              <a:ext uri="{FF2B5EF4-FFF2-40B4-BE49-F238E27FC236}">
                <a16:creationId xmlns:a16="http://schemas.microsoft.com/office/drawing/2014/main" id="{873E3DC7-2787-4354-9839-56E8FE812305}"/>
              </a:ext>
            </a:extLst>
          </p:cNvPr>
          <p:cNvSpPr>
            <a:spLocks noGrp="1"/>
          </p:cNvSpPr>
          <p:nvPr>
            <p:ph type="body" sz="quarter" idx="20"/>
          </p:nvPr>
        </p:nvSpPr>
        <p:spPr>
          <a:xfrm>
            <a:off x="586551" y="2037348"/>
            <a:ext cx="11396902" cy="4026568"/>
          </a:xfrm>
        </p:spPr>
        <p:txBody>
          <a:bodyPr/>
          <a:lstStyle/>
          <a:p>
            <a:r>
              <a:rPr lang="bg-BG" b="1" dirty="0">
                <a:solidFill>
                  <a:srgbClr val="085156"/>
                </a:solidFill>
              </a:rPr>
              <a:t>Системата НОВА/</a:t>
            </a:r>
            <a:r>
              <a:rPr lang="en-US" b="1" i="0" dirty="0">
                <a:solidFill>
                  <a:srgbClr val="085156"/>
                </a:solidFill>
                <a:effectLst/>
              </a:rPr>
              <a:t>NOVA</a:t>
            </a:r>
            <a:r>
              <a:rPr lang="en-US" b="0" i="0" dirty="0">
                <a:solidFill>
                  <a:srgbClr val="085156"/>
                </a:solidFill>
                <a:effectLst/>
              </a:rPr>
              <a:t>, </a:t>
            </a:r>
            <a:r>
              <a:rPr lang="bg-BG" dirty="0">
                <a:solidFill>
                  <a:srgbClr val="085156"/>
                </a:solidFill>
              </a:rPr>
              <a:t>все по-често използвана система за класификация на храните в изследванията, свързани с храненето в общественото здраве, категоризира хранителните продукти в четири групи, според нивото им на преработка</a:t>
            </a:r>
            <a:r>
              <a:rPr lang="en-US" b="0" i="0" dirty="0">
                <a:solidFill>
                  <a:srgbClr val="085156"/>
                </a:solidFill>
                <a:effectLst/>
              </a:rPr>
              <a:t>. </a:t>
            </a:r>
          </a:p>
          <a:p>
            <a:pPr marL="457200" indent="-457200">
              <a:buFont typeface="+mj-lt"/>
              <a:buAutoNum type="arabicPeriod"/>
            </a:pPr>
            <a:r>
              <a:rPr lang="bg-BG" u="sng" dirty="0">
                <a:solidFill>
                  <a:srgbClr val="085156"/>
                </a:solidFill>
              </a:rPr>
              <a:t>непреработени</a:t>
            </a:r>
            <a:r>
              <a:rPr lang="en-US" b="0" i="0" dirty="0">
                <a:solidFill>
                  <a:srgbClr val="085156"/>
                </a:solidFill>
                <a:effectLst/>
              </a:rPr>
              <a:t> </a:t>
            </a:r>
            <a:r>
              <a:rPr lang="bg-BG" dirty="0">
                <a:solidFill>
                  <a:srgbClr val="085156"/>
                </a:solidFill>
              </a:rPr>
              <a:t>и минимално обработени храни</a:t>
            </a:r>
            <a:r>
              <a:rPr lang="en-US" b="0" i="0" dirty="0">
                <a:solidFill>
                  <a:srgbClr val="085156"/>
                </a:solidFill>
                <a:effectLst/>
              </a:rPr>
              <a:t>. </a:t>
            </a:r>
          </a:p>
          <a:p>
            <a:pPr marL="457200" indent="-457200">
              <a:buFont typeface="+mj-lt"/>
              <a:buAutoNum type="arabicPeriod"/>
            </a:pPr>
            <a:r>
              <a:rPr lang="bg-BG" u="sng" dirty="0">
                <a:solidFill>
                  <a:srgbClr val="085156"/>
                </a:solidFill>
              </a:rPr>
              <a:t>преработени кулинарни съставки</a:t>
            </a:r>
            <a:r>
              <a:rPr lang="en-US" b="0" i="0" dirty="0">
                <a:solidFill>
                  <a:srgbClr val="085156"/>
                </a:solidFill>
                <a:effectLst/>
              </a:rPr>
              <a:t>, </a:t>
            </a:r>
            <a:r>
              <a:rPr lang="bg-BG" dirty="0">
                <a:solidFill>
                  <a:srgbClr val="085156"/>
                </a:solidFill>
              </a:rPr>
              <a:t>които включват олио, масло, захар, свинска мас и сол</a:t>
            </a:r>
            <a:r>
              <a:rPr lang="en-US" b="0" i="0" dirty="0">
                <a:solidFill>
                  <a:srgbClr val="085156"/>
                </a:solidFill>
                <a:effectLst/>
              </a:rPr>
              <a:t>.</a:t>
            </a:r>
          </a:p>
          <a:p>
            <a:pPr marL="457200" indent="-457200">
              <a:buFont typeface="+mj-lt"/>
              <a:buAutoNum type="arabicPeriod"/>
            </a:pPr>
            <a:r>
              <a:rPr lang="bg-BG" u="sng" dirty="0">
                <a:solidFill>
                  <a:srgbClr val="085156"/>
                </a:solidFill>
              </a:rPr>
              <a:t>преработени храни</a:t>
            </a:r>
            <a:r>
              <a:rPr lang="en-US" b="0" i="0" dirty="0">
                <a:solidFill>
                  <a:srgbClr val="085156"/>
                </a:solidFill>
                <a:effectLst/>
              </a:rPr>
              <a:t>, </a:t>
            </a:r>
            <a:r>
              <a:rPr lang="bg-BG" dirty="0">
                <a:solidFill>
                  <a:srgbClr val="085156"/>
                </a:solidFill>
              </a:rPr>
              <a:t>които се произвеждат чрез добавяне на сол, олио, захар или други вещества от втората група към храни от първата група</a:t>
            </a:r>
            <a:r>
              <a:rPr lang="en-US" b="0" i="0" dirty="0">
                <a:solidFill>
                  <a:srgbClr val="085156"/>
                </a:solidFill>
                <a:effectLst/>
              </a:rPr>
              <a:t>.</a:t>
            </a:r>
          </a:p>
          <a:p>
            <a:pPr marL="457200" indent="-457200">
              <a:buFont typeface="+mj-lt"/>
              <a:buAutoNum type="arabicPeriod"/>
            </a:pPr>
            <a:r>
              <a:rPr lang="bg-BG" u="sng" dirty="0">
                <a:solidFill>
                  <a:srgbClr val="085156"/>
                </a:solidFill>
              </a:rPr>
              <a:t>ултра преработени храни УПХ/</a:t>
            </a:r>
            <a:r>
              <a:rPr lang="en-US" b="0" i="0" dirty="0">
                <a:solidFill>
                  <a:srgbClr val="085156"/>
                </a:solidFill>
                <a:effectLst/>
              </a:rPr>
              <a:t>(UPFs), </a:t>
            </a:r>
            <a:r>
              <a:rPr lang="bg-BG" b="0" i="0" dirty="0">
                <a:solidFill>
                  <a:srgbClr val="085156"/>
                </a:solidFill>
                <a:effectLst/>
              </a:rPr>
              <a:t>които включват безалкохолни напитки, сладкарски изделия, сладки бисквити, сладолед и солени закуски. </a:t>
            </a:r>
            <a:r>
              <a:rPr lang="en-US" b="0" i="0" dirty="0">
                <a:solidFill>
                  <a:srgbClr val="085156"/>
                </a:solidFill>
                <a:effectLst/>
              </a:rPr>
              <a:t> </a:t>
            </a:r>
            <a:endParaRPr lang="en-IE" dirty="0">
              <a:solidFill>
                <a:srgbClr val="085156"/>
              </a:solidFill>
            </a:endParaRPr>
          </a:p>
        </p:txBody>
      </p:sp>
    </p:spTree>
    <p:extLst>
      <p:ext uri="{BB962C8B-B14F-4D97-AF65-F5344CB8AC3E}">
        <p14:creationId xmlns:p14="http://schemas.microsoft.com/office/powerpoint/2010/main" val="3522000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01CAD-9485-451E-9CBE-EEB2362DC762}"/>
              </a:ext>
            </a:extLst>
          </p:cNvPr>
          <p:cNvSpPr>
            <a:spLocks noGrp="1"/>
          </p:cNvSpPr>
          <p:nvPr>
            <p:ph type="body" sz="quarter" idx="19"/>
          </p:nvPr>
        </p:nvSpPr>
        <p:spPr>
          <a:xfrm>
            <a:off x="2486527" y="293607"/>
            <a:ext cx="8486273" cy="787186"/>
          </a:xfrm>
          <a:solidFill>
            <a:srgbClr val="F5C05B"/>
          </a:solidFill>
        </p:spPr>
        <p:txBody>
          <a:bodyPr>
            <a:noAutofit/>
          </a:bodyPr>
          <a:lstStyle/>
          <a:p>
            <a:pPr algn="l"/>
            <a:r>
              <a:rPr lang="bg-BG" sz="2700" b="1" dirty="0">
                <a:solidFill>
                  <a:schemeClr val="bg1"/>
                </a:solidFill>
              </a:rPr>
              <a:t>Различни пътища във веригата на себестойността на храните от нивото на преработка на крайния продукт </a:t>
            </a:r>
            <a:endParaRPr lang="en-IE" sz="2700" b="1" dirty="0">
              <a:solidFill>
                <a:schemeClr val="bg1"/>
              </a:solidFill>
            </a:endParaRPr>
          </a:p>
        </p:txBody>
      </p:sp>
      <p:sp>
        <p:nvSpPr>
          <p:cNvPr id="6" name="TextBox 5">
            <a:extLst>
              <a:ext uri="{FF2B5EF4-FFF2-40B4-BE49-F238E27FC236}">
                <a16:creationId xmlns:a16="http://schemas.microsoft.com/office/drawing/2014/main" id="{334D5832-FAA6-4211-92DF-85BBAE0E240B}"/>
              </a:ext>
            </a:extLst>
          </p:cNvPr>
          <p:cNvSpPr txBox="1"/>
          <p:nvPr/>
        </p:nvSpPr>
        <p:spPr>
          <a:xfrm>
            <a:off x="256674" y="6545179"/>
            <a:ext cx="6423114" cy="461665"/>
          </a:xfrm>
          <a:prstGeom prst="rect">
            <a:avLst/>
          </a:prstGeom>
          <a:noFill/>
        </p:spPr>
        <p:txBody>
          <a:bodyPr wrap="square" rtlCol="0">
            <a:spAutoFit/>
          </a:bodyPr>
          <a:lstStyle/>
          <a:p>
            <a:r>
              <a:rPr lang="en-IE" sz="1200" dirty="0">
                <a:hlinkClick r:id="rId2"/>
              </a:rPr>
              <a:t>https://globalizationandhealth.biomedcentral.com/articles/10.1186/s12992-021-00667-7</a:t>
            </a:r>
            <a:endParaRPr lang="en-IE" sz="1200" dirty="0"/>
          </a:p>
          <a:p>
            <a:endParaRPr lang="en-IE" sz="1200" dirty="0"/>
          </a:p>
        </p:txBody>
      </p:sp>
      <p:pic>
        <p:nvPicPr>
          <p:cNvPr id="7" name="Picture 6">
            <a:extLst>
              <a:ext uri="{FF2B5EF4-FFF2-40B4-BE49-F238E27FC236}">
                <a16:creationId xmlns:a16="http://schemas.microsoft.com/office/drawing/2014/main" id="{5A3B29CF-3BAE-4A27-99D0-F47E3E9A192C}"/>
              </a:ext>
            </a:extLst>
          </p:cNvPr>
          <p:cNvPicPr/>
          <p:nvPr/>
        </p:nvPicPr>
        <p:blipFill rotWithShape="1">
          <a:blip r:embed="rId3" cstate="screen">
            <a:extLst>
              <a:ext uri="{28A0092B-C50C-407E-A947-70E740481C1C}">
                <a14:useLocalDpi xmlns:a14="http://schemas.microsoft.com/office/drawing/2010/main"/>
              </a:ext>
            </a:extLst>
          </a:blip>
          <a:srcRect l="12040" r="12830"/>
          <a:stretch/>
        </p:blipFill>
        <p:spPr>
          <a:xfrm>
            <a:off x="1358536" y="1104966"/>
            <a:ext cx="9431383" cy="5440635"/>
          </a:xfrm>
          <a:prstGeom prst="rect">
            <a:avLst/>
          </a:prstGeom>
        </p:spPr>
      </p:pic>
      <p:sp>
        <p:nvSpPr>
          <p:cNvPr id="3" name="Text Box 15">
            <a:extLst>
              <a:ext uri="{FF2B5EF4-FFF2-40B4-BE49-F238E27FC236}">
                <a16:creationId xmlns:a16="http://schemas.microsoft.com/office/drawing/2014/main" id="{3AF1798F-4FC8-4E72-ADD9-2D6FBF74DA71}"/>
              </a:ext>
            </a:extLst>
          </p:cNvPr>
          <p:cNvSpPr txBox="1">
            <a:spLocks noChangeArrowheads="1"/>
          </p:cNvSpPr>
          <p:nvPr/>
        </p:nvSpPr>
        <p:spPr bwMode="auto">
          <a:xfrm>
            <a:off x="7559914" y="2133489"/>
            <a:ext cx="201516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bg-BG" altLang="en-US" sz="1200" b="1" dirty="0">
                <a:solidFill>
                  <a:srgbClr val="02444A"/>
                </a:solidFill>
                <a:latin typeface="Source Sans 3 Semibold" charset="0"/>
                <a:ea typeface="Meiryo" panose="020B0604030504040204" pitchFamily="34" charset="-128"/>
                <a:cs typeface="Times New Roman" panose="02020603050405020304" pitchFamily="18" charset="0"/>
              </a:rPr>
              <a:t>Синтетична храна</a:t>
            </a:r>
            <a:r>
              <a:rPr kumimoji="0" lang="en-US" altLang="en-US" sz="12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12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Производители на съставки</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3402BFB2-DAD8-44EF-AFBE-EBC6DA114797}"/>
              </a:ext>
            </a:extLst>
          </p:cNvPr>
          <p:cNvSpPr txBox="1">
            <a:spLocks noChangeArrowheads="1"/>
          </p:cNvSpPr>
          <p:nvPr/>
        </p:nvSpPr>
        <p:spPr bwMode="auto">
          <a:xfrm>
            <a:off x="2129882" y="1074176"/>
            <a:ext cx="7445191" cy="68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bg-BG" altLang="en-US" sz="1600" b="1" dirty="0">
                <a:solidFill>
                  <a:srgbClr val="02444A"/>
                </a:solidFill>
                <a:latin typeface="Source Sans 3 Semibold" charset="0"/>
                <a:ea typeface="Meiryo" panose="020B0604030504040204" pitchFamily="34" charset="-128"/>
                <a:cs typeface="Times New Roman" panose="02020603050405020304" pitchFamily="18" charset="0"/>
              </a:rPr>
              <a:t>Производители на храни</a:t>
            </a:r>
            <a:r>
              <a:rPr kumimoji="0" lang="en-US" altLang="en-US" sz="16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 </a:t>
            </a:r>
            <a:r>
              <a:rPr kumimoji="0" lang="bg-BG" altLang="en-US" sz="1500"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Фермери, земеделци, производители на стоки</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8" name="Text Box 4">
            <a:extLst>
              <a:ext uri="{FF2B5EF4-FFF2-40B4-BE49-F238E27FC236}">
                <a16:creationId xmlns:a16="http://schemas.microsoft.com/office/drawing/2014/main" id="{10318CBA-21EA-401E-BA96-F62232B35E92}"/>
              </a:ext>
            </a:extLst>
          </p:cNvPr>
          <p:cNvSpPr txBox="1">
            <a:spLocks noChangeArrowheads="1"/>
          </p:cNvSpPr>
          <p:nvPr/>
        </p:nvSpPr>
        <p:spPr bwMode="auto">
          <a:xfrm>
            <a:off x="2887432" y="2101028"/>
            <a:ext cx="1423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bg-BG" altLang="en-US" sz="1200" dirty="0">
                <a:solidFill>
                  <a:srgbClr val="F2F2F2"/>
                </a:solidFill>
                <a:latin typeface="Source Sans 3" charset="0"/>
                <a:ea typeface="Meiryo" panose="020B0604030504040204" pitchFamily="34" charset="-128"/>
                <a:cs typeface="Times New Roman" panose="02020603050405020304" pitchFamily="18" charset="0"/>
              </a:rPr>
              <a:t>Опаковане, мелничари, трошачки, </a:t>
            </a:r>
            <a:r>
              <a:rPr kumimoji="0" lang="bg-BG" altLang="en-US" sz="1200" b="0" i="0" u="none" strike="noStrike" cap="none" normalizeH="0" baseline="0" dirty="0">
                <a:ln>
                  <a:noFill/>
                </a:ln>
                <a:solidFill>
                  <a:srgbClr val="F2F2F2"/>
                </a:solidFill>
                <a:effectLst/>
                <a:latin typeface="Source Sans 3" charset="0"/>
                <a:ea typeface="Meiryo" panose="020B0604030504040204" pitchFamily="34" charset="-128"/>
                <a:cs typeface="Times New Roman" panose="02020603050405020304" pitchFamily="18" charset="0"/>
              </a:rPr>
              <a:t>рафинерия и др.</a:t>
            </a:r>
            <a:endParaRPr kumimoji="0" lang="en-US" altLang="en-US" sz="1200" b="0" i="0" u="none" strike="noStrike" cap="none" normalizeH="0" baseline="0" dirty="0">
              <a:ln>
                <a:noFill/>
              </a:ln>
              <a:effectLst/>
              <a:latin typeface="Arial" panose="020B0604020202020204" pitchFamily="34" charset="0"/>
            </a:endParaRPr>
          </a:p>
        </p:txBody>
      </p:sp>
      <p:sp>
        <p:nvSpPr>
          <p:cNvPr id="9" name="Text Box 5">
            <a:extLst>
              <a:ext uri="{FF2B5EF4-FFF2-40B4-BE49-F238E27FC236}">
                <a16:creationId xmlns:a16="http://schemas.microsoft.com/office/drawing/2014/main" id="{D45FA70D-41C6-4232-A12B-089E8CB4CC56}"/>
              </a:ext>
            </a:extLst>
          </p:cNvPr>
          <p:cNvSpPr txBox="1">
            <a:spLocks noChangeArrowheads="1"/>
          </p:cNvSpPr>
          <p:nvPr/>
        </p:nvSpPr>
        <p:spPr bwMode="auto">
          <a:xfrm>
            <a:off x="4278262" y="2294336"/>
            <a:ext cx="171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bg-BG" altLang="en-US" sz="1200" b="1" dirty="0">
                <a:solidFill>
                  <a:srgbClr val="F2F2F2"/>
                </a:solidFill>
                <a:latin typeface="Source Sans 3 Semibold" charset="0"/>
                <a:ea typeface="Meiryo" panose="020B0604030504040204" pitchFamily="34" charset="-128"/>
                <a:cs typeface="Times New Roman" panose="02020603050405020304" pitchFamily="18" charset="0"/>
              </a:rPr>
              <a:t>Първична обработка на храна</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0" name="Text Box 7">
            <a:extLst>
              <a:ext uri="{FF2B5EF4-FFF2-40B4-BE49-F238E27FC236}">
                <a16:creationId xmlns:a16="http://schemas.microsoft.com/office/drawing/2014/main" id="{B2813FB1-18C0-4602-AF3E-BB7F1D9761A7}"/>
              </a:ext>
            </a:extLst>
          </p:cNvPr>
          <p:cNvSpPr txBox="1">
            <a:spLocks noChangeArrowheads="1"/>
          </p:cNvSpPr>
          <p:nvPr/>
        </p:nvSpPr>
        <p:spPr bwMode="auto">
          <a:xfrm>
            <a:off x="6228119" y="2801595"/>
            <a:ext cx="167604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bg-BG" altLang="en-US" sz="1200" b="1" dirty="0">
                <a:solidFill>
                  <a:srgbClr val="F2F2F2"/>
                </a:solidFill>
                <a:latin typeface="Source Sans 3 Semibold" charset="0"/>
                <a:ea typeface="Meiryo" panose="020B0604030504040204" pitchFamily="34" charset="-128"/>
                <a:cs typeface="Times New Roman" panose="02020603050405020304" pitchFamily="18" charset="0"/>
              </a:rPr>
              <a:t>Вторична обработка на храна</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1" name="Text Box 27">
            <a:extLst>
              <a:ext uri="{FF2B5EF4-FFF2-40B4-BE49-F238E27FC236}">
                <a16:creationId xmlns:a16="http://schemas.microsoft.com/office/drawing/2014/main" id="{45E5417E-BDF7-477E-A9C1-4ADE4F7D790D}"/>
              </a:ext>
            </a:extLst>
          </p:cNvPr>
          <p:cNvSpPr txBox="1">
            <a:spLocks noChangeArrowheads="1"/>
          </p:cNvSpPr>
          <p:nvPr/>
        </p:nvSpPr>
        <p:spPr bwMode="auto">
          <a:xfrm>
            <a:off x="7839138" y="2915014"/>
            <a:ext cx="155019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1200" b="0" i="0" u="none" strike="noStrike" cap="none" normalizeH="0" baseline="0" dirty="0">
                <a:ln>
                  <a:noFill/>
                </a:ln>
                <a:solidFill>
                  <a:srgbClr val="406F70"/>
                </a:solidFill>
                <a:effectLst/>
                <a:latin typeface="Source Sans 3" charset="0"/>
                <a:ea typeface="Meiryo" panose="020B0604030504040204" pitchFamily="34" charset="-128"/>
                <a:cs typeface="Times New Roman" panose="02020603050405020304" pitchFamily="18" charset="0"/>
              </a:rPr>
              <a:t>Производители на преработена и ултра преработена храна</a:t>
            </a:r>
            <a:endParaRPr kumimoji="0" lang="en-US" altLang="en-US" sz="1200" b="0" i="0" u="none" strike="noStrike" cap="none" normalizeH="0" baseline="0" dirty="0">
              <a:ln>
                <a:noFill/>
              </a:ln>
              <a:solidFill>
                <a:srgbClr val="406F70"/>
              </a:solidFill>
              <a:effectLst/>
              <a:latin typeface="Arial" panose="020B0604020202020204" pitchFamily="34" charset="0"/>
            </a:endParaRPr>
          </a:p>
        </p:txBody>
      </p:sp>
      <p:sp>
        <p:nvSpPr>
          <p:cNvPr id="12" name="Text Box 28">
            <a:extLst>
              <a:ext uri="{FF2B5EF4-FFF2-40B4-BE49-F238E27FC236}">
                <a16:creationId xmlns:a16="http://schemas.microsoft.com/office/drawing/2014/main" id="{A5E18B38-4011-47B4-9AB0-4AD1B18E3165}"/>
              </a:ext>
            </a:extLst>
          </p:cNvPr>
          <p:cNvSpPr txBox="1">
            <a:spLocks noChangeArrowheads="1"/>
          </p:cNvSpPr>
          <p:nvPr/>
        </p:nvSpPr>
        <p:spPr bwMode="auto">
          <a:xfrm>
            <a:off x="2820987" y="5753456"/>
            <a:ext cx="50831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bg-BG" altLang="en-US" sz="1400" b="1" dirty="0">
                <a:solidFill>
                  <a:srgbClr val="02444A"/>
                </a:solidFill>
                <a:latin typeface="Source Sans 3 Semibold" charset="0"/>
                <a:ea typeface="Meiryo" panose="020B0604030504040204" pitchFamily="34" charset="-128"/>
                <a:cs typeface="Times New Roman" panose="02020603050405020304" pitchFamily="18" charset="0"/>
              </a:rPr>
              <a:t>Ниво на преработка на крайния продукт</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033F6109-CCBD-4EEB-9BC1-488E90E41572}"/>
              </a:ext>
            </a:extLst>
          </p:cNvPr>
          <p:cNvSpPr txBox="1">
            <a:spLocks noChangeArrowheads="1"/>
          </p:cNvSpPr>
          <p:nvPr/>
        </p:nvSpPr>
        <p:spPr bwMode="auto">
          <a:xfrm>
            <a:off x="2528498" y="4768342"/>
            <a:ext cx="225498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g-BG" altLang="en-US" sz="15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Продавачи на дребно на храни и филиали за услуги </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14" name="Text Box 30">
            <a:extLst>
              <a:ext uri="{FF2B5EF4-FFF2-40B4-BE49-F238E27FC236}">
                <a16:creationId xmlns:a16="http://schemas.microsoft.com/office/drawing/2014/main" id="{48038971-D892-4B0F-B5C0-C78D77258DB6}"/>
              </a:ext>
            </a:extLst>
          </p:cNvPr>
          <p:cNvSpPr txBox="1">
            <a:spLocks noChangeArrowheads="1"/>
          </p:cNvSpPr>
          <p:nvPr/>
        </p:nvSpPr>
        <p:spPr bwMode="auto">
          <a:xfrm>
            <a:off x="5842572" y="4819618"/>
            <a:ext cx="379173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i="0" u="none" strike="noStrike" cap="none" normalizeH="0" baseline="0" dirty="0">
              <a:ln>
                <a:noFill/>
              </a:ln>
              <a:solidFill>
                <a:srgbClr val="F2F2F2"/>
              </a:solidFill>
              <a:effectLst/>
              <a:latin typeface="Source Sans 3" charset="0"/>
              <a:ea typeface="Meiryo" panose="020B0604030504040204"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bg-BG" altLang="en-US" sz="1200" dirty="0">
                <a:solidFill>
                  <a:srgbClr val="F2F2F2"/>
                </a:solidFill>
                <a:latin typeface="Source Sans 3" charset="0"/>
                <a:ea typeface="Meiryo" panose="020B0604030504040204" pitchFamily="34" charset="-128"/>
                <a:cs typeface="Times New Roman" panose="02020603050405020304" pitchFamily="18" charset="0"/>
              </a:rPr>
              <a:t>Супермаркети, независимо продавачи на дребно, фермерски пазари, заведения за бързо хранене, други ресторанти  и т.н.</a:t>
            </a:r>
            <a:endParaRPr kumimoji="0" lang="en-US" altLang="en-US" sz="1200" i="0" u="none" strike="noStrike" cap="none" normalizeH="0" baseline="0" dirty="0">
              <a:ln>
                <a:noFill/>
              </a:ln>
              <a:solidFill>
                <a:schemeClr val="tx1"/>
              </a:solidFill>
              <a:effectLst/>
              <a:latin typeface="Arial" panose="020B0604020202020204" pitchFamily="34" charset="0"/>
            </a:endParaRPr>
          </a:p>
        </p:txBody>
      </p:sp>
      <p:sp>
        <p:nvSpPr>
          <p:cNvPr id="15" name="Text Box 31">
            <a:extLst>
              <a:ext uri="{FF2B5EF4-FFF2-40B4-BE49-F238E27FC236}">
                <a16:creationId xmlns:a16="http://schemas.microsoft.com/office/drawing/2014/main" id="{6CB31C17-F6E2-4028-8B11-0283E1D04E02}"/>
              </a:ext>
            </a:extLst>
          </p:cNvPr>
          <p:cNvSpPr txBox="1">
            <a:spLocks noChangeArrowheads="1"/>
          </p:cNvSpPr>
          <p:nvPr/>
        </p:nvSpPr>
        <p:spPr bwMode="auto">
          <a:xfrm>
            <a:off x="2075288" y="3879391"/>
            <a:ext cx="1423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bg-BG" altLang="en-US" sz="1000" b="1" dirty="0">
                <a:solidFill>
                  <a:srgbClr val="02444A"/>
                </a:solidFill>
                <a:latin typeface="Source Sans 3 Semibold" charset="0"/>
                <a:ea typeface="Meiryo" panose="020B0604030504040204" pitchFamily="34" charset="-128"/>
                <a:cs typeface="Times New Roman" panose="02020603050405020304" pitchFamily="18" charset="0"/>
              </a:rPr>
              <a:t>Нова Група</a:t>
            </a:r>
            <a:r>
              <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 1</a:t>
            </a:r>
          </a:p>
          <a:p>
            <a:pPr marL="0" marR="0" lvl="0" indent="0" algn="ctr" defTabSz="914400" rtl="0" eaLnBrk="0" fontAlgn="base" latinLnBrk="0" hangingPunct="0">
              <a:lnSpc>
                <a:spcPct val="100000"/>
              </a:lnSpc>
              <a:spcBef>
                <a:spcPct val="0"/>
              </a:spcBef>
              <a:spcAft>
                <a:spcPct val="0"/>
              </a:spcAft>
              <a:buClrTx/>
              <a:buSzTx/>
              <a:buFontTx/>
              <a:buNone/>
              <a:tabLst/>
            </a:pPr>
            <a:r>
              <a:rPr lang="bg-BG" altLang="en-US" sz="950" dirty="0">
                <a:solidFill>
                  <a:srgbClr val="02383C"/>
                </a:solidFill>
                <a:latin typeface="Source Sans 3" charset="0"/>
                <a:ea typeface="Meiryo" panose="020B0604030504040204" pitchFamily="34" charset="-128"/>
                <a:cs typeface="Times New Roman" panose="02020603050405020304" pitchFamily="18" charset="0"/>
              </a:rPr>
              <a:t>Непреработена или минимално обработена</a:t>
            </a:r>
            <a:endParaRPr kumimoji="0" lang="en-US" altLang="en-US" sz="950" b="0" i="0" u="none" strike="noStrike" cap="none" normalizeH="0" baseline="0" dirty="0">
              <a:ln>
                <a:noFill/>
              </a:ln>
              <a:solidFill>
                <a:srgbClr val="02383C"/>
              </a:solidFill>
              <a:effectLst/>
              <a:latin typeface="Arial" panose="020B0604020202020204" pitchFamily="34" charset="0"/>
            </a:endParaRPr>
          </a:p>
        </p:txBody>
      </p:sp>
      <p:sp>
        <p:nvSpPr>
          <p:cNvPr id="16" name="Text Box 32">
            <a:extLst>
              <a:ext uri="{FF2B5EF4-FFF2-40B4-BE49-F238E27FC236}">
                <a16:creationId xmlns:a16="http://schemas.microsoft.com/office/drawing/2014/main" id="{37F70F64-7113-4BB1-86C9-7D4293DC756D}"/>
              </a:ext>
            </a:extLst>
          </p:cNvPr>
          <p:cNvSpPr txBox="1">
            <a:spLocks noChangeArrowheads="1"/>
          </p:cNvSpPr>
          <p:nvPr/>
        </p:nvSpPr>
        <p:spPr bwMode="auto">
          <a:xfrm>
            <a:off x="3900293" y="3769121"/>
            <a:ext cx="190584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bg-BG" altLang="en-US" sz="1000" b="1" dirty="0">
                <a:solidFill>
                  <a:srgbClr val="02444A"/>
                </a:solidFill>
                <a:latin typeface="Source Sans 3 Semibold" charset="0"/>
                <a:ea typeface="Meiryo" panose="020B0604030504040204" pitchFamily="34" charset="-128"/>
                <a:cs typeface="Times New Roman" panose="02020603050405020304" pitchFamily="18" charset="0"/>
              </a:rPr>
              <a:t>Нова Група</a:t>
            </a:r>
            <a:r>
              <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 2</a:t>
            </a:r>
            <a:endParaRPr kumimoji="0" lang="en-IE"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0" i="0" u="none" strike="noStrike" cap="none" normalizeH="0" baseline="0" dirty="0">
                <a:ln>
                  <a:noFill/>
                </a:ln>
                <a:solidFill>
                  <a:srgbClr val="02444A"/>
                </a:solidFill>
                <a:effectLst/>
                <a:latin typeface="Source Sans 3" charset="0"/>
                <a:ea typeface="Meiryo" panose="020B0604030504040204" pitchFamily="34" charset="-128"/>
                <a:cs typeface="Times New Roman" panose="02020603050405020304" pitchFamily="18" charset="0"/>
              </a:rPr>
              <a:t>Преработени кулинарни съставки</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33">
            <a:extLst>
              <a:ext uri="{FF2B5EF4-FFF2-40B4-BE49-F238E27FC236}">
                <a16:creationId xmlns:a16="http://schemas.microsoft.com/office/drawing/2014/main" id="{F5F4D7C6-F0EA-4DAB-BF3C-D1102D2CC8C1}"/>
              </a:ext>
            </a:extLst>
          </p:cNvPr>
          <p:cNvSpPr txBox="1">
            <a:spLocks noChangeArrowheads="1"/>
          </p:cNvSpPr>
          <p:nvPr/>
        </p:nvSpPr>
        <p:spPr bwMode="auto">
          <a:xfrm>
            <a:off x="6314449" y="3762000"/>
            <a:ext cx="1423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bg-BG" altLang="en-US" sz="1000" b="1" dirty="0">
                <a:solidFill>
                  <a:srgbClr val="02444A"/>
                </a:solidFill>
                <a:latin typeface="Source Sans 3 Semibold" charset="0"/>
                <a:ea typeface="Meiryo" panose="020B0604030504040204" pitchFamily="34" charset="-128"/>
                <a:cs typeface="Times New Roman" panose="02020603050405020304" pitchFamily="18" charset="0"/>
              </a:rPr>
              <a:t>Нова Група </a:t>
            </a:r>
            <a:r>
              <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 3</a:t>
            </a:r>
            <a:endParaRPr kumimoji="0" lang="en-IE"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1000" b="0" i="0" u="none" strike="noStrike" cap="none" normalizeH="0" baseline="0" dirty="0">
                <a:ln>
                  <a:noFill/>
                </a:ln>
                <a:solidFill>
                  <a:srgbClr val="02444A"/>
                </a:solidFill>
                <a:effectLst/>
                <a:latin typeface="Source Sans 3" charset="0"/>
                <a:ea typeface="Meiryo" panose="020B0604030504040204" pitchFamily="34" charset="-128"/>
                <a:cs typeface="Times New Roman" panose="02020603050405020304" pitchFamily="18" charset="0"/>
              </a:rPr>
              <a:t>Преработени    храни</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34">
            <a:extLst>
              <a:ext uri="{FF2B5EF4-FFF2-40B4-BE49-F238E27FC236}">
                <a16:creationId xmlns:a16="http://schemas.microsoft.com/office/drawing/2014/main" id="{B1087997-89F3-4D23-BDFB-3BE6CFAD1FD2}"/>
              </a:ext>
            </a:extLst>
          </p:cNvPr>
          <p:cNvSpPr txBox="1">
            <a:spLocks noChangeArrowheads="1"/>
          </p:cNvSpPr>
          <p:nvPr/>
        </p:nvSpPr>
        <p:spPr bwMode="auto">
          <a:xfrm>
            <a:off x="8032157" y="3780905"/>
            <a:ext cx="2158433" cy="97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bg-BG" altLang="en-US" sz="1000" b="1" dirty="0">
                <a:solidFill>
                  <a:srgbClr val="02444A"/>
                </a:solidFill>
                <a:latin typeface="Source Sans 3 Semibold" charset="0"/>
                <a:ea typeface="Meiryo" panose="020B0604030504040204" pitchFamily="34" charset="-128"/>
                <a:cs typeface="Times New Roman" panose="02020603050405020304" pitchFamily="18" charset="0"/>
              </a:rPr>
              <a:t>Нова Група </a:t>
            </a:r>
            <a:r>
              <a:rPr kumimoji="0" lang="en-US" altLang="en-US" sz="1000" b="1" i="0" u="none" strike="noStrike" cap="none" normalizeH="0" baseline="0" dirty="0">
                <a:ln>
                  <a:noFill/>
                </a:ln>
                <a:solidFill>
                  <a:srgbClr val="02444A"/>
                </a:solidFill>
                <a:effectLst/>
                <a:latin typeface="Source Sans 3 Semibold" charset="0"/>
                <a:ea typeface="Meiryo" panose="020B0604030504040204" pitchFamily="34" charset="-128"/>
                <a:cs typeface="Times New Roman" panose="02020603050405020304" pitchFamily="18" charset="0"/>
              </a:rPr>
              <a:t> 4</a:t>
            </a:r>
            <a:endParaRPr kumimoji="0" lang="en-IE"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950" b="0" i="0" u="none" strike="noStrike" cap="none" normalizeH="0" baseline="0" dirty="0">
                <a:ln>
                  <a:noFill/>
                </a:ln>
                <a:solidFill>
                  <a:srgbClr val="02444A"/>
                </a:solidFill>
                <a:effectLst/>
                <a:latin typeface="Source Sans 3" charset="0"/>
                <a:ea typeface="Meiryo" panose="020B0604030504040204" pitchFamily="34" charset="-128"/>
                <a:cs typeface="Times New Roman" panose="02020603050405020304" pitchFamily="18" charset="0"/>
              </a:rPr>
              <a:t>Ултра преработени                 храни</a:t>
            </a:r>
            <a:endParaRPr kumimoji="0" lang="en-US" altLang="en-US" sz="950" b="0" i="0" u="none" strike="noStrike" cap="none" normalizeH="0" baseline="0" dirty="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8A9EA2B2-1165-478B-A49B-D53EC5A06BB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20" name="Rectangle 20">
            <a:extLst>
              <a:ext uri="{FF2B5EF4-FFF2-40B4-BE49-F238E27FC236}">
                <a16:creationId xmlns:a16="http://schemas.microsoft.com/office/drawing/2014/main" id="{FB221F8A-52BC-4467-8ED2-7F18177261EF}"/>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Tree>
    <p:extLst>
      <p:ext uri="{BB962C8B-B14F-4D97-AF65-F5344CB8AC3E}">
        <p14:creationId xmlns:p14="http://schemas.microsoft.com/office/powerpoint/2010/main" val="1362734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D170B-2AC2-0440-9C7D-2FBFADE815C1}"/>
              </a:ext>
            </a:extLst>
          </p:cNvPr>
          <p:cNvSpPr>
            <a:spLocks noGrp="1"/>
          </p:cNvSpPr>
          <p:nvPr>
            <p:ph type="body" sz="quarter" idx="13"/>
          </p:nvPr>
        </p:nvSpPr>
        <p:spPr/>
        <p:txBody>
          <a:bodyPr>
            <a:noAutofit/>
          </a:bodyPr>
          <a:lstStyle/>
          <a:p>
            <a:r>
              <a:rPr lang="bg-BG" sz="4800" b="1" dirty="0">
                <a:solidFill>
                  <a:srgbClr val="085156"/>
                </a:solidFill>
              </a:rPr>
              <a:t>Получаване правилния баланс</a:t>
            </a:r>
            <a:r>
              <a:rPr lang="en-US" sz="4800" b="1" dirty="0">
                <a:solidFill>
                  <a:srgbClr val="085156"/>
                </a:solidFill>
              </a:rPr>
              <a:t>…</a:t>
            </a:r>
          </a:p>
        </p:txBody>
      </p:sp>
      <p:sp>
        <p:nvSpPr>
          <p:cNvPr id="3" name="Text Placeholder 2">
            <a:extLst>
              <a:ext uri="{FF2B5EF4-FFF2-40B4-BE49-F238E27FC236}">
                <a16:creationId xmlns:a16="http://schemas.microsoft.com/office/drawing/2014/main" id="{699BABA6-0E23-A141-A385-380B33B2EF36}"/>
              </a:ext>
            </a:extLst>
          </p:cNvPr>
          <p:cNvSpPr>
            <a:spLocks noGrp="1"/>
          </p:cNvSpPr>
          <p:nvPr>
            <p:ph type="body" sz="quarter" idx="14"/>
          </p:nvPr>
        </p:nvSpPr>
        <p:spPr/>
        <p:txBody>
          <a:bodyPr/>
          <a:lstStyle/>
          <a:p>
            <a:r>
              <a:rPr lang="bg-BG" dirty="0"/>
              <a:t>   Ултра преработени храни УПХ/</a:t>
            </a:r>
            <a:r>
              <a:rPr lang="en-IE" dirty="0"/>
              <a:t>(UPFs)</a:t>
            </a:r>
            <a:endParaRPr lang="en-US" dirty="0"/>
          </a:p>
        </p:txBody>
      </p:sp>
      <p:sp>
        <p:nvSpPr>
          <p:cNvPr id="6" name="TextBox 5">
            <a:extLst>
              <a:ext uri="{FF2B5EF4-FFF2-40B4-BE49-F238E27FC236}">
                <a16:creationId xmlns:a16="http://schemas.microsoft.com/office/drawing/2014/main" id="{B143B54C-BB26-4E84-A073-EDE896F8E227}"/>
              </a:ext>
            </a:extLst>
          </p:cNvPr>
          <p:cNvSpPr txBox="1"/>
          <p:nvPr/>
        </p:nvSpPr>
        <p:spPr>
          <a:xfrm>
            <a:off x="3184071" y="2413337"/>
            <a:ext cx="5453137" cy="461665"/>
          </a:xfrm>
          <a:prstGeom prst="rect">
            <a:avLst/>
          </a:prstGeom>
          <a:noFill/>
        </p:spPr>
        <p:txBody>
          <a:bodyPr wrap="square">
            <a:spAutoFit/>
          </a:bodyPr>
          <a:lstStyle/>
          <a:p>
            <a:pPr algn="ctr"/>
            <a:r>
              <a:rPr lang="en-US" sz="2400" b="0" i="0" dirty="0">
                <a:solidFill>
                  <a:srgbClr val="202124"/>
                </a:solidFill>
                <a:effectLst/>
              </a:rPr>
              <a:t>.</a:t>
            </a:r>
            <a:endParaRPr lang="en-IE" sz="2400" dirty="0"/>
          </a:p>
        </p:txBody>
      </p:sp>
      <p:pic>
        <p:nvPicPr>
          <p:cNvPr id="4" name="Online Media 3" title="What Ultra-Processed Foods Do to Your Body | Brut">
            <a:hlinkClick r:id="" action="ppaction://media"/>
            <a:extLst>
              <a:ext uri="{FF2B5EF4-FFF2-40B4-BE49-F238E27FC236}">
                <a16:creationId xmlns:a16="http://schemas.microsoft.com/office/drawing/2014/main" id="{D827DD47-1B79-4204-8A2F-0B9D1E27B8B1}"/>
              </a:ext>
            </a:extLst>
          </p:cNvPr>
          <p:cNvPicPr>
            <a:picLocks noRot="1" noChangeAspect="1"/>
          </p:cNvPicPr>
          <p:nvPr>
            <a:videoFile r:link="rId1"/>
          </p:nvPr>
        </p:nvPicPr>
        <p:blipFill>
          <a:blip r:embed="rId3"/>
          <a:stretch>
            <a:fillRect/>
          </a:stretch>
        </p:blipFill>
        <p:spPr>
          <a:xfrm>
            <a:off x="3110649" y="1762734"/>
            <a:ext cx="5778909" cy="3668007"/>
          </a:xfrm>
          <a:prstGeom prst="rect">
            <a:avLst/>
          </a:prstGeom>
        </p:spPr>
      </p:pic>
      <p:sp>
        <p:nvSpPr>
          <p:cNvPr id="7" name="Oval 6">
            <a:extLst>
              <a:ext uri="{FF2B5EF4-FFF2-40B4-BE49-F238E27FC236}">
                <a16:creationId xmlns:a16="http://schemas.microsoft.com/office/drawing/2014/main" id="{7C74E068-716C-4E35-BB34-133A701A77C8}"/>
              </a:ext>
            </a:extLst>
          </p:cNvPr>
          <p:cNvSpPr/>
          <p:nvPr/>
        </p:nvSpPr>
        <p:spPr>
          <a:xfrm>
            <a:off x="509597" y="1025781"/>
            <a:ext cx="2601052"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800" b="1" dirty="0">
                <a:solidFill>
                  <a:srgbClr val="085156"/>
                </a:solidFill>
              </a:rPr>
              <a:t>ГЛЕДАЙТЕ</a:t>
            </a:r>
            <a:r>
              <a:rPr lang="en-US" dirty="0"/>
              <a:t> </a:t>
            </a:r>
            <a:endParaRPr lang="en-IE" dirty="0"/>
          </a:p>
        </p:txBody>
      </p:sp>
      <p:sp>
        <p:nvSpPr>
          <p:cNvPr id="5" name="TextBox 4">
            <a:extLst>
              <a:ext uri="{FF2B5EF4-FFF2-40B4-BE49-F238E27FC236}">
                <a16:creationId xmlns:a16="http://schemas.microsoft.com/office/drawing/2014/main" id="{44149A7F-5ED1-4ED5-B71E-B42693C443F7}"/>
              </a:ext>
            </a:extLst>
          </p:cNvPr>
          <p:cNvSpPr txBox="1"/>
          <p:nvPr/>
        </p:nvSpPr>
        <p:spPr>
          <a:xfrm>
            <a:off x="529389" y="5929162"/>
            <a:ext cx="4196615" cy="584775"/>
          </a:xfrm>
          <a:prstGeom prst="rect">
            <a:avLst/>
          </a:prstGeom>
          <a:noFill/>
        </p:spPr>
        <p:txBody>
          <a:bodyPr wrap="square" rtlCol="0">
            <a:spAutoFit/>
          </a:bodyPr>
          <a:lstStyle/>
          <a:p>
            <a:r>
              <a:rPr lang="en-IE" sz="1400" dirty="0">
                <a:hlinkClick r:id="rId4"/>
              </a:rPr>
              <a:t>https://www.youtube.com/watch?v=_3UUR6FWCPA</a:t>
            </a:r>
            <a:endParaRPr lang="en-IE" sz="1400" dirty="0"/>
          </a:p>
          <a:p>
            <a:endParaRPr lang="en-IE" dirty="0"/>
          </a:p>
        </p:txBody>
      </p:sp>
      <p:sp>
        <p:nvSpPr>
          <p:cNvPr id="8" name="TextBox 7">
            <a:extLst>
              <a:ext uri="{FF2B5EF4-FFF2-40B4-BE49-F238E27FC236}">
                <a16:creationId xmlns:a16="http://schemas.microsoft.com/office/drawing/2014/main" id="{487F1280-465C-45CA-BF8C-54C563F61E8A}"/>
              </a:ext>
            </a:extLst>
          </p:cNvPr>
          <p:cNvSpPr txBox="1"/>
          <p:nvPr/>
        </p:nvSpPr>
        <p:spPr>
          <a:xfrm>
            <a:off x="9326880" y="2442575"/>
            <a:ext cx="2464067" cy="3046988"/>
          </a:xfrm>
          <a:prstGeom prst="rect">
            <a:avLst/>
          </a:prstGeom>
          <a:noFill/>
        </p:spPr>
        <p:txBody>
          <a:bodyPr wrap="square" rtlCol="0">
            <a:spAutoFit/>
          </a:bodyPr>
          <a:lstStyle/>
          <a:p>
            <a:pPr algn="ctr"/>
            <a:r>
              <a:rPr lang="bg-BG" sz="2400" dirty="0">
                <a:solidFill>
                  <a:srgbClr val="406F70"/>
                </a:solidFill>
              </a:rPr>
              <a:t>В този кратък видеоклип д-р Робърт </a:t>
            </a:r>
            <a:r>
              <a:rPr lang="bg-BG" sz="2400" dirty="0" err="1">
                <a:solidFill>
                  <a:srgbClr val="406F70"/>
                </a:solidFill>
              </a:rPr>
              <a:t>Лустинг</a:t>
            </a:r>
            <a:r>
              <a:rPr lang="bg-BG" sz="2400" dirty="0">
                <a:solidFill>
                  <a:srgbClr val="406F70"/>
                </a:solidFill>
              </a:rPr>
              <a:t>/</a:t>
            </a:r>
            <a:r>
              <a:rPr lang="en-US" sz="2400" dirty="0">
                <a:solidFill>
                  <a:srgbClr val="406F70"/>
                </a:solidFill>
              </a:rPr>
              <a:t>Robert </a:t>
            </a:r>
            <a:r>
              <a:rPr lang="en-US" sz="2400" dirty="0" err="1">
                <a:solidFill>
                  <a:srgbClr val="406F70"/>
                </a:solidFill>
              </a:rPr>
              <a:t>Lustig</a:t>
            </a:r>
            <a:r>
              <a:rPr lang="en-US" sz="2400" dirty="0">
                <a:solidFill>
                  <a:srgbClr val="406F70"/>
                </a:solidFill>
              </a:rPr>
              <a:t> </a:t>
            </a:r>
            <a:r>
              <a:rPr lang="bg-BG" sz="2400" dirty="0">
                <a:solidFill>
                  <a:srgbClr val="406F70"/>
                </a:solidFill>
              </a:rPr>
              <a:t>говори за УПХ/</a:t>
            </a:r>
            <a:r>
              <a:rPr lang="en-US" sz="2400" dirty="0">
                <a:solidFill>
                  <a:srgbClr val="406F70"/>
                </a:solidFill>
              </a:rPr>
              <a:t>UPFs </a:t>
            </a:r>
            <a:r>
              <a:rPr lang="bg-BG" sz="2400" dirty="0">
                <a:solidFill>
                  <a:srgbClr val="406F70"/>
                </a:solidFill>
              </a:rPr>
              <a:t>и какво правят с нашите тела</a:t>
            </a:r>
            <a:r>
              <a:rPr lang="en-US" sz="2400" dirty="0">
                <a:solidFill>
                  <a:srgbClr val="406F70"/>
                </a:solidFill>
              </a:rPr>
              <a:t>.</a:t>
            </a:r>
            <a:endParaRPr lang="en-IE" sz="2400" dirty="0">
              <a:solidFill>
                <a:srgbClr val="406F70"/>
              </a:solidFill>
            </a:endParaRPr>
          </a:p>
        </p:txBody>
      </p:sp>
    </p:spTree>
    <p:extLst>
      <p:ext uri="{BB962C8B-B14F-4D97-AF65-F5344CB8AC3E}">
        <p14:creationId xmlns:p14="http://schemas.microsoft.com/office/powerpoint/2010/main" val="33869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8BA111-72DE-4B30-AD35-F706ADAA7536}"/>
              </a:ext>
            </a:extLst>
          </p:cNvPr>
          <p:cNvSpPr>
            <a:spLocks noGrp="1"/>
          </p:cNvSpPr>
          <p:nvPr>
            <p:ph type="body" sz="quarter" idx="16"/>
          </p:nvPr>
        </p:nvSpPr>
        <p:spPr>
          <a:xfrm>
            <a:off x="619296" y="428512"/>
            <a:ext cx="7301694" cy="697353"/>
          </a:xfrm>
        </p:spPr>
        <p:txBody>
          <a:bodyPr>
            <a:noAutofit/>
          </a:bodyPr>
          <a:lstStyle/>
          <a:p>
            <a:r>
              <a:rPr lang="bg-BG" b="1" dirty="0">
                <a:solidFill>
                  <a:srgbClr val="085156"/>
                </a:solidFill>
              </a:rPr>
              <a:t>Как МСП с хранителни услуги могат да помогнат</a:t>
            </a:r>
            <a:r>
              <a:rPr lang="en-US" b="1" dirty="0">
                <a:solidFill>
                  <a:srgbClr val="085156"/>
                </a:solidFill>
              </a:rPr>
              <a:t>?</a:t>
            </a:r>
            <a:endParaRPr lang="en-IE" b="1" dirty="0">
              <a:solidFill>
                <a:srgbClr val="085156"/>
              </a:solidFill>
            </a:endParaRPr>
          </a:p>
        </p:txBody>
      </p:sp>
      <p:sp>
        <p:nvSpPr>
          <p:cNvPr id="4" name="Text Placeholder 3">
            <a:extLst>
              <a:ext uri="{FF2B5EF4-FFF2-40B4-BE49-F238E27FC236}">
                <a16:creationId xmlns:a16="http://schemas.microsoft.com/office/drawing/2014/main" id="{F8D5BC71-5E1D-47F2-9121-0966EC1428C3}"/>
              </a:ext>
            </a:extLst>
          </p:cNvPr>
          <p:cNvSpPr>
            <a:spLocks noGrp="1"/>
          </p:cNvSpPr>
          <p:nvPr>
            <p:ph type="body" sz="quarter" idx="17"/>
          </p:nvPr>
        </p:nvSpPr>
        <p:spPr/>
        <p:txBody>
          <a:bodyPr/>
          <a:lstStyle/>
          <a:p>
            <a:pPr marL="514350" indent="-514350">
              <a:buFont typeface="+mj-lt"/>
              <a:buAutoNum type="arabicPeriod"/>
            </a:pPr>
            <a:r>
              <a:rPr lang="bg-BG" sz="2800" dirty="0">
                <a:solidFill>
                  <a:srgbClr val="085156"/>
                </a:solidFill>
              </a:rPr>
              <a:t>Чрез използването на по-малко храни от групи 3 и 4 на НОВА. </a:t>
            </a:r>
            <a:endParaRPr lang="en-US" sz="2800" dirty="0">
              <a:solidFill>
                <a:srgbClr val="085156"/>
              </a:solidFill>
            </a:endParaRPr>
          </a:p>
          <a:p>
            <a:pPr marL="514350" indent="-514350">
              <a:buFont typeface="+mj-lt"/>
              <a:buAutoNum type="arabicPeriod"/>
            </a:pPr>
            <a:r>
              <a:rPr lang="bg-BG" sz="2800" dirty="0">
                <a:solidFill>
                  <a:srgbClr val="085156"/>
                </a:solidFill>
              </a:rPr>
              <a:t>Чрез използването на по-малко сол, захар и мазнини при приготвянето на храна</a:t>
            </a:r>
            <a:endParaRPr lang="en-US" sz="2800" dirty="0">
              <a:solidFill>
                <a:srgbClr val="085156"/>
              </a:solidFill>
            </a:endParaRPr>
          </a:p>
          <a:p>
            <a:pPr marL="514350" indent="-514350">
              <a:buFont typeface="+mj-lt"/>
              <a:buAutoNum type="arabicPeriod"/>
            </a:pPr>
            <a:r>
              <a:rPr lang="bg-BG" sz="2800" dirty="0">
                <a:solidFill>
                  <a:srgbClr val="085156"/>
                </a:solidFill>
              </a:rPr>
              <a:t>Като бъдете информирани и информирате клиентите си </a:t>
            </a:r>
            <a:endParaRPr lang="en-US" sz="2800" dirty="0">
              <a:solidFill>
                <a:srgbClr val="085156"/>
              </a:solidFill>
            </a:endParaRPr>
          </a:p>
          <a:p>
            <a:pPr marL="514350" indent="-514350">
              <a:buFont typeface="+mj-lt"/>
              <a:buAutoNum type="arabicPeriod"/>
            </a:pPr>
            <a:r>
              <a:rPr lang="bg-BG" sz="2800" dirty="0">
                <a:solidFill>
                  <a:srgbClr val="085156"/>
                </a:solidFill>
              </a:rPr>
              <a:t>Използване на висококачествени съставки в естественото им състояние </a:t>
            </a:r>
            <a:endParaRPr lang="en-IE" sz="2800" dirty="0">
              <a:solidFill>
                <a:srgbClr val="085156"/>
              </a:solidFill>
            </a:endParaRPr>
          </a:p>
        </p:txBody>
      </p:sp>
      <p:pic>
        <p:nvPicPr>
          <p:cNvPr id="24" name="Picture Placeholder 23" descr="Vegetables on display at a market">
            <a:extLst>
              <a:ext uri="{FF2B5EF4-FFF2-40B4-BE49-F238E27FC236}">
                <a16:creationId xmlns:a16="http://schemas.microsoft.com/office/drawing/2014/main" id="{A6D2BC13-63BB-4D3E-B901-7E0CDD23925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04483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B74D43-889B-49F8-86B1-A19879DFA8E0}"/>
              </a:ext>
            </a:extLst>
          </p:cNvPr>
          <p:cNvSpPr>
            <a:spLocks noGrp="1"/>
          </p:cNvSpPr>
          <p:nvPr>
            <p:ph type="body" sz="quarter" idx="13"/>
          </p:nvPr>
        </p:nvSpPr>
        <p:spPr/>
        <p:txBody>
          <a:bodyPr/>
          <a:lstStyle/>
          <a:p>
            <a:r>
              <a:rPr lang="bg-BG" b="1" dirty="0">
                <a:solidFill>
                  <a:srgbClr val="406F70"/>
                </a:solidFill>
              </a:rPr>
              <a:t>Човешки експеримент</a:t>
            </a:r>
            <a:endParaRPr lang="en-IE" b="1" dirty="0">
              <a:solidFill>
                <a:srgbClr val="406F70"/>
              </a:solidFill>
            </a:endParaRPr>
          </a:p>
        </p:txBody>
      </p:sp>
      <p:sp>
        <p:nvSpPr>
          <p:cNvPr id="3" name="Text Placeholder 2">
            <a:extLst>
              <a:ext uri="{FF2B5EF4-FFF2-40B4-BE49-F238E27FC236}">
                <a16:creationId xmlns:a16="http://schemas.microsoft.com/office/drawing/2014/main" id="{45F12450-9906-4B23-AA19-5D365F164BC3}"/>
              </a:ext>
            </a:extLst>
          </p:cNvPr>
          <p:cNvSpPr>
            <a:spLocks noGrp="1"/>
          </p:cNvSpPr>
          <p:nvPr>
            <p:ph type="body" sz="quarter" idx="14"/>
          </p:nvPr>
        </p:nvSpPr>
        <p:spPr/>
        <p:txBody>
          <a:bodyPr/>
          <a:lstStyle/>
          <a:p>
            <a:r>
              <a:rPr lang="bg-BG" dirty="0">
                <a:solidFill>
                  <a:srgbClr val="085156"/>
                </a:solidFill>
              </a:rPr>
              <a:t>Диета с </a:t>
            </a:r>
            <a:r>
              <a:rPr lang="en-US" dirty="0">
                <a:solidFill>
                  <a:srgbClr val="085156"/>
                </a:solidFill>
              </a:rPr>
              <a:t>80% </a:t>
            </a:r>
            <a:r>
              <a:rPr lang="bg-BG" dirty="0">
                <a:solidFill>
                  <a:srgbClr val="085156"/>
                </a:solidFill>
              </a:rPr>
              <a:t>УПХ/</a:t>
            </a:r>
            <a:r>
              <a:rPr lang="en-US" dirty="0">
                <a:solidFill>
                  <a:srgbClr val="085156"/>
                </a:solidFill>
              </a:rPr>
              <a:t>UPFs </a:t>
            </a:r>
            <a:endParaRPr lang="en-IE" dirty="0">
              <a:solidFill>
                <a:srgbClr val="085156"/>
              </a:solidFill>
            </a:endParaRPr>
          </a:p>
        </p:txBody>
      </p:sp>
      <p:sp>
        <p:nvSpPr>
          <p:cNvPr id="4" name="Picture Placeholder 3">
            <a:extLst>
              <a:ext uri="{FF2B5EF4-FFF2-40B4-BE49-F238E27FC236}">
                <a16:creationId xmlns:a16="http://schemas.microsoft.com/office/drawing/2014/main" id="{8B6771F0-2A72-4E95-BCF9-E6DB99F1E42B}"/>
              </a:ext>
            </a:extLst>
          </p:cNvPr>
          <p:cNvSpPr>
            <a:spLocks noGrp="1"/>
          </p:cNvSpPr>
          <p:nvPr>
            <p:ph type="pic" sz="quarter" idx="15"/>
          </p:nvPr>
        </p:nvSpPr>
        <p:spPr/>
      </p:sp>
      <p:pic>
        <p:nvPicPr>
          <p:cNvPr id="5" name="Online Media 4" title="UK doctor switches to 80% ULTRA-processed food diet for 30 days 🍔🍕🍟 BBC">
            <a:hlinkClick r:id="" action="ppaction://media"/>
            <a:extLst>
              <a:ext uri="{FF2B5EF4-FFF2-40B4-BE49-F238E27FC236}">
                <a16:creationId xmlns:a16="http://schemas.microsoft.com/office/drawing/2014/main" id="{161A0D6E-30C0-4973-A6CA-5E4015160198}"/>
              </a:ext>
            </a:extLst>
          </p:cNvPr>
          <p:cNvPicPr>
            <a:picLocks noRot="1" noChangeAspect="1"/>
          </p:cNvPicPr>
          <p:nvPr>
            <a:videoFile r:link="rId1"/>
          </p:nvPr>
        </p:nvPicPr>
        <p:blipFill>
          <a:blip r:embed="rId3"/>
          <a:stretch>
            <a:fillRect/>
          </a:stretch>
        </p:blipFill>
        <p:spPr>
          <a:xfrm>
            <a:off x="3150251" y="1828800"/>
            <a:ext cx="5699608" cy="3633746"/>
          </a:xfrm>
          <a:prstGeom prst="rect">
            <a:avLst/>
          </a:prstGeom>
        </p:spPr>
      </p:pic>
      <p:sp>
        <p:nvSpPr>
          <p:cNvPr id="6" name="Oval 5">
            <a:extLst>
              <a:ext uri="{FF2B5EF4-FFF2-40B4-BE49-F238E27FC236}">
                <a16:creationId xmlns:a16="http://schemas.microsoft.com/office/drawing/2014/main" id="{6A4EF95C-810D-4DFF-B2BF-28E5A08FD335}"/>
              </a:ext>
            </a:extLst>
          </p:cNvPr>
          <p:cNvSpPr/>
          <p:nvPr/>
        </p:nvSpPr>
        <p:spPr>
          <a:xfrm>
            <a:off x="857250" y="805873"/>
            <a:ext cx="2486752" cy="975485"/>
          </a:xfrm>
          <a:prstGeom prst="ellipse">
            <a:avLst/>
          </a:prstGeom>
          <a:solidFill>
            <a:srgbClr val="F5C0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800" b="1" dirty="0">
                <a:solidFill>
                  <a:srgbClr val="085156"/>
                </a:solidFill>
              </a:rPr>
              <a:t>ГЛЕДАЙТЕ</a:t>
            </a:r>
            <a:r>
              <a:rPr lang="en-US" dirty="0"/>
              <a:t> </a:t>
            </a:r>
            <a:endParaRPr lang="en-IE" dirty="0"/>
          </a:p>
        </p:txBody>
      </p:sp>
      <p:sp>
        <p:nvSpPr>
          <p:cNvPr id="7" name="TextBox 6">
            <a:extLst>
              <a:ext uri="{FF2B5EF4-FFF2-40B4-BE49-F238E27FC236}">
                <a16:creationId xmlns:a16="http://schemas.microsoft.com/office/drawing/2014/main" id="{DB28DF05-6B99-4D34-998D-CFB49B067001}"/>
              </a:ext>
            </a:extLst>
          </p:cNvPr>
          <p:cNvSpPr txBox="1"/>
          <p:nvPr/>
        </p:nvSpPr>
        <p:spPr>
          <a:xfrm>
            <a:off x="356135" y="5958675"/>
            <a:ext cx="4437246" cy="584775"/>
          </a:xfrm>
          <a:prstGeom prst="rect">
            <a:avLst/>
          </a:prstGeom>
          <a:noFill/>
        </p:spPr>
        <p:txBody>
          <a:bodyPr wrap="square" rtlCol="0">
            <a:spAutoFit/>
          </a:bodyPr>
          <a:lstStyle/>
          <a:p>
            <a:r>
              <a:rPr lang="en-IE" sz="1400" dirty="0">
                <a:hlinkClick r:id="rId4"/>
              </a:rPr>
              <a:t>https://www.youtube.com/watch?v=T4PFt4czJw0</a:t>
            </a:r>
            <a:endParaRPr lang="en-IE" sz="1400" dirty="0"/>
          </a:p>
          <a:p>
            <a:endParaRPr lang="en-IE" dirty="0"/>
          </a:p>
        </p:txBody>
      </p:sp>
      <p:sp>
        <p:nvSpPr>
          <p:cNvPr id="8" name="TextBox 7">
            <a:extLst>
              <a:ext uri="{FF2B5EF4-FFF2-40B4-BE49-F238E27FC236}">
                <a16:creationId xmlns:a16="http://schemas.microsoft.com/office/drawing/2014/main" id="{DD7DC5B3-7449-4058-95EA-B15405C7B343}"/>
              </a:ext>
            </a:extLst>
          </p:cNvPr>
          <p:cNvSpPr txBox="1"/>
          <p:nvPr/>
        </p:nvSpPr>
        <p:spPr>
          <a:xfrm>
            <a:off x="9182501" y="2319830"/>
            <a:ext cx="2627697" cy="3416320"/>
          </a:xfrm>
          <a:prstGeom prst="rect">
            <a:avLst/>
          </a:prstGeom>
          <a:noFill/>
        </p:spPr>
        <p:txBody>
          <a:bodyPr wrap="square" rtlCol="0">
            <a:spAutoFit/>
          </a:bodyPr>
          <a:lstStyle/>
          <a:p>
            <a:pPr algn="ctr"/>
            <a:r>
              <a:rPr lang="bg-BG" sz="2400" dirty="0">
                <a:solidFill>
                  <a:srgbClr val="406F70"/>
                </a:solidFill>
              </a:rPr>
              <a:t>Доктор от ОК/</a:t>
            </a:r>
            <a:r>
              <a:rPr lang="en-US" sz="2400" dirty="0">
                <a:solidFill>
                  <a:srgbClr val="406F70"/>
                </a:solidFill>
              </a:rPr>
              <a:t>UK</a:t>
            </a:r>
            <a:r>
              <a:rPr lang="bg-BG" sz="2400" dirty="0">
                <a:solidFill>
                  <a:srgbClr val="406F70"/>
                </a:solidFill>
              </a:rPr>
              <a:t> извършва човешки експеримент върху себе си, като се храни само с преработена храна за 30 дни.</a:t>
            </a:r>
            <a:r>
              <a:rPr lang="en-US" sz="2400" dirty="0">
                <a:solidFill>
                  <a:srgbClr val="406F70"/>
                </a:solidFill>
              </a:rPr>
              <a:t>.</a:t>
            </a:r>
            <a:endParaRPr lang="en-IE" sz="2400" dirty="0">
              <a:solidFill>
                <a:srgbClr val="406F70"/>
              </a:solidFill>
            </a:endParaRPr>
          </a:p>
        </p:txBody>
      </p:sp>
    </p:spTree>
    <p:extLst>
      <p:ext uri="{BB962C8B-B14F-4D97-AF65-F5344CB8AC3E}">
        <p14:creationId xmlns:p14="http://schemas.microsoft.com/office/powerpoint/2010/main" val="371541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08B5C7-958E-4594-B361-0473BB910698}"/>
              </a:ext>
            </a:extLst>
          </p:cNvPr>
          <p:cNvSpPr>
            <a:spLocks noGrp="1"/>
          </p:cNvSpPr>
          <p:nvPr>
            <p:ph type="body" sz="quarter" idx="16"/>
          </p:nvPr>
        </p:nvSpPr>
        <p:spPr>
          <a:xfrm>
            <a:off x="5497551" y="294199"/>
            <a:ext cx="6501161" cy="1222754"/>
          </a:xfrm>
        </p:spPr>
        <p:txBody>
          <a:bodyPr>
            <a:normAutofit fontScale="85000" lnSpcReduction="10000"/>
          </a:bodyPr>
          <a:lstStyle/>
          <a:p>
            <a:pPr algn="l"/>
            <a:r>
              <a:rPr lang="bg-BG" b="1" dirty="0">
                <a:solidFill>
                  <a:srgbClr val="085156"/>
                </a:solidFill>
              </a:rPr>
              <a:t>Като обобщение</a:t>
            </a:r>
            <a:r>
              <a:rPr lang="en-US" b="1" dirty="0">
                <a:solidFill>
                  <a:srgbClr val="085156"/>
                </a:solidFill>
              </a:rPr>
              <a:t>..</a:t>
            </a:r>
          </a:p>
          <a:p>
            <a:pPr algn="l"/>
            <a:r>
              <a:rPr lang="bg-BG" b="1" dirty="0">
                <a:solidFill>
                  <a:srgbClr val="085156"/>
                </a:solidFill>
              </a:rPr>
              <a:t>Гответе и сервирайте истинска храна</a:t>
            </a:r>
            <a:endParaRPr lang="en-IE" b="1" dirty="0">
              <a:solidFill>
                <a:srgbClr val="085156"/>
              </a:solidFill>
            </a:endParaRPr>
          </a:p>
        </p:txBody>
      </p:sp>
      <p:sp>
        <p:nvSpPr>
          <p:cNvPr id="3" name="Text Placeholder 2">
            <a:extLst>
              <a:ext uri="{FF2B5EF4-FFF2-40B4-BE49-F238E27FC236}">
                <a16:creationId xmlns:a16="http://schemas.microsoft.com/office/drawing/2014/main" id="{2E1E3577-A251-4FA9-AFF3-D147F51C994B}"/>
              </a:ext>
            </a:extLst>
          </p:cNvPr>
          <p:cNvSpPr>
            <a:spLocks noGrp="1"/>
          </p:cNvSpPr>
          <p:nvPr>
            <p:ph type="body" sz="quarter" idx="17"/>
          </p:nvPr>
        </p:nvSpPr>
        <p:spPr>
          <a:xfrm>
            <a:off x="5731727" y="1734151"/>
            <a:ext cx="5866945" cy="3947440"/>
          </a:xfrm>
        </p:spPr>
        <p:txBody>
          <a:bodyPr/>
          <a:lstStyle/>
          <a:p>
            <a:r>
              <a:rPr lang="bg-BG" sz="2250" b="1" dirty="0">
                <a:solidFill>
                  <a:srgbClr val="085156"/>
                </a:solidFill>
              </a:rPr>
              <a:t>МСП с хранителни услуги могат да помогнат да бъдем по-внимателни в света след пандемията, за да насърчим по-здравословни хранителни навици и да станем по-устойчиви чрез</a:t>
            </a:r>
            <a:r>
              <a:rPr lang="en-US" sz="2250" b="1" dirty="0">
                <a:solidFill>
                  <a:srgbClr val="085156"/>
                </a:solidFill>
              </a:rPr>
              <a:t>:</a:t>
            </a:r>
          </a:p>
          <a:p>
            <a:pPr marL="342900" indent="-342900">
              <a:buFont typeface="Arial" panose="020B0604020202020204" pitchFamily="34" charset="0"/>
              <a:buChar char="•"/>
            </a:pPr>
            <a:r>
              <a:rPr lang="bg-BG" sz="2250" dirty="0">
                <a:solidFill>
                  <a:srgbClr val="085156"/>
                </a:solidFill>
              </a:rPr>
              <a:t>Подкрепяйки нуждите на своите клиенти</a:t>
            </a:r>
            <a:endParaRPr lang="en-US" sz="2250" dirty="0">
              <a:solidFill>
                <a:srgbClr val="085156"/>
              </a:solidFill>
            </a:endParaRPr>
          </a:p>
          <a:p>
            <a:pPr marL="342900" indent="-342900">
              <a:buFont typeface="Arial" panose="020B0604020202020204" pitchFamily="34" charset="0"/>
              <a:buChar char="•"/>
            </a:pPr>
            <a:r>
              <a:rPr lang="bg-BG" sz="2250" dirty="0">
                <a:solidFill>
                  <a:srgbClr val="085156"/>
                </a:solidFill>
              </a:rPr>
              <a:t>Осигуряване по-здравословни алтернативи </a:t>
            </a:r>
            <a:endParaRPr lang="en-US" sz="2250" dirty="0">
              <a:solidFill>
                <a:srgbClr val="085156"/>
              </a:solidFill>
            </a:endParaRPr>
          </a:p>
          <a:p>
            <a:pPr marL="342900" indent="-342900">
              <a:buFont typeface="Arial" panose="020B0604020202020204" pitchFamily="34" charset="0"/>
              <a:buChar char="•"/>
            </a:pPr>
            <a:r>
              <a:rPr lang="bg-BG" sz="2250" dirty="0">
                <a:solidFill>
                  <a:srgbClr val="085156"/>
                </a:solidFill>
              </a:rPr>
              <a:t>Използване на по-малко добавки</a:t>
            </a:r>
            <a:endParaRPr lang="en-US" sz="2250" dirty="0">
              <a:solidFill>
                <a:srgbClr val="085156"/>
              </a:solidFill>
            </a:endParaRPr>
          </a:p>
          <a:p>
            <a:pPr marL="342900" indent="-342900">
              <a:buFont typeface="Arial" panose="020B0604020202020204" pitchFamily="34" charset="0"/>
              <a:buChar char="•"/>
            </a:pPr>
            <a:r>
              <a:rPr lang="bg-BG" sz="2250" dirty="0">
                <a:solidFill>
                  <a:srgbClr val="085156"/>
                </a:solidFill>
              </a:rPr>
              <a:t>Избягване на УПХ/</a:t>
            </a:r>
            <a:r>
              <a:rPr lang="en-US" sz="2250" dirty="0">
                <a:solidFill>
                  <a:srgbClr val="085156"/>
                </a:solidFill>
              </a:rPr>
              <a:t>UPFs</a:t>
            </a:r>
          </a:p>
          <a:p>
            <a:pPr marL="342900" indent="-342900">
              <a:buFont typeface="Arial" panose="020B0604020202020204" pitchFamily="34" charset="0"/>
              <a:buChar char="•"/>
            </a:pPr>
            <a:r>
              <a:rPr lang="bg-BG" sz="2250" dirty="0">
                <a:solidFill>
                  <a:srgbClr val="085156"/>
                </a:solidFill>
              </a:rPr>
              <a:t>Избор на местни източници</a:t>
            </a:r>
            <a:endParaRPr lang="en-US" sz="2250" dirty="0">
              <a:solidFill>
                <a:srgbClr val="085156"/>
              </a:solidFill>
            </a:endParaRPr>
          </a:p>
          <a:p>
            <a:pPr marL="342900" indent="-342900">
              <a:buFont typeface="Arial" panose="020B0604020202020204" pitchFamily="34" charset="0"/>
              <a:buChar char="•"/>
            </a:pPr>
            <a:r>
              <a:rPr lang="bg-BG" sz="2250" dirty="0">
                <a:solidFill>
                  <a:srgbClr val="085156"/>
                </a:solidFill>
              </a:rPr>
              <a:t>Избор на прясно и качествено</a:t>
            </a:r>
            <a:endParaRPr lang="en-US" sz="2250" dirty="0">
              <a:solidFill>
                <a:srgbClr val="085156"/>
              </a:solidFill>
            </a:endParaRPr>
          </a:p>
          <a:p>
            <a:endParaRPr lang="en-IE" dirty="0"/>
          </a:p>
        </p:txBody>
      </p:sp>
      <p:pic>
        <p:nvPicPr>
          <p:cNvPr id="10" name="Picture Placeholder 9" descr="A group of people in a kitchen&#10;&#10;Description automatically generated with medium confidence">
            <a:extLst>
              <a:ext uri="{FF2B5EF4-FFF2-40B4-BE49-F238E27FC236}">
                <a16:creationId xmlns:a16="http://schemas.microsoft.com/office/drawing/2014/main" id="{5860466E-98DE-4E8C-BD38-4D802741F6ED}"/>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r="-3006"/>
          <a:stretch/>
        </p:blipFill>
        <p:spPr>
          <a:xfrm>
            <a:off x="0" y="77001"/>
            <a:ext cx="5651292" cy="6169971"/>
          </a:xfrm>
        </p:spPr>
      </p:pic>
    </p:spTree>
    <p:extLst>
      <p:ext uri="{BB962C8B-B14F-4D97-AF65-F5344CB8AC3E}">
        <p14:creationId xmlns:p14="http://schemas.microsoft.com/office/powerpoint/2010/main" val="225215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C99D12-AE90-8945-A440-4B8732AE7606}"/>
              </a:ext>
            </a:extLst>
          </p:cNvPr>
          <p:cNvSpPr>
            <a:spLocks noGrp="1"/>
          </p:cNvSpPr>
          <p:nvPr>
            <p:ph type="body" sz="quarter" idx="19"/>
          </p:nvPr>
        </p:nvSpPr>
        <p:spPr/>
        <p:txBody>
          <a:bodyPr/>
          <a:lstStyle/>
          <a:p>
            <a:r>
              <a:rPr lang="bg-BG" dirty="0"/>
              <a:t>Някакви въпроси?</a:t>
            </a:r>
            <a:endParaRPr lang="en-US" dirty="0"/>
          </a:p>
        </p:txBody>
      </p:sp>
      <p:sp>
        <p:nvSpPr>
          <p:cNvPr id="6" name="Text Placeholder 5">
            <a:extLst>
              <a:ext uri="{FF2B5EF4-FFF2-40B4-BE49-F238E27FC236}">
                <a16:creationId xmlns:a16="http://schemas.microsoft.com/office/drawing/2014/main" id="{BF2607B3-3639-0248-950E-5ED1788F9D35}"/>
              </a:ext>
            </a:extLst>
          </p:cNvPr>
          <p:cNvSpPr>
            <a:spLocks noGrp="1"/>
          </p:cNvSpPr>
          <p:nvPr>
            <p:ph type="body" sz="quarter" idx="20"/>
          </p:nvPr>
        </p:nvSpPr>
        <p:spPr/>
        <p:txBody>
          <a:bodyPr>
            <a:normAutofit fontScale="62500" lnSpcReduction="20000"/>
          </a:bodyPr>
          <a:lstStyle/>
          <a:p>
            <a:r>
              <a:rPr lang="bg-BG" dirty="0"/>
              <a:t>БЛАГОДАРИМ ВИ</a:t>
            </a:r>
            <a:endParaRPr lang="en-US" dirty="0"/>
          </a:p>
        </p:txBody>
      </p:sp>
    </p:spTree>
    <p:extLst>
      <p:ext uri="{BB962C8B-B14F-4D97-AF65-F5344CB8AC3E}">
        <p14:creationId xmlns:p14="http://schemas.microsoft.com/office/powerpoint/2010/main" val="168404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8EAEFF-3BD8-462A-8E07-1CA947EBB52F}"/>
              </a:ext>
            </a:extLst>
          </p:cNvPr>
          <p:cNvSpPr>
            <a:spLocks noGrp="1"/>
          </p:cNvSpPr>
          <p:nvPr>
            <p:ph type="body" sz="quarter" idx="19"/>
          </p:nvPr>
        </p:nvSpPr>
        <p:spPr>
          <a:xfrm>
            <a:off x="2550146" y="328698"/>
            <a:ext cx="9201485" cy="1599125"/>
          </a:xfrm>
        </p:spPr>
        <p:txBody>
          <a:bodyPr>
            <a:normAutofit fontScale="62500" lnSpcReduction="20000"/>
          </a:bodyPr>
          <a:lstStyle/>
          <a:p>
            <a:pPr algn="ctr">
              <a:spcBef>
                <a:spcPct val="50000"/>
              </a:spcBef>
            </a:pPr>
            <a:r>
              <a:rPr lang="bg-BG" altLang="en-US" sz="4400" b="1" dirty="0">
                <a:solidFill>
                  <a:srgbClr val="085156"/>
                </a:solidFill>
                <a:cs typeface="Arial" panose="020B0604020202020204" pitchFamily="34" charset="0"/>
              </a:rPr>
              <a:t>ПРЕДИЗВИКАТЕЛСТВОТО НА ЗАТЛЪСТЯВАНЕТО</a:t>
            </a:r>
            <a:endParaRPr lang="en-US" altLang="en-US" sz="4400" b="1" dirty="0">
              <a:solidFill>
                <a:srgbClr val="085156"/>
              </a:solidFill>
              <a:cs typeface="Arial" panose="020B0604020202020204" pitchFamily="34" charset="0"/>
            </a:endParaRPr>
          </a:p>
          <a:p>
            <a:pPr algn="ctr">
              <a:spcBef>
                <a:spcPct val="50000"/>
              </a:spcBef>
            </a:pPr>
            <a:endParaRPr lang="en-US" altLang="en-US" sz="1200" b="1" dirty="0">
              <a:solidFill>
                <a:srgbClr val="085156"/>
              </a:solidFill>
              <a:cs typeface="Arial" panose="020B0604020202020204" pitchFamily="34" charset="0"/>
            </a:endParaRPr>
          </a:p>
          <a:p>
            <a:pPr algn="ctr">
              <a:lnSpc>
                <a:spcPct val="120000"/>
              </a:lnSpc>
            </a:pPr>
            <a:r>
              <a:rPr lang="bg-BG" altLang="en-US" dirty="0">
                <a:solidFill>
                  <a:srgbClr val="085156"/>
                </a:solidFill>
                <a:cs typeface="Arial" panose="020B0604020202020204" pitchFamily="34" charset="0"/>
              </a:rPr>
              <a:t>Затлъстяването е </a:t>
            </a:r>
            <a:r>
              <a:rPr lang="bg-BG" altLang="en-US" dirty="0" err="1">
                <a:solidFill>
                  <a:srgbClr val="085156"/>
                </a:solidFill>
                <a:cs typeface="Arial" panose="020B0604020202020204" pitchFamily="34" charset="0"/>
              </a:rPr>
              <a:t>оснвен</a:t>
            </a:r>
            <a:r>
              <a:rPr lang="bg-BG" altLang="en-US" dirty="0">
                <a:solidFill>
                  <a:srgbClr val="085156"/>
                </a:solidFill>
                <a:cs typeface="Arial" panose="020B0604020202020204" pitchFamily="34" charset="0"/>
              </a:rPr>
              <a:t> проблем за общественото здраве в Европа и е описано от Световната здравна организация като </a:t>
            </a:r>
            <a:r>
              <a:rPr lang="en-IE" altLang="en-US" dirty="0">
                <a:solidFill>
                  <a:srgbClr val="085156"/>
                </a:solidFill>
                <a:cs typeface="Arial" panose="020B0604020202020204" pitchFamily="34" charset="0"/>
              </a:rPr>
              <a:t>‘</a:t>
            </a:r>
            <a:r>
              <a:rPr lang="bg-BG" altLang="en-US" b="1" i="1" dirty="0">
                <a:solidFill>
                  <a:srgbClr val="085156"/>
                </a:solidFill>
                <a:cs typeface="Arial" panose="020B0604020202020204" pitchFamily="34" charset="0"/>
              </a:rPr>
              <a:t>епидемично</a:t>
            </a:r>
            <a:r>
              <a:rPr lang="en-IE" altLang="en-US" b="1" i="1" dirty="0">
                <a:solidFill>
                  <a:srgbClr val="085156"/>
                </a:solidFill>
                <a:cs typeface="Arial" panose="020B0604020202020204" pitchFamily="34" charset="0"/>
              </a:rPr>
              <a:t>’.</a:t>
            </a:r>
            <a:endParaRPr lang="en-US" altLang="en-US" b="1" i="1" dirty="0">
              <a:solidFill>
                <a:srgbClr val="085156"/>
              </a:solidFill>
              <a:cs typeface="Arial" panose="020B0604020202020204" pitchFamily="34" charset="0"/>
            </a:endParaRPr>
          </a:p>
          <a:p>
            <a:endParaRPr lang="en-IE" dirty="0"/>
          </a:p>
        </p:txBody>
      </p:sp>
      <p:pic>
        <p:nvPicPr>
          <p:cNvPr id="4" name="Picture 3">
            <a:extLst>
              <a:ext uri="{FF2B5EF4-FFF2-40B4-BE49-F238E27FC236}">
                <a16:creationId xmlns:a16="http://schemas.microsoft.com/office/drawing/2014/main" id="{74E97775-0515-4FE8-BD76-591E59AAC9B4}"/>
              </a:ext>
            </a:extLst>
          </p:cNvPr>
          <p:cNvPicPr/>
          <p:nvPr/>
        </p:nvPicPr>
        <p:blipFill rotWithShape="1">
          <a:blip r:embed="rId2" cstate="screen">
            <a:extLst>
              <a:ext uri="{28A0092B-C50C-407E-A947-70E740481C1C}">
                <a14:useLocalDpi xmlns:a14="http://schemas.microsoft.com/office/drawing/2010/main"/>
              </a:ext>
            </a:extLst>
          </a:blip>
          <a:srcRect l="7339" t="7719" r="4477" b="22426"/>
          <a:stretch/>
        </p:blipFill>
        <p:spPr>
          <a:xfrm>
            <a:off x="1366632" y="2220650"/>
            <a:ext cx="9091748" cy="4051197"/>
          </a:xfrm>
          <a:prstGeom prst="rect">
            <a:avLst/>
          </a:prstGeom>
        </p:spPr>
      </p:pic>
      <p:sp>
        <p:nvSpPr>
          <p:cNvPr id="3" name="Text Box 6">
            <a:extLst>
              <a:ext uri="{FF2B5EF4-FFF2-40B4-BE49-F238E27FC236}">
                <a16:creationId xmlns:a16="http://schemas.microsoft.com/office/drawing/2014/main" id="{53695157-38F1-41E6-A2B2-40C2A50B4156}"/>
              </a:ext>
            </a:extLst>
          </p:cNvPr>
          <p:cNvSpPr txBox="1">
            <a:spLocks noChangeArrowheads="1"/>
          </p:cNvSpPr>
          <p:nvPr/>
        </p:nvSpPr>
        <p:spPr bwMode="auto">
          <a:xfrm>
            <a:off x="5636871" y="3757298"/>
            <a:ext cx="22686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bg-BG" altLang="en-US" b="1" dirty="0">
                <a:solidFill>
                  <a:srgbClr val="F4C05B"/>
                </a:solidFill>
                <a:latin typeface="Source Sans 3" charset="0"/>
                <a:ea typeface="Meiryo" panose="020B0604030504040204" pitchFamily="34" charset="-128"/>
                <a:cs typeface="Times New Roman" panose="02020603050405020304" pitchFamily="18" charset="0"/>
              </a:rPr>
              <a:t>от </a:t>
            </a:r>
            <a:r>
              <a:rPr kumimoji="0" lang="en-US" altLang="en-US" b="1" i="0" u="none" strike="noStrike" cap="none" normalizeH="0" baseline="0" dirty="0">
                <a:ln>
                  <a:noFill/>
                </a:ln>
                <a:solidFill>
                  <a:srgbClr val="F4C05B"/>
                </a:solidFill>
                <a:effectLst/>
                <a:latin typeface="Source Sans 3" charset="0"/>
                <a:ea typeface="Meiryo" panose="020B0604030504040204" pitchFamily="34" charset="-128"/>
                <a:cs typeface="Times New Roman" panose="02020603050405020304" pitchFamily="18" charset="0"/>
              </a:rPr>
              <a:t>11-</a:t>
            </a:r>
            <a:r>
              <a:rPr kumimoji="0" lang="bg-BG" altLang="en-US" b="1" i="0" u="none" strike="noStrike" cap="none" normalizeH="0" baseline="0" dirty="0">
                <a:ln>
                  <a:noFill/>
                </a:ln>
                <a:solidFill>
                  <a:srgbClr val="F4C05B"/>
                </a:solidFill>
                <a:effectLst/>
                <a:latin typeface="Source Sans 3" charset="0"/>
                <a:ea typeface="Meiryo" panose="020B0604030504040204" pitchFamily="34" charset="-128"/>
                <a:cs typeface="Times New Roman" panose="02020603050405020304" pitchFamily="18" charset="0"/>
              </a:rPr>
              <a:t>годишните е</a:t>
            </a:r>
            <a:endParaRPr kumimoji="0" lang="en-US" altLang="en-US" b="1" i="0" u="none" strike="noStrike" cap="none" normalizeH="0" baseline="0" dirty="0">
              <a:ln>
                <a:noFill/>
              </a:ln>
              <a:solidFill>
                <a:schemeClr val="tx1"/>
              </a:solidFill>
              <a:effectLst/>
              <a:latin typeface="Arial" panose="020B0604020202020204" pitchFamily="34" charset="0"/>
            </a:endParaRPr>
          </a:p>
        </p:txBody>
      </p:sp>
      <p:sp>
        <p:nvSpPr>
          <p:cNvPr id="5" name="Text Box 9">
            <a:extLst>
              <a:ext uri="{FF2B5EF4-FFF2-40B4-BE49-F238E27FC236}">
                <a16:creationId xmlns:a16="http://schemas.microsoft.com/office/drawing/2014/main" id="{581971B9-6A1A-4973-8871-B1AC0AFE1EAB}"/>
              </a:ext>
            </a:extLst>
          </p:cNvPr>
          <p:cNvSpPr txBox="1">
            <a:spLocks noChangeArrowheads="1"/>
          </p:cNvSpPr>
          <p:nvPr/>
        </p:nvSpPr>
        <p:spPr bwMode="auto">
          <a:xfrm>
            <a:off x="5514852" y="2916600"/>
            <a:ext cx="2390657"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5600" b="0" i="0" u="none" strike="noStrike" cap="none" normalizeH="0" baseline="0" dirty="0">
                <a:ln>
                  <a:noFill/>
                </a:ln>
                <a:solidFill>
                  <a:srgbClr val="3F6E70"/>
                </a:solidFill>
                <a:effectLst/>
                <a:latin typeface="DIN Condensed" charset="0"/>
                <a:ea typeface="Meiryo" panose="020B0604030504040204" pitchFamily="34" charset="-128"/>
                <a:cs typeface="Times New Roman" panose="02020603050405020304" pitchFamily="18" charset="0"/>
              </a:rPr>
              <a:t>1</a:t>
            </a:r>
            <a:r>
              <a:rPr kumimoji="0" lang="en-US" altLang="en-US" sz="5600" b="0" i="0" u="none" strike="noStrike" cap="none" normalizeH="0" baseline="0" dirty="0">
                <a:ln>
                  <a:noFill/>
                </a:ln>
                <a:solidFill>
                  <a:srgbClr val="F4C05B"/>
                </a:solidFill>
                <a:effectLst/>
                <a:latin typeface="DIN Condensed" charset="0"/>
                <a:ea typeface="Meiryo" panose="020B0604030504040204" pitchFamily="34" charset="-128"/>
                <a:cs typeface="Times New Roman" panose="02020603050405020304" pitchFamily="18" charset="0"/>
              </a:rPr>
              <a:t> </a:t>
            </a:r>
            <a:r>
              <a:rPr kumimoji="0" lang="bg-BG" altLang="en-US" sz="5600" b="0" i="0" u="none" strike="noStrike" cap="none" normalizeH="0" baseline="0" dirty="0">
                <a:ln>
                  <a:noFill/>
                </a:ln>
                <a:solidFill>
                  <a:srgbClr val="F4C05B"/>
                </a:solidFill>
                <a:effectLst/>
                <a:latin typeface="DIN Condensed" charset="0"/>
                <a:ea typeface="Meiryo" panose="020B0604030504040204" pitchFamily="34" charset="-128"/>
                <a:cs typeface="Times New Roman" panose="02020603050405020304" pitchFamily="18" charset="0"/>
              </a:rPr>
              <a:t>ОТ</a:t>
            </a:r>
            <a:r>
              <a:rPr kumimoji="0" lang="en-US" altLang="en-US" sz="5600" b="0" i="0" u="none" strike="noStrike" cap="none" normalizeH="0" baseline="0" dirty="0">
                <a:ln>
                  <a:noFill/>
                </a:ln>
                <a:solidFill>
                  <a:srgbClr val="F4C05B"/>
                </a:solidFill>
                <a:effectLst/>
                <a:latin typeface="DIN Condensed" charset="0"/>
                <a:ea typeface="Meiryo" panose="020B0604030504040204" pitchFamily="34" charset="-128"/>
                <a:cs typeface="Times New Roman" panose="02020603050405020304" pitchFamily="18" charset="0"/>
              </a:rPr>
              <a:t> 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21">
            <a:extLst>
              <a:ext uri="{FF2B5EF4-FFF2-40B4-BE49-F238E27FC236}">
                <a16:creationId xmlns:a16="http://schemas.microsoft.com/office/drawing/2014/main" id="{6AD9B0C5-4FB8-43AE-A630-777E5E13FBB4}"/>
              </a:ext>
            </a:extLst>
          </p:cNvPr>
          <p:cNvSpPr txBox="1">
            <a:spLocks noChangeArrowheads="1"/>
          </p:cNvSpPr>
          <p:nvPr/>
        </p:nvSpPr>
        <p:spPr bwMode="auto">
          <a:xfrm>
            <a:off x="7521137" y="3548976"/>
            <a:ext cx="3440088"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rgbClr val="3F6E70"/>
              </a:solidFill>
              <a:effectLst/>
              <a:latin typeface="DIN Condensed" charset="0"/>
              <a:ea typeface="Meiryo" panose="020B0604030504040204" pitchFamily="34"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bg-BG" altLang="en-US" sz="3600" dirty="0">
                <a:solidFill>
                  <a:srgbClr val="3F6E70"/>
                </a:solidFill>
                <a:latin typeface="DIN Condensed" charset="0"/>
                <a:ea typeface="Meiryo" panose="020B0604030504040204" pitchFamily="34" charset="-128"/>
                <a:cs typeface="Times New Roman" panose="02020603050405020304" pitchFamily="18" charset="0"/>
              </a:rPr>
              <a:t>СВРЪХ ТЕГЛО</a:t>
            </a:r>
            <a:r>
              <a:rPr kumimoji="0" lang="en-US" altLang="en-US" sz="3600" b="0" i="0" u="none" strike="noStrike" cap="none" normalizeH="0" baseline="0" dirty="0">
                <a:ln>
                  <a:noFill/>
                </a:ln>
                <a:solidFill>
                  <a:srgbClr val="3F6E70"/>
                </a:solidFill>
                <a:effectLst/>
                <a:latin typeface="DIN Condensed" charset="0"/>
                <a:ea typeface="Meiryo" panose="020B0604030504040204" pitchFamily="34" charset="-128"/>
                <a:cs typeface="Times New Roman" panose="02020603050405020304" pitchFamily="18" charset="0"/>
              </a:rPr>
              <a:t> </a:t>
            </a:r>
            <a:r>
              <a:rPr lang="bg-BG" altLang="en-US" sz="3600" dirty="0">
                <a:solidFill>
                  <a:srgbClr val="3F6E70"/>
                </a:solidFill>
                <a:latin typeface="DIN Condensed" charset="0"/>
                <a:ea typeface="Meiryo" panose="020B0604030504040204" pitchFamily="34" charset="-128"/>
                <a:cs typeface="Times New Roman" panose="02020603050405020304" pitchFamily="18" charset="0"/>
              </a:rPr>
              <a:t>или</a:t>
            </a:r>
            <a:endParaRPr kumimoji="0" lang="en-IE"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bg-BG" altLang="en-US" sz="3600" dirty="0">
                <a:solidFill>
                  <a:srgbClr val="3F6E70"/>
                </a:solidFill>
                <a:latin typeface="DIN Condensed" charset="0"/>
                <a:ea typeface="Meiryo" panose="020B0604030504040204" pitchFamily="34" charset="-128"/>
                <a:cs typeface="Times New Roman" panose="02020603050405020304" pitchFamily="18" charset="0"/>
              </a:rPr>
              <a:t>ДЕБЕЛ</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22">
            <a:extLst>
              <a:ext uri="{FF2B5EF4-FFF2-40B4-BE49-F238E27FC236}">
                <a16:creationId xmlns:a16="http://schemas.microsoft.com/office/drawing/2014/main" id="{9B041F01-1223-4EBA-B682-3F9D95384289}"/>
              </a:ext>
            </a:extLst>
          </p:cNvPr>
          <p:cNvSpPr txBox="1">
            <a:spLocks noChangeArrowheads="1"/>
          </p:cNvSpPr>
          <p:nvPr/>
        </p:nvSpPr>
        <p:spPr bwMode="auto">
          <a:xfrm>
            <a:off x="3652837" y="2492375"/>
            <a:ext cx="16208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bg-BG" altLang="en-US" sz="3600" dirty="0">
                <a:solidFill>
                  <a:srgbClr val="CC9030"/>
                </a:solidFill>
                <a:latin typeface="DIN Condensed" charset="0"/>
                <a:ea typeface="Meiryo" panose="020B0604030504040204" pitchFamily="34" charset="-128"/>
                <a:cs typeface="Times New Roman" panose="02020603050405020304" pitchFamily="18" charset="0"/>
              </a:rPr>
              <a:t>НАД</a:t>
            </a:r>
            <a:r>
              <a:rPr kumimoji="0" lang="en-US" altLang="en-US" sz="3600" b="0" i="0" u="none" strike="noStrike" cap="none" normalizeH="0" baseline="0" dirty="0">
                <a:ln>
                  <a:noFill/>
                </a:ln>
                <a:solidFill>
                  <a:srgbClr val="CC9030"/>
                </a:solidFill>
                <a:effectLst/>
                <a:latin typeface="DIN Condensed" charset="0"/>
                <a:ea typeface="Meiryo" panose="020B0604030504040204" pitchFamily="34" charset="-128"/>
                <a:cs typeface="Times New Roman" panose="02020603050405020304" pitchFamily="18" charset="0"/>
              </a:rPr>
              <a:t> 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23">
            <a:extLst>
              <a:ext uri="{FF2B5EF4-FFF2-40B4-BE49-F238E27FC236}">
                <a16:creationId xmlns:a16="http://schemas.microsoft.com/office/drawing/2014/main" id="{8DE91D32-A3E5-4C24-8C25-F45AC6EE4D56}"/>
              </a:ext>
            </a:extLst>
          </p:cNvPr>
          <p:cNvSpPr txBox="1">
            <a:spLocks noChangeArrowheads="1"/>
          </p:cNvSpPr>
          <p:nvPr/>
        </p:nvSpPr>
        <p:spPr bwMode="auto">
          <a:xfrm>
            <a:off x="3620963" y="3548976"/>
            <a:ext cx="18938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bg-BG" altLang="en-US" dirty="0">
                <a:solidFill>
                  <a:srgbClr val="F4C05B"/>
                </a:solidFill>
                <a:latin typeface="Source Sans 3" charset="0"/>
                <a:ea typeface="Meiryo" panose="020B0604030504040204" pitchFamily="34" charset="-128"/>
                <a:cs typeface="Times New Roman" panose="02020603050405020304" pitchFamily="18" charset="0"/>
              </a:rPr>
              <a:t>от хората са със свръх тегло или дебели</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 name="Text Box 24">
            <a:extLst>
              <a:ext uri="{FF2B5EF4-FFF2-40B4-BE49-F238E27FC236}">
                <a16:creationId xmlns:a16="http://schemas.microsoft.com/office/drawing/2014/main" id="{C6FEC07F-5042-42BA-B498-50B86CC966BA}"/>
              </a:ext>
            </a:extLst>
          </p:cNvPr>
          <p:cNvSpPr txBox="1">
            <a:spLocks noChangeArrowheads="1"/>
          </p:cNvSpPr>
          <p:nvPr/>
        </p:nvSpPr>
        <p:spPr bwMode="auto">
          <a:xfrm>
            <a:off x="3651250" y="4553903"/>
            <a:ext cx="16224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bg-BG" altLang="en-US" sz="3600" dirty="0">
                <a:solidFill>
                  <a:srgbClr val="02444A"/>
                </a:solidFill>
                <a:latin typeface="DIN Condensed" charset="0"/>
                <a:ea typeface="Meiryo" panose="020B0604030504040204" pitchFamily="34" charset="-128"/>
                <a:cs typeface="Times New Roman" panose="02020603050405020304" pitchFamily="18" charset="0"/>
              </a:rPr>
              <a:t>НАД</a:t>
            </a:r>
            <a:r>
              <a:rPr kumimoji="0" lang="en-US" altLang="en-US" sz="3600" b="0" i="0" u="none" strike="noStrike" cap="none" normalizeH="0" baseline="0" dirty="0">
                <a:ln>
                  <a:noFill/>
                </a:ln>
                <a:solidFill>
                  <a:srgbClr val="02444A"/>
                </a:solidFill>
                <a:effectLst/>
                <a:latin typeface="DIN Condensed" charset="0"/>
                <a:ea typeface="Meiryo" panose="020B0604030504040204" pitchFamily="34" charset="-128"/>
                <a:cs typeface="Times New Roman" panose="02020603050405020304" pitchFamily="18" charset="0"/>
              </a:rPr>
              <a:t> 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25">
            <a:extLst>
              <a:ext uri="{FF2B5EF4-FFF2-40B4-BE49-F238E27FC236}">
                <a16:creationId xmlns:a16="http://schemas.microsoft.com/office/drawing/2014/main" id="{F69A315C-BDF0-450D-9AC4-169426F2A433}"/>
              </a:ext>
            </a:extLst>
          </p:cNvPr>
          <p:cNvSpPr txBox="1">
            <a:spLocks noChangeArrowheads="1"/>
          </p:cNvSpPr>
          <p:nvPr/>
        </p:nvSpPr>
        <p:spPr bwMode="auto">
          <a:xfrm>
            <a:off x="3652837" y="5631394"/>
            <a:ext cx="18938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bg-BG" altLang="en-US" dirty="0">
                <a:solidFill>
                  <a:srgbClr val="F4C05B"/>
                </a:solidFill>
                <a:latin typeface="Source Sans 3" charset="0"/>
                <a:ea typeface="Meiryo" panose="020B0604030504040204" pitchFamily="34" charset="-128"/>
                <a:cs typeface="Times New Roman" panose="02020603050405020304" pitchFamily="18" charset="0"/>
              </a:rPr>
              <a:t>от</a:t>
            </a:r>
            <a:r>
              <a:rPr kumimoji="0" lang="en-US" altLang="en-US" b="0" i="0" u="none" strike="noStrike" cap="none" normalizeH="0" baseline="0" dirty="0">
                <a:ln>
                  <a:noFill/>
                </a:ln>
                <a:solidFill>
                  <a:srgbClr val="F4C05B"/>
                </a:solidFill>
                <a:effectLst/>
                <a:latin typeface="Source Sans 3" charset="0"/>
                <a:ea typeface="Meiryo" panose="020B0604030504040204" pitchFamily="34" charset="-128"/>
                <a:cs typeface="Times New Roman" panose="02020603050405020304" pitchFamily="18" charset="0"/>
              </a:rPr>
              <a:t> </a:t>
            </a:r>
            <a:r>
              <a:rPr lang="bg-BG" altLang="en-US" dirty="0">
                <a:solidFill>
                  <a:srgbClr val="F4C05B"/>
                </a:solidFill>
                <a:latin typeface="Source Sans 3" charset="0"/>
                <a:ea typeface="Meiryo" panose="020B0604030504040204" pitchFamily="34" charset="-128"/>
                <a:cs typeface="Times New Roman" panose="02020603050405020304" pitchFamily="18" charset="0"/>
              </a:rPr>
              <a:t>хората са дебели</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880DEA73-BF04-4030-AD1B-8E210EE547D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sp>
        <p:nvSpPr>
          <p:cNvPr id="13" name="Rectangle 15">
            <a:extLst>
              <a:ext uri="{FF2B5EF4-FFF2-40B4-BE49-F238E27FC236}">
                <a16:creationId xmlns:a16="http://schemas.microsoft.com/office/drawing/2014/main" id="{15A14376-5424-4BFE-8292-C9B9A57F4EA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a:p>
        </p:txBody>
      </p:sp>
      <p:pic>
        <p:nvPicPr>
          <p:cNvPr id="14" name="Picture 13">
            <a:extLst>
              <a:ext uri="{FF2B5EF4-FFF2-40B4-BE49-F238E27FC236}">
                <a16:creationId xmlns:a16="http://schemas.microsoft.com/office/drawing/2014/main" id="{BFB6116E-4F90-425E-B782-95D234A253CE}"/>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46725" y="6254161"/>
            <a:ext cx="1402080" cy="427990"/>
          </a:xfrm>
          <a:prstGeom prst="rect">
            <a:avLst/>
          </a:prstGeom>
        </p:spPr>
      </p:pic>
      <p:sp>
        <p:nvSpPr>
          <p:cNvPr id="15" name="TextBox 14">
            <a:extLst>
              <a:ext uri="{FF2B5EF4-FFF2-40B4-BE49-F238E27FC236}">
                <a16:creationId xmlns:a16="http://schemas.microsoft.com/office/drawing/2014/main" id="{7515FE18-9C53-43CB-91F8-66AD439BB6D8}"/>
              </a:ext>
            </a:extLst>
          </p:cNvPr>
          <p:cNvSpPr txBox="1"/>
          <p:nvPr/>
        </p:nvSpPr>
        <p:spPr>
          <a:xfrm>
            <a:off x="1733620" y="2005650"/>
            <a:ext cx="9908274" cy="369332"/>
          </a:xfrm>
          <a:prstGeom prst="rect">
            <a:avLst/>
          </a:prstGeom>
          <a:solidFill>
            <a:srgbClr val="085156"/>
          </a:solidFill>
        </p:spPr>
        <p:txBody>
          <a:bodyPr wrap="square" rtlCol="0">
            <a:spAutoFit/>
          </a:bodyPr>
          <a:lstStyle/>
          <a:p>
            <a:pPr algn="ctr"/>
            <a:r>
              <a:rPr lang="bg-BG" b="1" dirty="0">
                <a:solidFill>
                  <a:schemeClr val="bg1"/>
                </a:solidFill>
                <a:latin typeface="DIN Condensed"/>
                <a:ea typeface="Calibri" panose="020F0502020204030204" pitchFamily="34" charset="0"/>
                <a:cs typeface="Times New Roman" panose="02020603050405020304" pitchFamily="18" charset="0"/>
              </a:rPr>
              <a:t>В ЦЕЛИЯ ЕВРОПЕЙСКИ РЕГИОН</a:t>
            </a:r>
            <a:endParaRPr lang="en-IE" b="1" dirty="0">
              <a:solidFill>
                <a:schemeClr val="bg1"/>
              </a:solidFill>
            </a:endParaRPr>
          </a:p>
        </p:txBody>
      </p:sp>
    </p:spTree>
    <p:extLst>
      <p:ext uri="{BB962C8B-B14F-4D97-AF65-F5344CB8AC3E}">
        <p14:creationId xmlns:p14="http://schemas.microsoft.com/office/powerpoint/2010/main" val="231440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68469E-892E-4830-ACBC-BBAAFBB9E7AD}"/>
              </a:ext>
            </a:extLst>
          </p:cNvPr>
          <p:cNvSpPr>
            <a:spLocks noGrp="1"/>
          </p:cNvSpPr>
          <p:nvPr>
            <p:ph type="body" sz="quarter" idx="16"/>
          </p:nvPr>
        </p:nvSpPr>
        <p:spPr/>
        <p:txBody>
          <a:bodyPr>
            <a:normAutofit fontScale="85000" lnSpcReduction="10000"/>
          </a:bodyPr>
          <a:lstStyle/>
          <a:p>
            <a:r>
              <a:rPr lang="bg-BG" b="1" dirty="0">
                <a:solidFill>
                  <a:srgbClr val="085156"/>
                </a:solidFill>
              </a:rPr>
              <a:t>Защо се нуждаем от промяна</a:t>
            </a:r>
            <a:r>
              <a:rPr lang="en-US" b="1" dirty="0">
                <a:solidFill>
                  <a:srgbClr val="085156"/>
                </a:solidFill>
              </a:rPr>
              <a:t>…</a:t>
            </a:r>
            <a:endParaRPr lang="en-IE" b="1" dirty="0">
              <a:solidFill>
                <a:srgbClr val="085156"/>
              </a:solidFill>
            </a:endParaRPr>
          </a:p>
        </p:txBody>
      </p:sp>
      <p:sp>
        <p:nvSpPr>
          <p:cNvPr id="4" name="Text Placeholder 3">
            <a:extLst>
              <a:ext uri="{FF2B5EF4-FFF2-40B4-BE49-F238E27FC236}">
                <a16:creationId xmlns:a16="http://schemas.microsoft.com/office/drawing/2014/main" id="{A5DB9FCF-9C45-4094-BBE3-D5A9699C0066}"/>
              </a:ext>
            </a:extLst>
          </p:cNvPr>
          <p:cNvSpPr>
            <a:spLocks noGrp="1"/>
          </p:cNvSpPr>
          <p:nvPr>
            <p:ph type="body" sz="quarter" idx="17"/>
          </p:nvPr>
        </p:nvSpPr>
        <p:spPr/>
        <p:txBody>
          <a:bodyPr/>
          <a:lstStyle/>
          <a:p>
            <a:pPr algn="l" rtl="0" fontAlgn="base"/>
            <a:r>
              <a:rPr lang="bg-BG" sz="2400" b="1" dirty="0">
                <a:solidFill>
                  <a:srgbClr val="085156"/>
                </a:solidFill>
              </a:rPr>
              <a:t>Затлъстяването</a:t>
            </a:r>
            <a:r>
              <a:rPr lang="en-US" sz="2400" b="0" i="0" dirty="0">
                <a:solidFill>
                  <a:srgbClr val="085156"/>
                </a:solidFill>
                <a:effectLst/>
              </a:rPr>
              <a:t> </a:t>
            </a:r>
            <a:r>
              <a:rPr lang="bg-BG" sz="2400" dirty="0">
                <a:solidFill>
                  <a:srgbClr val="085156"/>
                </a:solidFill>
              </a:rPr>
              <a:t>вече е отговорно за</a:t>
            </a:r>
            <a:r>
              <a:rPr lang="en-US" sz="2400" b="0" i="0" dirty="0">
                <a:solidFill>
                  <a:srgbClr val="085156"/>
                </a:solidFill>
                <a:effectLst/>
              </a:rPr>
              <a:t> </a:t>
            </a:r>
          </a:p>
          <a:p>
            <a:pPr marL="342900" indent="-342900" algn="l" rtl="0" fontAlgn="base">
              <a:buFont typeface="Arial" panose="020B0604020202020204" pitchFamily="34" charset="0"/>
              <a:buChar char="•"/>
            </a:pPr>
            <a:r>
              <a:rPr lang="en-US" sz="2400" b="0" i="0" dirty="0">
                <a:solidFill>
                  <a:srgbClr val="085156"/>
                </a:solidFill>
                <a:effectLst/>
              </a:rPr>
              <a:t>2–8% </a:t>
            </a:r>
            <a:r>
              <a:rPr lang="bg-BG" sz="2400" b="0" i="0" dirty="0">
                <a:solidFill>
                  <a:srgbClr val="085156"/>
                </a:solidFill>
                <a:effectLst/>
              </a:rPr>
              <a:t>от разходите за здраве</a:t>
            </a:r>
            <a:r>
              <a:rPr lang="en-US" sz="2400" b="0" i="0" dirty="0">
                <a:solidFill>
                  <a:srgbClr val="085156"/>
                </a:solidFill>
                <a:effectLst/>
              </a:rPr>
              <a:t>  </a:t>
            </a:r>
          </a:p>
          <a:p>
            <a:pPr marL="342900" indent="-342900" algn="l" rtl="0" fontAlgn="base">
              <a:buFont typeface="Arial" panose="020B0604020202020204" pitchFamily="34" charset="0"/>
              <a:buChar char="•"/>
            </a:pPr>
            <a:r>
              <a:rPr lang="en-US" sz="2400" b="0" i="0" dirty="0">
                <a:solidFill>
                  <a:srgbClr val="085156"/>
                </a:solidFill>
                <a:effectLst/>
              </a:rPr>
              <a:t>10–13% </a:t>
            </a:r>
            <a:r>
              <a:rPr lang="bg-BG" sz="2400" b="0" i="0" dirty="0">
                <a:solidFill>
                  <a:srgbClr val="085156"/>
                </a:solidFill>
                <a:effectLst/>
              </a:rPr>
              <a:t>от смъртните случаи в различни части на ЕС</a:t>
            </a:r>
            <a:r>
              <a:rPr lang="en-US" sz="2400" b="0" i="0" dirty="0">
                <a:solidFill>
                  <a:srgbClr val="085156"/>
                </a:solidFill>
                <a:effectLst/>
              </a:rPr>
              <a:t>. 	</a:t>
            </a:r>
            <a:r>
              <a:rPr lang="bg-BG" sz="2400" b="0" i="0" dirty="0">
                <a:solidFill>
                  <a:srgbClr val="085156"/>
                </a:solidFill>
                <a:effectLst/>
              </a:rPr>
              <a:t>                 </a:t>
            </a:r>
            <a:r>
              <a:rPr lang="en-US" sz="2000" b="0" i="0" dirty="0">
                <a:solidFill>
                  <a:srgbClr val="085156"/>
                </a:solidFill>
                <a:effectLst/>
              </a:rPr>
              <a:t>(</a:t>
            </a:r>
            <a:r>
              <a:rPr lang="bg-BG" sz="2000" b="0" i="0" dirty="0">
                <a:solidFill>
                  <a:srgbClr val="085156"/>
                </a:solidFill>
                <a:effectLst/>
              </a:rPr>
              <a:t>СЗО - Европа</a:t>
            </a:r>
            <a:r>
              <a:rPr lang="en-US" sz="2000" b="0" i="0" dirty="0">
                <a:solidFill>
                  <a:srgbClr val="085156"/>
                </a:solidFill>
                <a:effectLst/>
              </a:rPr>
              <a:t>)  </a:t>
            </a:r>
          </a:p>
          <a:p>
            <a:pPr algn="l" rtl="0" fontAlgn="base"/>
            <a:r>
              <a:rPr lang="en-US" sz="2400" b="0" i="0" dirty="0">
                <a:solidFill>
                  <a:srgbClr val="333333"/>
                </a:solidFill>
                <a:effectLst/>
              </a:rPr>
              <a:t> </a:t>
            </a:r>
            <a:endParaRPr lang="en-US" sz="2400" b="0" i="0" dirty="0">
              <a:solidFill>
                <a:srgbClr val="000000"/>
              </a:solidFill>
              <a:effectLst/>
            </a:endParaRPr>
          </a:p>
          <a:p>
            <a:pPr algn="l" rtl="0" fontAlgn="base"/>
            <a:r>
              <a:rPr lang="bg-BG" sz="2400" dirty="0">
                <a:solidFill>
                  <a:srgbClr val="085156"/>
                </a:solidFill>
              </a:rPr>
              <a:t>Проблемите с теглото и затлъстяването се увеличават с бързи темпове в повечето държави-членки на ЕС, като през 2014 г. се предполага, че </a:t>
            </a:r>
            <a:r>
              <a:rPr lang="en-US" sz="2400" b="1" i="0" dirty="0">
                <a:solidFill>
                  <a:srgbClr val="085156"/>
                </a:solidFill>
                <a:effectLst/>
              </a:rPr>
              <a:t>51.6 % </a:t>
            </a:r>
            <a:r>
              <a:rPr lang="bg-BG" sz="2400" i="0" dirty="0">
                <a:solidFill>
                  <a:srgbClr val="085156"/>
                </a:solidFill>
                <a:effectLst/>
              </a:rPr>
              <a:t>от населението на ЕС </a:t>
            </a:r>
            <a:r>
              <a:rPr lang="en-US" sz="2400" b="0" i="0" dirty="0">
                <a:solidFill>
                  <a:srgbClr val="085156"/>
                </a:solidFill>
                <a:effectLst/>
              </a:rPr>
              <a:t>(18 </a:t>
            </a:r>
            <a:r>
              <a:rPr lang="bg-BG" sz="2400" b="0" i="0" dirty="0">
                <a:solidFill>
                  <a:srgbClr val="085156"/>
                </a:solidFill>
                <a:effectLst/>
              </a:rPr>
              <a:t>и повече години</a:t>
            </a:r>
            <a:r>
              <a:rPr lang="en-US" sz="2400" b="0" i="0" dirty="0">
                <a:solidFill>
                  <a:srgbClr val="085156"/>
                </a:solidFill>
                <a:effectLst/>
              </a:rPr>
              <a:t>)</a:t>
            </a:r>
            <a:r>
              <a:rPr lang="en-US" sz="2400" b="1" i="0" dirty="0">
                <a:solidFill>
                  <a:srgbClr val="085156"/>
                </a:solidFill>
                <a:effectLst/>
              </a:rPr>
              <a:t> </a:t>
            </a:r>
            <a:r>
              <a:rPr lang="bg-BG" sz="2400" b="1" i="0" dirty="0">
                <a:solidFill>
                  <a:srgbClr val="085156"/>
                </a:solidFill>
                <a:effectLst/>
              </a:rPr>
              <a:t>е с наднормено тегло</a:t>
            </a:r>
            <a:r>
              <a:rPr lang="en-US" sz="2400" b="0" i="0" dirty="0">
                <a:solidFill>
                  <a:srgbClr val="085156"/>
                </a:solidFill>
                <a:effectLst/>
              </a:rPr>
              <a:t> </a:t>
            </a:r>
            <a:r>
              <a:rPr lang="bg-BG" sz="2400" dirty="0">
                <a:solidFill>
                  <a:srgbClr val="085156"/>
                </a:solidFill>
              </a:rPr>
              <a:t>и това се увеличава</a:t>
            </a:r>
            <a:r>
              <a:rPr lang="en-US" sz="2400" b="0" i="0" dirty="0">
                <a:solidFill>
                  <a:srgbClr val="085156"/>
                </a:solidFill>
                <a:effectLst/>
              </a:rPr>
              <a:t>  (</a:t>
            </a:r>
            <a:r>
              <a:rPr lang="bg-BG" sz="2400" b="0" i="0" dirty="0">
                <a:solidFill>
                  <a:srgbClr val="085156"/>
                </a:solidFill>
                <a:effectLst/>
              </a:rPr>
              <a:t>ЕВРОСТАТ/</a:t>
            </a:r>
            <a:r>
              <a:rPr lang="en-US" sz="2400" b="0" i="0" dirty="0">
                <a:solidFill>
                  <a:srgbClr val="085156"/>
                </a:solidFill>
                <a:effectLst/>
              </a:rPr>
              <a:t>EUROSTAT) </a:t>
            </a:r>
          </a:p>
          <a:p>
            <a:endParaRPr lang="en-IE" dirty="0"/>
          </a:p>
        </p:txBody>
      </p:sp>
      <p:pic>
        <p:nvPicPr>
          <p:cNvPr id="8" name="Picture Placeholder 7" descr="A picture containing person, indoor, feet&#10;&#10;Description automatically generated">
            <a:extLst>
              <a:ext uri="{FF2B5EF4-FFF2-40B4-BE49-F238E27FC236}">
                <a16:creationId xmlns:a16="http://schemas.microsoft.com/office/drawing/2014/main" id="{E7240D1F-8456-4714-8ED1-DB612FDBFCE0}"/>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8802435" y="1223694"/>
            <a:ext cx="3389565" cy="4033653"/>
          </a:xfrm>
        </p:spPr>
      </p:pic>
    </p:spTree>
    <p:extLst>
      <p:ext uri="{BB962C8B-B14F-4D97-AF65-F5344CB8AC3E}">
        <p14:creationId xmlns:p14="http://schemas.microsoft.com/office/powerpoint/2010/main" val="418807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clothing, indoor&#10;&#10;Description automatically generated">
            <a:extLst>
              <a:ext uri="{FF2B5EF4-FFF2-40B4-BE49-F238E27FC236}">
                <a16:creationId xmlns:a16="http://schemas.microsoft.com/office/drawing/2014/main" id="{729B5226-1536-4499-BFCF-CC62E032C061}"/>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6540706" y="6385"/>
            <a:ext cx="5651294" cy="6261962"/>
          </a:xfrm>
        </p:spPr>
      </p:pic>
      <p:sp>
        <p:nvSpPr>
          <p:cNvPr id="3" name="Text Placeholder 2">
            <a:extLst>
              <a:ext uri="{FF2B5EF4-FFF2-40B4-BE49-F238E27FC236}">
                <a16:creationId xmlns:a16="http://schemas.microsoft.com/office/drawing/2014/main" id="{BFBB3DE9-9574-483B-A1D1-E6EE097EB6D9}"/>
              </a:ext>
            </a:extLst>
          </p:cNvPr>
          <p:cNvSpPr>
            <a:spLocks noGrp="1"/>
          </p:cNvSpPr>
          <p:nvPr>
            <p:ph type="body" sz="quarter" idx="19"/>
          </p:nvPr>
        </p:nvSpPr>
        <p:spPr>
          <a:xfrm>
            <a:off x="294805" y="143124"/>
            <a:ext cx="5651292" cy="1598212"/>
          </a:xfrm>
        </p:spPr>
        <p:txBody>
          <a:bodyPr>
            <a:normAutofit fontScale="85000" lnSpcReduction="20000"/>
          </a:bodyPr>
          <a:lstStyle/>
          <a:p>
            <a:pPr algn="ctr"/>
            <a:r>
              <a:rPr lang="bg-BG" altLang="en-US" b="1" dirty="0">
                <a:solidFill>
                  <a:srgbClr val="085156"/>
                </a:solidFill>
                <a:cs typeface="Arial" panose="020B0604020202020204" pitchFamily="34" charset="0"/>
              </a:rPr>
              <a:t>Британия харчи </a:t>
            </a:r>
            <a:r>
              <a:rPr lang="en-IE" altLang="en-US" sz="3600" b="1" u="sng" dirty="0">
                <a:solidFill>
                  <a:srgbClr val="085156"/>
                </a:solidFill>
                <a:cs typeface="Arial" panose="020B0604020202020204" pitchFamily="34" charset="0"/>
              </a:rPr>
              <a:t>£47</a:t>
            </a:r>
            <a:r>
              <a:rPr lang="bg-BG" altLang="en-US" sz="3600" b="1" u="sng" dirty="0">
                <a:solidFill>
                  <a:srgbClr val="085156"/>
                </a:solidFill>
                <a:cs typeface="Arial" panose="020B0604020202020204" pitchFamily="34" charset="0"/>
              </a:rPr>
              <a:t> млрд. паунда</a:t>
            </a:r>
            <a:r>
              <a:rPr lang="bg-BG" altLang="en-US" sz="3600" dirty="0">
                <a:solidFill>
                  <a:srgbClr val="085156"/>
                </a:solidFill>
                <a:cs typeface="Arial" panose="020B0604020202020204" pitchFamily="34" charset="0"/>
              </a:rPr>
              <a:t> </a:t>
            </a:r>
            <a:r>
              <a:rPr lang="bg-BG" altLang="en-US" sz="3600" b="1" dirty="0">
                <a:solidFill>
                  <a:srgbClr val="085156"/>
                </a:solidFill>
                <a:cs typeface="Arial" panose="020B0604020202020204" pitchFamily="34" charset="0"/>
              </a:rPr>
              <a:t>годишно</a:t>
            </a:r>
            <a:r>
              <a:rPr lang="en-IE" altLang="en-US" sz="3600" dirty="0">
                <a:solidFill>
                  <a:srgbClr val="085156"/>
                </a:solidFill>
                <a:cs typeface="Arial" panose="020B0604020202020204" pitchFamily="34" charset="0"/>
              </a:rPr>
              <a:t> </a:t>
            </a:r>
            <a:r>
              <a:rPr lang="bg-BG" altLang="en-US" b="1" dirty="0">
                <a:solidFill>
                  <a:srgbClr val="085156"/>
                </a:solidFill>
                <a:cs typeface="Arial" panose="020B0604020202020204" pitchFamily="34" charset="0"/>
              </a:rPr>
              <a:t>за справяне с последиците от наднорменото тегло у населението</a:t>
            </a:r>
            <a:endParaRPr lang="en-IE" dirty="0">
              <a:solidFill>
                <a:srgbClr val="085156"/>
              </a:solidFill>
            </a:endParaRPr>
          </a:p>
        </p:txBody>
      </p:sp>
      <p:sp>
        <p:nvSpPr>
          <p:cNvPr id="4" name="Text Placeholder 3">
            <a:extLst>
              <a:ext uri="{FF2B5EF4-FFF2-40B4-BE49-F238E27FC236}">
                <a16:creationId xmlns:a16="http://schemas.microsoft.com/office/drawing/2014/main" id="{A4543AED-A3EF-4E89-8B0C-2A12E071A67F}"/>
              </a:ext>
            </a:extLst>
          </p:cNvPr>
          <p:cNvSpPr>
            <a:spLocks noGrp="1"/>
          </p:cNvSpPr>
          <p:nvPr>
            <p:ph type="body" sz="quarter" idx="20"/>
          </p:nvPr>
        </p:nvSpPr>
        <p:spPr>
          <a:xfrm>
            <a:off x="586552" y="2104799"/>
            <a:ext cx="4424360" cy="3889037"/>
          </a:xfrm>
        </p:spPr>
        <p:txBody>
          <a:bodyPr/>
          <a:lstStyle/>
          <a:p>
            <a:pPr algn="just"/>
            <a:r>
              <a:rPr lang="bg-BG" altLang="en-US" dirty="0">
                <a:solidFill>
                  <a:srgbClr val="085156"/>
                </a:solidFill>
                <a:cs typeface="Arial" panose="020B0604020202020204" pitchFamily="34" charset="0"/>
              </a:rPr>
              <a:t>Затлъстяването е с</a:t>
            </a:r>
            <a:r>
              <a:rPr lang="en-IE" altLang="en-US" dirty="0">
                <a:solidFill>
                  <a:srgbClr val="085156"/>
                </a:solidFill>
                <a:cs typeface="Arial" panose="020B0604020202020204" pitchFamily="34" charset="0"/>
              </a:rPr>
              <a:t> </a:t>
            </a:r>
            <a:r>
              <a:rPr lang="bg-BG" altLang="en-US" b="1" dirty="0">
                <a:solidFill>
                  <a:srgbClr val="085156"/>
                </a:solidFill>
                <a:cs typeface="Arial" panose="020B0604020202020204" pitchFamily="34" charset="0"/>
              </a:rPr>
              <a:t>по-голяма цена</a:t>
            </a:r>
            <a:r>
              <a:rPr lang="en-IE" altLang="en-US" b="1" dirty="0">
                <a:solidFill>
                  <a:srgbClr val="085156"/>
                </a:solidFill>
                <a:cs typeface="Arial" panose="020B0604020202020204" pitchFamily="34" charset="0"/>
              </a:rPr>
              <a:t> </a:t>
            </a:r>
            <a:r>
              <a:rPr lang="bg-BG" altLang="en-US" dirty="0">
                <a:solidFill>
                  <a:srgbClr val="085156"/>
                </a:solidFill>
                <a:cs typeface="Arial" panose="020B0604020202020204" pitchFamily="34" charset="0"/>
              </a:rPr>
              <a:t>За Британия от войната и терора. </a:t>
            </a:r>
            <a:endParaRPr lang="en-IE" altLang="en-US" dirty="0">
              <a:solidFill>
                <a:srgbClr val="085156"/>
              </a:solidFill>
              <a:cs typeface="Arial" panose="020B0604020202020204" pitchFamily="34" charset="0"/>
            </a:endParaRPr>
          </a:p>
          <a:p>
            <a:pPr algn="just"/>
            <a:r>
              <a:rPr lang="bg-BG" altLang="en-US" dirty="0">
                <a:solidFill>
                  <a:srgbClr val="085156"/>
                </a:solidFill>
                <a:cs typeface="Arial" panose="020B0604020202020204" pitchFamily="34" charset="0"/>
              </a:rPr>
              <a:t>Британия харчи </a:t>
            </a:r>
            <a:r>
              <a:rPr lang="en-IE" altLang="en-US" dirty="0">
                <a:solidFill>
                  <a:srgbClr val="085156"/>
                </a:solidFill>
                <a:cs typeface="Arial" panose="020B0604020202020204" pitchFamily="34" charset="0"/>
              </a:rPr>
              <a:t>£47</a:t>
            </a:r>
            <a:r>
              <a:rPr lang="bg-BG" altLang="en-US" dirty="0">
                <a:solidFill>
                  <a:srgbClr val="085156"/>
                </a:solidFill>
                <a:cs typeface="Arial" panose="020B0604020202020204" pitchFamily="34" charset="0"/>
              </a:rPr>
              <a:t> млрд. паунда годишно за справяне със здравните грижи и социални разходи на населението с все по-голямо наднормено тегло. </a:t>
            </a:r>
            <a:r>
              <a:rPr lang="en-IE" altLang="en-US" sz="2000" dirty="0">
                <a:solidFill>
                  <a:srgbClr val="085156"/>
                </a:solidFill>
                <a:cs typeface="Arial" panose="020B0604020202020204" pitchFamily="34" charset="0"/>
              </a:rPr>
              <a:t>(</a:t>
            </a:r>
            <a:r>
              <a:rPr lang="bg-BG" altLang="en-US" sz="2000" dirty="0">
                <a:solidFill>
                  <a:srgbClr val="085156"/>
                </a:solidFill>
                <a:cs typeface="Arial" panose="020B0604020202020204" pitchFamily="34" charset="0"/>
              </a:rPr>
              <a:t>източник </a:t>
            </a:r>
            <a:r>
              <a:rPr lang="bg-BG" altLang="en-US" sz="2000" dirty="0" err="1">
                <a:solidFill>
                  <a:srgbClr val="085156"/>
                </a:solidFill>
                <a:cs typeface="Arial" panose="020B0604020202020204" pitchFamily="34" charset="0"/>
              </a:rPr>
              <a:t>МакКинси</a:t>
            </a:r>
            <a:r>
              <a:rPr lang="bg-BG" altLang="en-US" sz="2000" dirty="0">
                <a:solidFill>
                  <a:srgbClr val="085156"/>
                </a:solidFill>
                <a:cs typeface="Arial" panose="020B0604020202020204" pitchFamily="34" charset="0"/>
              </a:rPr>
              <a:t> Глобал Институт/</a:t>
            </a:r>
            <a:r>
              <a:rPr lang="en-IE" altLang="en-US" sz="2000" dirty="0">
                <a:solidFill>
                  <a:srgbClr val="085156"/>
                </a:solidFill>
                <a:cs typeface="Arial" panose="020B0604020202020204" pitchFamily="34" charset="0"/>
              </a:rPr>
              <a:t> McKinsey Global Institute)  </a:t>
            </a:r>
            <a:r>
              <a:rPr lang="en-IE" altLang="en-US" dirty="0">
                <a:solidFill>
                  <a:schemeClr val="bg2"/>
                </a:solidFill>
                <a:latin typeface="Arial" panose="020B0604020202020204" pitchFamily="34" charset="0"/>
                <a:cs typeface="Arial" panose="020B0604020202020204" pitchFamily="34" charset="0"/>
              </a:rPr>
              <a:t>...</a:t>
            </a:r>
          </a:p>
          <a:p>
            <a:endParaRPr lang="en-IE" dirty="0"/>
          </a:p>
        </p:txBody>
      </p:sp>
    </p:spTree>
    <p:extLst>
      <p:ext uri="{BB962C8B-B14F-4D97-AF65-F5344CB8AC3E}">
        <p14:creationId xmlns:p14="http://schemas.microsoft.com/office/powerpoint/2010/main" val="2078941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F7F29FAAF84E49985F5364605989CA" ma:contentTypeVersion="8" ma:contentTypeDescription="Create a new document." ma:contentTypeScope="" ma:versionID="422fd0eccd15940ec8205d25b9bb0228">
  <xsd:schema xmlns:xsd="http://www.w3.org/2001/XMLSchema" xmlns:xs="http://www.w3.org/2001/XMLSchema" xmlns:p="http://schemas.microsoft.com/office/2006/metadata/properties" xmlns:ns2="67dd3286-db87-444e-8dd1-4849b974caca" targetNamespace="http://schemas.microsoft.com/office/2006/metadata/properties" ma:root="true" ma:fieldsID="0aaa5d8ecb3d525cb0abd63b0ddb9e30" ns2:_="">
    <xsd:import namespace="67dd3286-db87-444e-8dd1-4849b974ca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3286-db87-444e-8dd1-4849b974c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2C0250-5881-4C82-B357-362A9096618E}">
  <ds:schemaRefs>
    <ds:schemaRef ds:uri="http://schemas.microsoft.com/sharepoint/v3/contenttype/forms"/>
  </ds:schemaRefs>
</ds:datastoreItem>
</file>

<file path=customXml/itemProps2.xml><?xml version="1.0" encoding="utf-8"?>
<ds:datastoreItem xmlns:ds="http://schemas.openxmlformats.org/officeDocument/2006/customXml" ds:itemID="{97D2A123-3A21-4C5E-81B6-909A85C63DBB}">
  <ds:schemaRefs>
    <ds:schemaRef ds:uri="http://schemas.microsoft.com/office/2006/documentManagement/types"/>
    <ds:schemaRef ds:uri="http://purl.org/dc/terms/"/>
    <ds:schemaRef ds:uri="http://purl.org/dc/dcmitype/"/>
    <ds:schemaRef ds:uri="http://www.w3.org/XML/1998/namespace"/>
    <ds:schemaRef ds:uri="http://purl.org/dc/elements/1.1/"/>
    <ds:schemaRef ds:uri="67dd3286-db87-444e-8dd1-4849b974caca"/>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7C151B5-AF22-4BC1-B5DA-6024EA572E3B}">
  <ds:schemaRefs>
    <ds:schemaRef ds:uri="67dd3286-db87-444e-8dd1-4849b974ca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14459</TotalTime>
  <Words>5749</Words>
  <Application>Microsoft Macintosh PowerPoint</Application>
  <PresentationFormat>Widescreen</PresentationFormat>
  <Paragraphs>438</Paragraphs>
  <Slides>68</Slides>
  <Notes>0</Notes>
  <HiddenSlides>0</HiddenSlides>
  <MMClips>5</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68</vt:i4>
      </vt:variant>
    </vt:vector>
  </HeadingPairs>
  <TitlesOfParts>
    <vt:vector size="81" baseType="lpstr">
      <vt:lpstr>Arial</vt:lpstr>
      <vt:lpstr>Calibri</vt:lpstr>
      <vt:lpstr>Calibri Light</vt:lpstr>
      <vt:lpstr>DIN Condensed</vt:lpstr>
      <vt:lpstr>Frutiger W01</vt:lpstr>
      <vt:lpstr>Lucida Grande</vt:lpstr>
      <vt:lpstr>Proxima Nova</vt:lpstr>
      <vt:lpstr>Quattrocento Sans</vt:lpstr>
      <vt:lpstr>Roboto</vt:lpstr>
      <vt:lpstr>Source Sans 3</vt:lpstr>
      <vt:lpstr>Source Sans 3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213</cp:revision>
  <dcterms:created xsi:type="dcterms:W3CDTF">2019-11-20T14:08:21Z</dcterms:created>
  <dcterms:modified xsi:type="dcterms:W3CDTF">2022-01-24T16:49:10Z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0x010100D0F7F29FAAF84E49985F5364605989CA</vt:lpwstr>
  </property>
</Properties>
</file>