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4"/>
  </p:sldMasterIdLst>
  <p:notesMasterIdLst>
    <p:notesMasterId r:id="rId88"/>
  </p:notesMasterIdLst>
  <p:sldIdLst>
    <p:sldId id="294" r:id="rId5"/>
    <p:sldId id="364" r:id="rId6"/>
    <p:sldId id="385" r:id="rId7"/>
    <p:sldId id="331" r:id="rId8"/>
    <p:sldId id="332" r:id="rId9"/>
    <p:sldId id="365" r:id="rId10"/>
    <p:sldId id="438" r:id="rId11"/>
    <p:sldId id="381" r:id="rId12"/>
    <p:sldId id="297" r:id="rId13"/>
    <p:sldId id="367" r:id="rId14"/>
    <p:sldId id="328" r:id="rId15"/>
    <p:sldId id="320" r:id="rId16"/>
    <p:sldId id="329" r:id="rId17"/>
    <p:sldId id="382" r:id="rId18"/>
    <p:sldId id="444" r:id="rId19"/>
    <p:sldId id="445" r:id="rId20"/>
    <p:sldId id="399" r:id="rId21"/>
    <p:sldId id="400" r:id="rId22"/>
    <p:sldId id="440" r:id="rId23"/>
    <p:sldId id="397" r:id="rId24"/>
    <p:sldId id="442" r:id="rId25"/>
    <p:sldId id="443" r:id="rId26"/>
    <p:sldId id="396" r:id="rId27"/>
    <p:sldId id="395" r:id="rId28"/>
    <p:sldId id="401" r:id="rId29"/>
    <p:sldId id="402" r:id="rId30"/>
    <p:sldId id="433" r:id="rId31"/>
    <p:sldId id="432" r:id="rId32"/>
    <p:sldId id="427" r:id="rId33"/>
    <p:sldId id="426" r:id="rId34"/>
    <p:sldId id="425" r:id="rId35"/>
    <p:sldId id="428" r:id="rId36"/>
    <p:sldId id="429" r:id="rId37"/>
    <p:sldId id="430" r:id="rId38"/>
    <p:sldId id="431" r:id="rId39"/>
    <p:sldId id="424" r:id="rId40"/>
    <p:sldId id="423" r:id="rId41"/>
    <p:sldId id="422" r:id="rId42"/>
    <p:sldId id="421" r:id="rId43"/>
    <p:sldId id="435" r:id="rId44"/>
    <p:sldId id="420" r:id="rId45"/>
    <p:sldId id="418" r:id="rId46"/>
    <p:sldId id="417" r:id="rId47"/>
    <p:sldId id="437" r:id="rId48"/>
    <p:sldId id="416" r:id="rId49"/>
    <p:sldId id="366" r:id="rId50"/>
    <p:sldId id="304" r:id="rId51"/>
    <p:sldId id="305" r:id="rId52"/>
    <p:sldId id="336" r:id="rId53"/>
    <p:sldId id="338" r:id="rId54"/>
    <p:sldId id="337" r:id="rId55"/>
    <p:sldId id="340" r:id="rId56"/>
    <p:sldId id="403" r:id="rId57"/>
    <p:sldId id="413" r:id="rId58"/>
    <p:sldId id="412" r:id="rId59"/>
    <p:sldId id="411" r:id="rId60"/>
    <p:sldId id="410" r:id="rId61"/>
    <p:sldId id="409" r:id="rId62"/>
    <p:sldId id="408" r:id="rId63"/>
    <p:sldId id="407" r:id="rId64"/>
    <p:sldId id="406" r:id="rId65"/>
    <p:sldId id="405" r:id="rId66"/>
    <p:sldId id="341" r:id="rId67"/>
    <p:sldId id="343" r:id="rId68"/>
    <p:sldId id="446" r:id="rId69"/>
    <p:sldId id="348" r:id="rId70"/>
    <p:sldId id="349" r:id="rId71"/>
    <p:sldId id="353" r:id="rId72"/>
    <p:sldId id="350" r:id="rId73"/>
    <p:sldId id="414" r:id="rId74"/>
    <p:sldId id="318" r:id="rId75"/>
    <p:sldId id="351" r:id="rId76"/>
    <p:sldId id="319" r:id="rId77"/>
    <p:sldId id="322" r:id="rId78"/>
    <p:sldId id="323" r:id="rId79"/>
    <p:sldId id="324" r:id="rId80"/>
    <p:sldId id="325" r:id="rId81"/>
    <p:sldId id="379" r:id="rId82"/>
    <p:sldId id="327" r:id="rId83"/>
    <p:sldId id="326" r:id="rId84"/>
    <p:sldId id="290" r:id="rId85"/>
    <p:sldId id="377" r:id="rId86"/>
    <p:sldId id="293"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A5A5"/>
    <a:srgbClr val="406F70"/>
    <a:srgbClr val="F5C05B"/>
    <a:srgbClr val="085156"/>
    <a:srgbClr val="5E5E5E"/>
    <a:srgbClr val="CC9131"/>
    <a:srgbClr val="044449"/>
    <a:srgbClr val="F26B27"/>
    <a:srgbClr val="C54A9A"/>
    <a:srgbClr val="1EB3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4660"/>
  </p:normalViewPr>
  <p:slideViewPr>
    <p:cSldViewPr snapToGrid="0">
      <p:cViewPr varScale="1">
        <p:scale>
          <a:sx n="128" d="100"/>
          <a:sy n="128" d="100"/>
        </p:scale>
        <p:origin x="512" y="-40"/>
      </p:cViewPr>
      <p:guideLst/>
    </p:cSldViewPr>
  </p:slideViewPr>
  <p:notesTextViewPr>
    <p:cViewPr>
      <p:scale>
        <a:sx n="1" d="1"/>
        <a:sy n="1" d="1"/>
      </p:scale>
      <p:origin x="0" y="0"/>
    </p:cViewPr>
  </p:notesTextViewPr>
  <p:sorterViewPr>
    <p:cViewPr>
      <p:scale>
        <a:sx n="100" d="100"/>
        <a:sy n="100" d="100"/>
      </p:scale>
      <p:origin x="0" y="-450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997B68-3518-4CFD-9EA9-1F35257E5F1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8A074C4-6852-4466-AADE-DD8679420229}">
      <dgm:prSet custT="1"/>
      <dgm:spPr/>
      <dgm:t>
        <a:bodyPr/>
        <a:lstStyle/>
        <a:p>
          <a:pPr>
            <a:lnSpc>
              <a:spcPct val="100000"/>
            </a:lnSpc>
          </a:pPr>
          <a:r>
            <a:rPr lang="bg-BG" sz="2000" dirty="0">
              <a:solidFill>
                <a:srgbClr val="085156"/>
              </a:solidFill>
            </a:rPr>
            <a:t>Производството на храни и отпадъците не са единственият източник на екологични вреди в индустрията за хранителни услуги</a:t>
          </a:r>
          <a:r>
            <a:rPr lang="en-US" sz="2000" dirty="0">
              <a:solidFill>
                <a:srgbClr val="085156"/>
              </a:solidFill>
            </a:rPr>
            <a:t>.</a:t>
          </a:r>
        </a:p>
      </dgm:t>
    </dgm:pt>
    <dgm:pt modelId="{1CB29881-D67A-4CEA-9FC1-F3174B975662}" type="parTrans" cxnId="{FE45D84F-E078-4FB2-A4F4-693EE0858A7B}">
      <dgm:prSet/>
      <dgm:spPr/>
      <dgm:t>
        <a:bodyPr/>
        <a:lstStyle/>
        <a:p>
          <a:endParaRPr lang="en-US"/>
        </a:p>
      </dgm:t>
    </dgm:pt>
    <dgm:pt modelId="{67D1D96F-6DBF-4A6A-AC7A-8013FA7B0C54}" type="sibTrans" cxnId="{FE45D84F-E078-4FB2-A4F4-693EE0858A7B}">
      <dgm:prSet/>
      <dgm:spPr/>
      <dgm:t>
        <a:bodyPr/>
        <a:lstStyle/>
        <a:p>
          <a:endParaRPr lang="en-US"/>
        </a:p>
      </dgm:t>
    </dgm:pt>
    <dgm:pt modelId="{A0EDA91D-3D9F-4002-AA74-7DDE90CE7A93}">
      <dgm:prSet custT="1"/>
      <dgm:spPr>
        <a:noFill/>
      </dgm:spPr>
      <dgm:t>
        <a:bodyPr/>
        <a:lstStyle/>
        <a:p>
          <a:pPr>
            <a:lnSpc>
              <a:spcPct val="100000"/>
            </a:lnSpc>
          </a:pPr>
          <a:r>
            <a:rPr lang="bg-BG" sz="2000" dirty="0">
              <a:solidFill>
                <a:srgbClr val="085156"/>
              </a:solidFill>
            </a:rPr>
            <a:t>Производството на пластмаси стимулира индустрията на изкопаемите горива, както и замърсява нашите морета и отравя нашите природни ресурси.</a:t>
          </a:r>
          <a:endParaRPr lang="en-US" sz="2000" dirty="0">
            <a:solidFill>
              <a:srgbClr val="085156"/>
            </a:solidFill>
          </a:endParaRPr>
        </a:p>
      </dgm:t>
    </dgm:pt>
    <dgm:pt modelId="{617F0BD9-641C-4795-93FA-CF1679A50B1B}" type="parTrans" cxnId="{5A65A076-13E2-4A8F-AC09-2BDD7E2AFF39}">
      <dgm:prSet/>
      <dgm:spPr/>
      <dgm:t>
        <a:bodyPr/>
        <a:lstStyle/>
        <a:p>
          <a:endParaRPr lang="en-US"/>
        </a:p>
      </dgm:t>
    </dgm:pt>
    <dgm:pt modelId="{81E7C065-4FB2-44AE-B2C2-A40198BDAE1B}" type="sibTrans" cxnId="{5A65A076-13E2-4A8F-AC09-2BDD7E2AFF39}">
      <dgm:prSet/>
      <dgm:spPr/>
      <dgm:t>
        <a:bodyPr/>
        <a:lstStyle/>
        <a:p>
          <a:endParaRPr lang="en-US"/>
        </a:p>
      </dgm:t>
    </dgm:pt>
    <dgm:pt modelId="{20CC8BBA-BD4C-4689-A138-7D7712CBEFDB}">
      <dgm:prSet phldr="0" custT="1"/>
      <dgm:spPr/>
      <dgm:t>
        <a:bodyPr/>
        <a:lstStyle/>
        <a:p>
          <a:pPr rtl="0">
            <a:lnSpc>
              <a:spcPct val="100000"/>
            </a:lnSpc>
          </a:pPr>
          <a:r>
            <a:rPr lang="bg-BG" sz="2000" b="0" dirty="0">
              <a:solidFill>
                <a:srgbClr val="085156"/>
              </a:solidFill>
              <a:latin typeface="+mn-lt"/>
            </a:rPr>
            <a:t>За бизнесите с хранителни услуги е важно да се търсят възможности освобождаване от всички вредни отпадъци. </a:t>
          </a:r>
          <a:endParaRPr lang="en-US" sz="2000" b="0" dirty="0">
            <a:solidFill>
              <a:srgbClr val="085156"/>
            </a:solidFill>
            <a:latin typeface="+mn-lt"/>
          </a:endParaRPr>
        </a:p>
      </dgm:t>
    </dgm:pt>
    <dgm:pt modelId="{27B895FA-BBA4-4B34-A058-AD6FE7F03C78}" type="parTrans" cxnId="{B19773FF-5150-4265-A742-892F459655E8}">
      <dgm:prSet/>
      <dgm:spPr/>
      <dgm:t>
        <a:bodyPr/>
        <a:lstStyle/>
        <a:p>
          <a:endParaRPr lang="en-IE"/>
        </a:p>
      </dgm:t>
    </dgm:pt>
    <dgm:pt modelId="{F6F7C488-84B9-4E37-81BD-2B64864C361E}" type="sibTrans" cxnId="{B19773FF-5150-4265-A742-892F459655E8}">
      <dgm:prSet/>
      <dgm:spPr/>
      <dgm:t>
        <a:bodyPr/>
        <a:lstStyle/>
        <a:p>
          <a:endParaRPr lang="en-IE"/>
        </a:p>
      </dgm:t>
    </dgm:pt>
    <dgm:pt modelId="{3FFA3B37-4F0A-4976-AA79-8B25D46CF6F0}" type="pres">
      <dgm:prSet presAssocID="{9D997B68-3518-4CFD-9EA9-1F35257E5F1B}" presName="root" presStyleCnt="0">
        <dgm:presLayoutVars>
          <dgm:dir/>
          <dgm:resizeHandles val="exact"/>
        </dgm:presLayoutVars>
      </dgm:prSet>
      <dgm:spPr/>
    </dgm:pt>
    <dgm:pt modelId="{AB7ECA51-6ADD-4AB1-B62D-F2D33063A787}" type="pres">
      <dgm:prSet presAssocID="{A8A074C4-6852-4466-AADE-DD8679420229}" presName="compNode" presStyleCnt="0"/>
      <dgm:spPr/>
    </dgm:pt>
    <dgm:pt modelId="{839E1447-F543-4E29-987E-34ED3759658F}" type="pres">
      <dgm:prSet presAssocID="{A8A074C4-6852-4466-AADE-DD8679420229}" presName="bgRect" presStyleLbl="bgShp" presStyleIdx="0" presStyleCnt="3"/>
      <dgm:spPr>
        <a:noFill/>
      </dgm:spPr>
    </dgm:pt>
    <dgm:pt modelId="{F5B282B8-5C8A-47EA-8881-86782DB52B56}" type="pres">
      <dgm:prSet presAssocID="{A8A074C4-6852-4466-AADE-DD8679420229}" presName="iconRect" presStyleLbl="node1" presStyleIdx="0" presStyleCnt="3" custLinFactNeighborX="-3904" custLinFactNeighborY="-1133"/>
      <dgm:spPr>
        <a:solidFill>
          <a:srgbClr val="F5C05B"/>
        </a:solidFill>
      </dgm:spPr>
    </dgm:pt>
    <dgm:pt modelId="{5FEF30EF-62AD-4B15-8935-FA5859298A18}" type="pres">
      <dgm:prSet presAssocID="{A8A074C4-6852-4466-AADE-DD8679420229}" presName="spaceRect" presStyleCnt="0"/>
      <dgm:spPr/>
    </dgm:pt>
    <dgm:pt modelId="{1692932B-434D-4B1D-9D74-A0D9B6A53E9D}" type="pres">
      <dgm:prSet presAssocID="{A8A074C4-6852-4466-AADE-DD8679420229}" presName="parTx" presStyleLbl="revTx" presStyleIdx="0" presStyleCnt="3" custScaleX="110816">
        <dgm:presLayoutVars>
          <dgm:chMax val="0"/>
          <dgm:chPref val="0"/>
        </dgm:presLayoutVars>
      </dgm:prSet>
      <dgm:spPr/>
    </dgm:pt>
    <dgm:pt modelId="{0D2D476F-25B3-47B8-B2D4-0823FBD75DA0}" type="pres">
      <dgm:prSet presAssocID="{67D1D96F-6DBF-4A6A-AC7A-8013FA7B0C54}" presName="sibTrans" presStyleCnt="0"/>
      <dgm:spPr/>
    </dgm:pt>
    <dgm:pt modelId="{BAD4FFB2-79B5-439F-AC98-5F4350BF4DDC}" type="pres">
      <dgm:prSet presAssocID="{A0EDA91D-3D9F-4002-AA74-7DDE90CE7A93}" presName="compNode" presStyleCnt="0"/>
      <dgm:spPr/>
    </dgm:pt>
    <dgm:pt modelId="{50033466-966E-46D6-BF01-87F25CCDB746}" type="pres">
      <dgm:prSet presAssocID="{A0EDA91D-3D9F-4002-AA74-7DDE90CE7A93}" presName="bgRect" presStyleLbl="bgShp" presStyleIdx="1" presStyleCnt="3"/>
      <dgm:spPr>
        <a:noFill/>
      </dgm:spPr>
    </dgm:pt>
    <dgm:pt modelId="{DD89E52E-BD7A-4C50-8F6A-59F4950ADEE5}" type="pres">
      <dgm:prSet presAssocID="{A0EDA91D-3D9F-4002-AA74-7DDE90CE7A93}" presName="iconRect" presStyleLbl="node1" presStyleIdx="1" presStyleCnt="3" custLinFactNeighborX="-3904" custLinFactNeighborY="-1197"/>
      <dgm:spPr>
        <a:solidFill>
          <a:srgbClr val="F5C05B"/>
        </a:solidFill>
      </dgm:spPr>
    </dgm:pt>
    <dgm:pt modelId="{9292CAD0-B2D4-418C-8C53-CD8691596162}" type="pres">
      <dgm:prSet presAssocID="{A0EDA91D-3D9F-4002-AA74-7DDE90CE7A93}" presName="spaceRect" presStyleCnt="0"/>
      <dgm:spPr/>
    </dgm:pt>
    <dgm:pt modelId="{DA2389B6-B4A6-4520-BF8A-3E643DB75639}" type="pres">
      <dgm:prSet presAssocID="{A0EDA91D-3D9F-4002-AA74-7DDE90CE7A93}" presName="parTx" presStyleLbl="revTx" presStyleIdx="1" presStyleCnt="3" custScaleX="111687">
        <dgm:presLayoutVars>
          <dgm:chMax val="0"/>
          <dgm:chPref val="0"/>
        </dgm:presLayoutVars>
      </dgm:prSet>
      <dgm:spPr/>
    </dgm:pt>
    <dgm:pt modelId="{05033849-CCD7-4335-9985-321158F1B4E0}" type="pres">
      <dgm:prSet presAssocID="{81E7C065-4FB2-44AE-B2C2-A40198BDAE1B}" presName="sibTrans" presStyleCnt="0"/>
      <dgm:spPr/>
    </dgm:pt>
    <dgm:pt modelId="{B19DD5B6-60D7-45CE-BF06-3E0803CF612F}" type="pres">
      <dgm:prSet presAssocID="{20CC8BBA-BD4C-4689-A138-7D7712CBEFDB}" presName="compNode" presStyleCnt="0"/>
      <dgm:spPr/>
    </dgm:pt>
    <dgm:pt modelId="{5F0BFC84-084D-4C85-9297-11A42D0B7FF8}" type="pres">
      <dgm:prSet presAssocID="{20CC8BBA-BD4C-4689-A138-7D7712CBEFDB}" presName="bgRect" presStyleLbl="bgShp" presStyleIdx="2" presStyleCnt="3"/>
      <dgm:spPr>
        <a:noFill/>
      </dgm:spPr>
    </dgm:pt>
    <dgm:pt modelId="{79666553-F21C-4491-98D3-ABA5B0C0BEBF}" type="pres">
      <dgm:prSet presAssocID="{20CC8BBA-BD4C-4689-A138-7D7712CBEFDB}" presName="iconRect" presStyleLbl="node1" presStyleIdx="2" presStyleCnt="3" custLinFactNeighborX="-3904" custLinFactNeighborY="-1571"/>
      <dgm:spPr>
        <a:solidFill>
          <a:srgbClr val="F5C05B"/>
        </a:solidFill>
      </dgm:spPr>
    </dgm:pt>
    <dgm:pt modelId="{BB38AB0F-ED49-4DDF-A4D1-F9B36EF3627B}" type="pres">
      <dgm:prSet presAssocID="{20CC8BBA-BD4C-4689-A138-7D7712CBEFDB}" presName="spaceRect" presStyleCnt="0"/>
      <dgm:spPr/>
    </dgm:pt>
    <dgm:pt modelId="{BA0B568E-E270-49D2-9603-1A302BE7D9A3}" type="pres">
      <dgm:prSet presAssocID="{20CC8BBA-BD4C-4689-A138-7D7712CBEFDB}" presName="parTx" presStyleLbl="revTx" presStyleIdx="2" presStyleCnt="3" custScaleX="110413">
        <dgm:presLayoutVars>
          <dgm:chMax val="0"/>
          <dgm:chPref val="0"/>
        </dgm:presLayoutVars>
      </dgm:prSet>
      <dgm:spPr/>
    </dgm:pt>
  </dgm:ptLst>
  <dgm:cxnLst>
    <dgm:cxn modelId="{E8D50E2C-43EB-43D5-BAD9-208CF36D3E52}" type="presOf" srcId="{A0EDA91D-3D9F-4002-AA74-7DDE90CE7A93}" destId="{DA2389B6-B4A6-4520-BF8A-3E643DB75639}" srcOrd="0" destOrd="0" presId="urn:microsoft.com/office/officeart/2018/2/layout/IconVerticalSolidList"/>
    <dgm:cxn modelId="{C49CB741-36AC-43E1-85B0-ECB3A43B2CF2}" type="presOf" srcId="{9D997B68-3518-4CFD-9EA9-1F35257E5F1B}" destId="{3FFA3B37-4F0A-4976-AA79-8B25D46CF6F0}" srcOrd="0" destOrd="0" presId="urn:microsoft.com/office/officeart/2018/2/layout/IconVerticalSolidList"/>
    <dgm:cxn modelId="{8CCD5B4A-2C62-41A7-B40C-DC4C8EDCA092}" type="presOf" srcId="{20CC8BBA-BD4C-4689-A138-7D7712CBEFDB}" destId="{BA0B568E-E270-49D2-9603-1A302BE7D9A3}" srcOrd="0" destOrd="0" presId="urn:microsoft.com/office/officeart/2018/2/layout/IconVerticalSolidList"/>
    <dgm:cxn modelId="{FE45D84F-E078-4FB2-A4F4-693EE0858A7B}" srcId="{9D997B68-3518-4CFD-9EA9-1F35257E5F1B}" destId="{A8A074C4-6852-4466-AADE-DD8679420229}" srcOrd="0" destOrd="0" parTransId="{1CB29881-D67A-4CEA-9FC1-F3174B975662}" sibTransId="{67D1D96F-6DBF-4A6A-AC7A-8013FA7B0C54}"/>
    <dgm:cxn modelId="{5A65A076-13E2-4A8F-AC09-2BDD7E2AFF39}" srcId="{9D997B68-3518-4CFD-9EA9-1F35257E5F1B}" destId="{A0EDA91D-3D9F-4002-AA74-7DDE90CE7A93}" srcOrd="1" destOrd="0" parTransId="{617F0BD9-641C-4795-93FA-CF1679A50B1B}" sibTransId="{81E7C065-4FB2-44AE-B2C2-A40198BDAE1B}"/>
    <dgm:cxn modelId="{44CCC6AB-CE01-44BC-B431-83CCE9BD09BF}" type="presOf" srcId="{A8A074C4-6852-4466-AADE-DD8679420229}" destId="{1692932B-434D-4B1D-9D74-A0D9B6A53E9D}" srcOrd="0" destOrd="0" presId="urn:microsoft.com/office/officeart/2018/2/layout/IconVerticalSolidList"/>
    <dgm:cxn modelId="{B19773FF-5150-4265-A742-892F459655E8}" srcId="{9D997B68-3518-4CFD-9EA9-1F35257E5F1B}" destId="{20CC8BBA-BD4C-4689-A138-7D7712CBEFDB}" srcOrd="2" destOrd="0" parTransId="{27B895FA-BBA4-4B34-A058-AD6FE7F03C78}" sibTransId="{F6F7C488-84B9-4E37-81BD-2B64864C361E}"/>
    <dgm:cxn modelId="{79943477-3602-48B8-A0E1-FF6C9278DBFB}" type="presParOf" srcId="{3FFA3B37-4F0A-4976-AA79-8B25D46CF6F0}" destId="{AB7ECA51-6ADD-4AB1-B62D-F2D33063A787}" srcOrd="0" destOrd="0" presId="urn:microsoft.com/office/officeart/2018/2/layout/IconVerticalSolidList"/>
    <dgm:cxn modelId="{2F1E46A6-F251-414C-9CF9-42D29B06AA2E}" type="presParOf" srcId="{AB7ECA51-6ADD-4AB1-B62D-F2D33063A787}" destId="{839E1447-F543-4E29-987E-34ED3759658F}" srcOrd="0" destOrd="0" presId="urn:microsoft.com/office/officeart/2018/2/layout/IconVerticalSolidList"/>
    <dgm:cxn modelId="{1C02ECE6-A6A6-4570-9F94-0BBAF3C21B8F}" type="presParOf" srcId="{AB7ECA51-6ADD-4AB1-B62D-F2D33063A787}" destId="{F5B282B8-5C8A-47EA-8881-86782DB52B56}" srcOrd="1" destOrd="0" presId="urn:microsoft.com/office/officeart/2018/2/layout/IconVerticalSolidList"/>
    <dgm:cxn modelId="{B69EDF63-533F-4247-BFF9-94431C4743FA}" type="presParOf" srcId="{AB7ECA51-6ADD-4AB1-B62D-F2D33063A787}" destId="{5FEF30EF-62AD-4B15-8935-FA5859298A18}" srcOrd="2" destOrd="0" presId="urn:microsoft.com/office/officeart/2018/2/layout/IconVerticalSolidList"/>
    <dgm:cxn modelId="{F6F4F86A-E66F-4613-8CEE-17C82CEF2A4B}" type="presParOf" srcId="{AB7ECA51-6ADD-4AB1-B62D-F2D33063A787}" destId="{1692932B-434D-4B1D-9D74-A0D9B6A53E9D}" srcOrd="3" destOrd="0" presId="urn:microsoft.com/office/officeart/2018/2/layout/IconVerticalSolidList"/>
    <dgm:cxn modelId="{F06D0783-F5F5-4307-8636-48502506D759}" type="presParOf" srcId="{3FFA3B37-4F0A-4976-AA79-8B25D46CF6F0}" destId="{0D2D476F-25B3-47B8-B2D4-0823FBD75DA0}" srcOrd="1" destOrd="0" presId="urn:microsoft.com/office/officeart/2018/2/layout/IconVerticalSolidList"/>
    <dgm:cxn modelId="{D133AC80-FE04-454F-9F19-5D25A2BC1D48}" type="presParOf" srcId="{3FFA3B37-4F0A-4976-AA79-8B25D46CF6F0}" destId="{BAD4FFB2-79B5-439F-AC98-5F4350BF4DDC}" srcOrd="2" destOrd="0" presId="urn:microsoft.com/office/officeart/2018/2/layout/IconVerticalSolidList"/>
    <dgm:cxn modelId="{CB6A5959-8749-4559-A059-D57794227178}" type="presParOf" srcId="{BAD4FFB2-79B5-439F-AC98-5F4350BF4DDC}" destId="{50033466-966E-46D6-BF01-87F25CCDB746}" srcOrd="0" destOrd="0" presId="urn:microsoft.com/office/officeart/2018/2/layout/IconVerticalSolidList"/>
    <dgm:cxn modelId="{1C9E31B4-7E39-4EAA-86F6-4BECAF22D7A0}" type="presParOf" srcId="{BAD4FFB2-79B5-439F-AC98-5F4350BF4DDC}" destId="{DD89E52E-BD7A-4C50-8F6A-59F4950ADEE5}" srcOrd="1" destOrd="0" presId="urn:microsoft.com/office/officeart/2018/2/layout/IconVerticalSolidList"/>
    <dgm:cxn modelId="{6C5DFFA4-76F6-4349-B0B8-CF8A93D2818A}" type="presParOf" srcId="{BAD4FFB2-79B5-439F-AC98-5F4350BF4DDC}" destId="{9292CAD0-B2D4-418C-8C53-CD8691596162}" srcOrd="2" destOrd="0" presId="urn:microsoft.com/office/officeart/2018/2/layout/IconVerticalSolidList"/>
    <dgm:cxn modelId="{7F8E9AC7-84D6-4998-8472-1F9E6EF97CFC}" type="presParOf" srcId="{BAD4FFB2-79B5-439F-AC98-5F4350BF4DDC}" destId="{DA2389B6-B4A6-4520-BF8A-3E643DB75639}" srcOrd="3" destOrd="0" presId="urn:microsoft.com/office/officeart/2018/2/layout/IconVerticalSolidList"/>
    <dgm:cxn modelId="{A5A0B871-FDA7-4054-8948-77465CEB2780}" type="presParOf" srcId="{3FFA3B37-4F0A-4976-AA79-8B25D46CF6F0}" destId="{05033849-CCD7-4335-9985-321158F1B4E0}" srcOrd="3" destOrd="0" presId="urn:microsoft.com/office/officeart/2018/2/layout/IconVerticalSolidList"/>
    <dgm:cxn modelId="{8B1FA250-C6E2-4F14-A2D5-AA001839B3F9}" type="presParOf" srcId="{3FFA3B37-4F0A-4976-AA79-8B25D46CF6F0}" destId="{B19DD5B6-60D7-45CE-BF06-3E0803CF612F}" srcOrd="4" destOrd="0" presId="urn:microsoft.com/office/officeart/2018/2/layout/IconVerticalSolidList"/>
    <dgm:cxn modelId="{78C06BDF-DA93-4189-A9B9-D367810FB369}" type="presParOf" srcId="{B19DD5B6-60D7-45CE-BF06-3E0803CF612F}" destId="{5F0BFC84-084D-4C85-9297-11A42D0B7FF8}" srcOrd="0" destOrd="0" presId="urn:microsoft.com/office/officeart/2018/2/layout/IconVerticalSolidList"/>
    <dgm:cxn modelId="{48ADECF6-CBCB-4E2E-9E47-57B26C36C28E}" type="presParOf" srcId="{B19DD5B6-60D7-45CE-BF06-3E0803CF612F}" destId="{79666553-F21C-4491-98D3-ABA5B0C0BEBF}" srcOrd="1" destOrd="0" presId="urn:microsoft.com/office/officeart/2018/2/layout/IconVerticalSolidList"/>
    <dgm:cxn modelId="{298C033C-CC30-497E-AE41-F18D7EF4CA2D}" type="presParOf" srcId="{B19DD5B6-60D7-45CE-BF06-3E0803CF612F}" destId="{BB38AB0F-ED49-4DDF-A4D1-F9B36EF3627B}" srcOrd="2" destOrd="0" presId="urn:microsoft.com/office/officeart/2018/2/layout/IconVerticalSolidList"/>
    <dgm:cxn modelId="{EEC88207-5EA4-4F0A-ACEA-708E9D992DF4}" type="presParOf" srcId="{B19DD5B6-60D7-45CE-BF06-3E0803CF612F}" destId="{BA0B568E-E270-49D2-9603-1A302BE7D9A3}" srcOrd="3" destOrd="0" presId="urn:microsoft.com/office/officeart/2018/2/layout/IconVerticalSoli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E1447-F543-4E29-987E-34ED3759658F}">
      <dsp:nvSpPr>
        <dsp:cNvPr id="0" name=""/>
        <dsp:cNvSpPr/>
      </dsp:nvSpPr>
      <dsp:spPr>
        <a:xfrm>
          <a:off x="-110243" y="7428"/>
          <a:ext cx="6025896" cy="1127378"/>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F5B282B8-5C8A-47EA-8881-86782DB52B56}">
      <dsp:nvSpPr>
        <dsp:cNvPr id="0" name=""/>
        <dsp:cNvSpPr/>
      </dsp:nvSpPr>
      <dsp:spPr>
        <a:xfrm>
          <a:off x="206533" y="254063"/>
          <a:ext cx="621270" cy="620058"/>
        </a:xfrm>
        <a:prstGeom prst="rect">
          <a:avLst/>
        </a:prstGeom>
        <a:solidFill>
          <a:srgbClr val="F5C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92932B-434D-4B1D-9D74-A0D9B6A53E9D}">
      <dsp:nvSpPr>
        <dsp:cNvPr id="0" name=""/>
        <dsp:cNvSpPr/>
      </dsp:nvSpPr>
      <dsp:spPr>
        <a:xfrm>
          <a:off x="940529" y="7428"/>
          <a:ext cx="5175271" cy="1128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31" tIns="119431" rIns="119431" bIns="119431" numCol="1" spcCol="1270" anchor="ctr" anchorCtr="0">
          <a:noAutofit/>
        </a:bodyPr>
        <a:lstStyle/>
        <a:p>
          <a:pPr marL="0" lvl="0" indent="0" algn="l" defTabSz="889000">
            <a:lnSpc>
              <a:spcPct val="100000"/>
            </a:lnSpc>
            <a:spcBef>
              <a:spcPct val="0"/>
            </a:spcBef>
            <a:spcAft>
              <a:spcPct val="35000"/>
            </a:spcAft>
            <a:buNone/>
          </a:pPr>
          <a:r>
            <a:rPr lang="bg-BG" sz="2000" kern="1200" dirty="0">
              <a:solidFill>
                <a:srgbClr val="085156"/>
              </a:solidFill>
            </a:rPr>
            <a:t>Производството на храни и отпадъците не са единственият източник на екологични вреди в индустрията за хранителни услуги</a:t>
          </a:r>
          <a:r>
            <a:rPr lang="en-US" sz="2000" kern="1200" dirty="0">
              <a:solidFill>
                <a:srgbClr val="085156"/>
              </a:solidFill>
            </a:rPr>
            <a:t>.</a:t>
          </a:r>
        </a:p>
      </dsp:txBody>
      <dsp:txXfrm>
        <a:off x="940529" y="7428"/>
        <a:ext cx="5175271" cy="1128480"/>
      </dsp:txXfrm>
    </dsp:sp>
    <dsp:sp modelId="{50033466-966E-46D6-BF01-87F25CCDB746}">
      <dsp:nvSpPr>
        <dsp:cNvPr id="0" name=""/>
        <dsp:cNvSpPr/>
      </dsp:nvSpPr>
      <dsp:spPr>
        <a:xfrm>
          <a:off x="-110243" y="1409479"/>
          <a:ext cx="6025896" cy="1127378"/>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DD89E52E-BD7A-4C50-8F6A-59F4950ADEE5}">
      <dsp:nvSpPr>
        <dsp:cNvPr id="0" name=""/>
        <dsp:cNvSpPr/>
      </dsp:nvSpPr>
      <dsp:spPr>
        <a:xfrm>
          <a:off x="206533" y="1655717"/>
          <a:ext cx="621270" cy="620058"/>
        </a:xfrm>
        <a:prstGeom prst="rect">
          <a:avLst/>
        </a:prstGeom>
        <a:solidFill>
          <a:srgbClr val="F5C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2389B6-B4A6-4520-BF8A-3E643DB75639}">
      <dsp:nvSpPr>
        <dsp:cNvPr id="0" name=""/>
        <dsp:cNvSpPr/>
      </dsp:nvSpPr>
      <dsp:spPr>
        <a:xfrm>
          <a:off x="920191" y="1409479"/>
          <a:ext cx="5215948" cy="1128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31" tIns="119431" rIns="119431" bIns="119431" numCol="1" spcCol="1270" anchor="ctr" anchorCtr="0">
          <a:noAutofit/>
        </a:bodyPr>
        <a:lstStyle/>
        <a:p>
          <a:pPr marL="0" lvl="0" indent="0" algn="l" defTabSz="889000">
            <a:lnSpc>
              <a:spcPct val="100000"/>
            </a:lnSpc>
            <a:spcBef>
              <a:spcPct val="0"/>
            </a:spcBef>
            <a:spcAft>
              <a:spcPct val="35000"/>
            </a:spcAft>
            <a:buNone/>
          </a:pPr>
          <a:r>
            <a:rPr lang="bg-BG" sz="2000" kern="1200" dirty="0">
              <a:solidFill>
                <a:srgbClr val="085156"/>
              </a:solidFill>
            </a:rPr>
            <a:t>Производството на пластмаси стимулира индустрията на изкопаемите горива, както и замърсява нашите морета и отравя нашите природни ресурси.</a:t>
          </a:r>
          <a:endParaRPr lang="en-US" sz="2000" kern="1200" dirty="0">
            <a:solidFill>
              <a:srgbClr val="085156"/>
            </a:solidFill>
          </a:endParaRPr>
        </a:p>
      </dsp:txBody>
      <dsp:txXfrm>
        <a:off x="920191" y="1409479"/>
        <a:ext cx="5215948" cy="1128480"/>
      </dsp:txXfrm>
    </dsp:sp>
    <dsp:sp modelId="{5F0BFC84-084D-4C85-9297-11A42D0B7FF8}">
      <dsp:nvSpPr>
        <dsp:cNvPr id="0" name=""/>
        <dsp:cNvSpPr/>
      </dsp:nvSpPr>
      <dsp:spPr>
        <a:xfrm>
          <a:off x="-110243" y="2811531"/>
          <a:ext cx="6025896" cy="1127378"/>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79666553-F21C-4491-98D3-ABA5B0C0BEBF}">
      <dsp:nvSpPr>
        <dsp:cNvPr id="0" name=""/>
        <dsp:cNvSpPr/>
      </dsp:nvSpPr>
      <dsp:spPr>
        <a:xfrm>
          <a:off x="206533" y="3055450"/>
          <a:ext cx="621270" cy="620058"/>
        </a:xfrm>
        <a:prstGeom prst="rect">
          <a:avLst/>
        </a:prstGeom>
        <a:solidFill>
          <a:srgbClr val="F5C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0B568E-E270-49D2-9603-1A302BE7D9A3}">
      <dsp:nvSpPr>
        <dsp:cNvPr id="0" name=""/>
        <dsp:cNvSpPr/>
      </dsp:nvSpPr>
      <dsp:spPr>
        <a:xfrm>
          <a:off x="949939" y="2811531"/>
          <a:ext cx="5156450" cy="1128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31" tIns="119431" rIns="119431" bIns="119431" numCol="1" spcCol="1270" anchor="ctr" anchorCtr="0">
          <a:noAutofit/>
        </a:bodyPr>
        <a:lstStyle/>
        <a:p>
          <a:pPr marL="0" lvl="0" indent="0" algn="l" defTabSz="889000" rtl="0">
            <a:lnSpc>
              <a:spcPct val="100000"/>
            </a:lnSpc>
            <a:spcBef>
              <a:spcPct val="0"/>
            </a:spcBef>
            <a:spcAft>
              <a:spcPct val="35000"/>
            </a:spcAft>
            <a:buNone/>
          </a:pPr>
          <a:r>
            <a:rPr lang="bg-BG" sz="2000" b="0" kern="1200" dirty="0">
              <a:solidFill>
                <a:srgbClr val="085156"/>
              </a:solidFill>
              <a:latin typeface="+mn-lt"/>
            </a:rPr>
            <a:t>За бизнесите с хранителни услуги е важно да се търсят възможности освобождаване от всички вредни отпадъци. </a:t>
          </a:r>
          <a:endParaRPr lang="en-US" sz="2000" b="0" kern="1200" dirty="0">
            <a:solidFill>
              <a:srgbClr val="085156"/>
            </a:solidFill>
            <a:latin typeface="+mn-lt"/>
          </a:endParaRPr>
        </a:p>
      </dsp:txBody>
      <dsp:txXfrm>
        <a:off x="949939" y="2811531"/>
        <a:ext cx="5156450" cy="11284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02T10:09:41.34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1/24/22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4A299-DD6E-4F4E-AAAF-972CE464E941}" type="slidenum">
              <a:rPr lang="en-US" smtClean="0"/>
              <a:t>8</a:t>
            </a:fld>
            <a:endParaRPr lang="en-US"/>
          </a:p>
        </p:txBody>
      </p:sp>
    </p:spTree>
    <p:extLst>
      <p:ext uri="{BB962C8B-B14F-4D97-AF65-F5344CB8AC3E}">
        <p14:creationId xmlns:p14="http://schemas.microsoft.com/office/powerpoint/2010/main" val="1873815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ED4A299-DD6E-4F4E-AAAF-972CE464E941}" type="slidenum">
              <a:rPr lang="en-US" smtClean="0"/>
              <a:t>17</a:t>
            </a:fld>
            <a:endParaRPr lang="en-US"/>
          </a:p>
        </p:txBody>
      </p:sp>
    </p:spTree>
    <p:extLst>
      <p:ext uri="{BB962C8B-B14F-4D97-AF65-F5344CB8AC3E}">
        <p14:creationId xmlns:p14="http://schemas.microsoft.com/office/powerpoint/2010/main" val="2395458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ED4A299-DD6E-4F4E-AAAF-972CE464E941}" type="slidenum">
              <a:rPr lang="en-US" smtClean="0"/>
              <a:t>25</a:t>
            </a:fld>
            <a:endParaRPr lang="en-US"/>
          </a:p>
        </p:txBody>
      </p:sp>
    </p:spTree>
    <p:extLst>
      <p:ext uri="{BB962C8B-B14F-4D97-AF65-F5344CB8AC3E}">
        <p14:creationId xmlns:p14="http://schemas.microsoft.com/office/powerpoint/2010/main" val="2441380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changed this from re-use reduce recycle – I think this a more widely accepted version and also fits into circularity better </a:t>
            </a:r>
          </a:p>
        </p:txBody>
      </p:sp>
      <p:sp>
        <p:nvSpPr>
          <p:cNvPr id="4" name="Slide Number Placeholder 3"/>
          <p:cNvSpPr>
            <a:spLocks noGrp="1"/>
          </p:cNvSpPr>
          <p:nvPr>
            <p:ph type="sldNum" sz="quarter" idx="5"/>
          </p:nvPr>
        </p:nvSpPr>
        <p:spPr/>
        <p:txBody>
          <a:bodyPr/>
          <a:lstStyle/>
          <a:p>
            <a:fld id="{9ED4A299-DD6E-4F4E-AAAF-972CE464E941}" type="slidenum">
              <a:rPr lang="en-US" smtClean="0"/>
              <a:t>53</a:t>
            </a:fld>
            <a:endParaRPr lang="en-US"/>
          </a:p>
        </p:txBody>
      </p:sp>
    </p:spTree>
    <p:extLst>
      <p:ext uri="{BB962C8B-B14F-4D97-AF65-F5344CB8AC3E}">
        <p14:creationId xmlns:p14="http://schemas.microsoft.com/office/powerpoint/2010/main" val="547925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82</a:t>
            </a:fld>
            <a:endParaRPr lang="en-US"/>
          </a:p>
        </p:txBody>
      </p:sp>
    </p:spTree>
    <p:extLst>
      <p:ext uri="{BB962C8B-B14F-4D97-AF65-F5344CB8AC3E}">
        <p14:creationId xmlns:p14="http://schemas.microsoft.com/office/powerpoint/2010/main" val="3425146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with text slide">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cxnSp>
        <p:nvCxnSpPr>
          <p:cNvPr id="54" name="Straight Connector 53">
            <a:extLst>
              <a:ext uri="{FF2B5EF4-FFF2-40B4-BE49-F238E27FC236}">
                <a16:creationId xmlns:a16="http://schemas.microsoft.com/office/drawing/2014/main" id="{97400C71-AB78-0A42-AB2E-8469E97585C9}"/>
              </a:ext>
            </a:extLst>
          </p:cNvPr>
          <p:cNvCxnSpPr/>
          <p:nvPr userDrawn="1"/>
        </p:nvCxnSpPr>
        <p:spPr>
          <a:xfrm flipH="1">
            <a:off x="6234807" y="1711826"/>
            <a:ext cx="5377589" cy="0"/>
          </a:xfrm>
          <a:prstGeom prst="line">
            <a:avLst/>
          </a:prstGeom>
          <a:ln w="19050">
            <a:solidFill>
              <a:srgbClr val="F5C05B"/>
            </a:solidFill>
          </a:ln>
        </p:spPr>
        <p:style>
          <a:lnRef idx="1">
            <a:schemeClr val="accent1"/>
          </a:lnRef>
          <a:fillRef idx="0">
            <a:schemeClr val="accent1"/>
          </a:fillRef>
          <a:effectRef idx="0">
            <a:schemeClr val="accent1"/>
          </a:effectRef>
          <a:fontRef idx="minor">
            <a:schemeClr val="tx1"/>
          </a:fontRef>
        </p:style>
      </p:cxnSp>
      <p:sp>
        <p:nvSpPr>
          <p:cNvPr id="55" name="Text Placeholder 23">
            <a:extLst>
              <a:ext uri="{FF2B5EF4-FFF2-40B4-BE49-F238E27FC236}">
                <a16:creationId xmlns:a16="http://schemas.microsoft.com/office/drawing/2014/main" id="{A85599C3-DEB6-F941-B964-10AF6B4D0C79}"/>
              </a:ext>
            </a:extLst>
          </p:cNvPr>
          <p:cNvSpPr>
            <a:spLocks noGrp="1"/>
          </p:cNvSpPr>
          <p:nvPr>
            <p:ph type="body" sz="quarter" idx="16" hasCustomPrompt="1"/>
          </p:nvPr>
        </p:nvSpPr>
        <p:spPr>
          <a:xfrm>
            <a:off x="6318620" y="819599"/>
            <a:ext cx="5279028"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56" name="Text Placeholder 25">
            <a:extLst>
              <a:ext uri="{FF2B5EF4-FFF2-40B4-BE49-F238E27FC236}">
                <a16:creationId xmlns:a16="http://schemas.microsoft.com/office/drawing/2014/main" id="{17724B10-6126-564F-A5D3-887B140EE4C1}"/>
              </a:ext>
            </a:extLst>
          </p:cNvPr>
          <p:cNvSpPr>
            <a:spLocks noGrp="1"/>
          </p:cNvSpPr>
          <p:nvPr>
            <p:ph type="body" sz="quarter" idx="17" hasCustomPrompt="1"/>
          </p:nvPr>
        </p:nvSpPr>
        <p:spPr>
          <a:xfrm>
            <a:off x="6325568" y="1953078"/>
            <a:ext cx="5273104" cy="3947440"/>
          </a:xfrm>
        </p:spPr>
        <p:txBody>
          <a:bodyPr>
            <a:noAutofit/>
          </a:bodyPr>
          <a:lstStyle>
            <a:lvl1pPr marL="0" indent="0" algn="just">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5" name="Freeform 14">
            <a:extLst>
              <a:ext uri="{FF2B5EF4-FFF2-40B4-BE49-F238E27FC236}">
                <a16:creationId xmlns:a16="http://schemas.microsoft.com/office/drawing/2014/main" id="{AD0D5CAB-74C1-0E43-849C-A45CF04F6F04}"/>
              </a:ext>
            </a:extLst>
          </p:cNvPr>
          <p:cNvSpPr/>
          <p:nvPr userDrawn="1"/>
        </p:nvSpPr>
        <p:spPr>
          <a:xfrm>
            <a:off x="-105413" y="-1"/>
            <a:ext cx="6298404" cy="5900507"/>
          </a:xfrm>
          <a:custGeom>
            <a:avLst/>
            <a:gdLst>
              <a:gd name="connsiteX0" fmla="*/ 196547 w 6298404"/>
              <a:gd name="connsiteY0" fmla="*/ 0 h 5900507"/>
              <a:gd name="connsiteX1" fmla="*/ 926203 w 6298404"/>
              <a:gd name="connsiteY1" fmla="*/ 0 h 5900507"/>
              <a:gd name="connsiteX2" fmla="*/ 926203 w 6298404"/>
              <a:gd name="connsiteY2" fmla="*/ 4 h 5900507"/>
              <a:gd name="connsiteX3" fmla="*/ 6298404 w 6298404"/>
              <a:gd name="connsiteY3" fmla="*/ 4 h 5900507"/>
              <a:gd name="connsiteX4" fmla="*/ 6296454 w 6298404"/>
              <a:gd name="connsiteY4" fmla="*/ 44068 h 5900507"/>
              <a:gd name="connsiteX5" fmla="*/ 5516773 w 6298404"/>
              <a:gd name="connsiteY5" fmla="*/ 2716164 h 5900507"/>
              <a:gd name="connsiteX6" fmla="*/ 5369892 w 6298404"/>
              <a:gd name="connsiteY6" fmla="*/ 2976396 h 5900507"/>
              <a:gd name="connsiteX7" fmla="*/ 5373199 w 6298404"/>
              <a:gd name="connsiteY7" fmla="*/ 2976396 h 5900507"/>
              <a:gd name="connsiteX8" fmla="*/ 5254947 w 6298404"/>
              <a:gd name="connsiteY8" fmla="*/ 3174684 h 5900507"/>
              <a:gd name="connsiteX9" fmla="*/ 1199384 w 6298404"/>
              <a:gd name="connsiteY9" fmla="*/ 5871229 h 5900507"/>
              <a:gd name="connsiteX10" fmla="*/ 690892 w 6298404"/>
              <a:gd name="connsiteY10" fmla="*/ 5900504 h 5900507"/>
              <a:gd name="connsiteX11" fmla="*/ 690892 w 6298404"/>
              <a:gd name="connsiteY11" fmla="*/ 5900507 h 5900507"/>
              <a:gd name="connsiteX12" fmla="*/ 0 w 6298404"/>
              <a:gd name="connsiteY12" fmla="*/ 5900507 h 5900507"/>
              <a:gd name="connsiteX13" fmla="*/ 0 w 6298404"/>
              <a:gd name="connsiteY13" fmla="*/ 11319 h 5900507"/>
              <a:gd name="connsiteX14" fmla="*/ 196547 w 6298404"/>
              <a:gd name="connsiteY14" fmla="*/ 4 h 590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98404" h="5900507">
                <a:moveTo>
                  <a:pt x="196547" y="0"/>
                </a:moveTo>
                <a:lnTo>
                  <a:pt x="926203" y="0"/>
                </a:lnTo>
                <a:lnTo>
                  <a:pt x="926203" y="4"/>
                </a:lnTo>
                <a:lnTo>
                  <a:pt x="6298404" y="4"/>
                </a:lnTo>
                <a:lnTo>
                  <a:pt x="6296454" y="44068"/>
                </a:lnTo>
                <a:cubicBezTo>
                  <a:pt x="6210068" y="1013921"/>
                  <a:pt x="5936180" y="1920575"/>
                  <a:pt x="5516773" y="2716164"/>
                </a:cubicBezTo>
                <a:lnTo>
                  <a:pt x="5369892" y="2976396"/>
                </a:lnTo>
                <a:lnTo>
                  <a:pt x="5373199" y="2976396"/>
                </a:lnTo>
                <a:lnTo>
                  <a:pt x="5254947" y="3174684"/>
                </a:lnTo>
                <a:cubicBezTo>
                  <a:pt x="4330127" y="4657442"/>
                  <a:pt x="2871902" y="5677569"/>
                  <a:pt x="1199384" y="5871229"/>
                </a:cubicBezTo>
                <a:lnTo>
                  <a:pt x="690892" y="5900504"/>
                </a:lnTo>
                <a:lnTo>
                  <a:pt x="690892" y="5900507"/>
                </a:lnTo>
                <a:lnTo>
                  <a:pt x="0" y="5900507"/>
                </a:lnTo>
                <a:lnTo>
                  <a:pt x="0" y="11319"/>
                </a:lnTo>
                <a:lnTo>
                  <a:pt x="196547" y="4"/>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a:extLst>
              <a:ext uri="{FF2B5EF4-FFF2-40B4-BE49-F238E27FC236}">
                <a16:creationId xmlns:a16="http://schemas.microsoft.com/office/drawing/2014/main" id="{2CFCBA6A-C5E2-0E4D-9DE3-A035457BCA97}"/>
              </a:ext>
            </a:extLst>
          </p:cNvPr>
          <p:cNvSpPr/>
          <p:nvPr userDrawn="1"/>
        </p:nvSpPr>
        <p:spPr>
          <a:xfrm>
            <a:off x="2003112" y="4635607"/>
            <a:ext cx="3558128" cy="1580866"/>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921EB71-8B48-CC4A-8C15-5A7CCE54640D}"/>
              </a:ext>
            </a:extLst>
          </p:cNvPr>
          <p:cNvSpPr>
            <a:spLocks noGrp="1"/>
          </p:cNvSpPr>
          <p:nvPr>
            <p:ph type="body" sz="quarter" idx="14" hasCustomPrompt="1"/>
          </p:nvPr>
        </p:nvSpPr>
        <p:spPr>
          <a:xfrm>
            <a:off x="3405197" y="2902605"/>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1" name="Text Placeholder 23">
            <a:extLst>
              <a:ext uri="{FF2B5EF4-FFF2-40B4-BE49-F238E27FC236}">
                <a16:creationId xmlns:a16="http://schemas.microsoft.com/office/drawing/2014/main" id="{A60EE8C7-6BFE-9E40-9E98-75E3A8F16CF3}"/>
              </a:ext>
            </a:extLst>
          </p:cNvPr>
          <p:cNvSpPr>
            <a:spLocks noGrp="1"/>
          </p:cNvSpPr>
          <p:nvPr>
            <p:ph type="body" sz="quarter" idx="15" hasCustomPrompt="1"/>
          </p:nvPr>
        </p:nvSpPr>
        <p:spPr>
          <a:xfrm>
            <a:off x="334798" y="49016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2" name="Text Placeholder 23">
            <a:extLst>
              <a:ext uri="{FF2B5EF4-FFF2-40B4-BE49-F238E27FC236}">
                <a16:creationId xmlns:a16="http://schemas.microsoft.com/office/drawing/2014/main" id="{8C3440FC-7548-0645-A525-1A8B6B986BB7}"/>
              </a:ext>
            </a:extLst>
          </p:cNvPr>
          <p:cNvSpPr>
            <a:spLocks noGrp="1"/>
          </p:cNvSpPr>
          <p:nvPr>
            <p:ph type="body" sz="quarter" idx="13" hasCustomPrompt="1"/>
          </p:nvPr>
        </p:nvSpPr>
        <p:spPr>
          <a:xfrm>
            <a:off x="471763" y="729295"/>
            <a:ext cx="3579566" cy="2846046"/>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Tree>
    <p:extLst>
      <p:ext uri="{BB962C8B-B14F-4D97-AF65-F5344CB8AC3E}">
        <p14:creationId xmlns:p14="http://schemas.microsoft.com/office/powerpoint/2010/main" val="2540343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1">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868A4150-27D0-EE42-9E82-1DE8CF8D2C73}"/>
              </a:ext>
            </a:extLst>
          </p:cNvPr>
          <p:cNvSpPr/>
          <p:nvPr userDrawn="1"/>
        </p:nvSpPr>
        <p:spPr>
          <a:xfrm flipH="1">
            <a:off x="4903" y="0"/>
            <a:ext cx="12164526" cy="5589422"/>
          </a:xfrm>
          <a:custGeom>
            <a:avLst/>
            <a:gdLst>
              <a:gd name="connsiteX0" fmla="*/ 6362307 w 12164526"/>
              <a:gd name="connsiteY0" fmla="*/ 0 h 5589422"/>
              <a:gd name="connsiteX1" fmla="*/ 5574245 w 12164526"/>
              <a:gd name="connsiteY1" fmla="*/ 0 h 5589422"/>
              <a:gd name="connsiteX2" fmla="*/ 5574245 w 12164526"/>
              <a:gd name="connsiteY2" fmla="*/ 3 h 5589422"/>
              <a:gd name="connsiteX3" fmla="*/ 5025051 w 12164526"/>
              <a:gd name="connsiteY3" fmla="*/ 27735 h 5589422"/>
              <a:gd name="connsiteX4" fmla="*/ 499395 w 12164526"/>
              <a:gd name="connsiteY4" fmla="*/ 2796044 h 5589422"/>
              <a:gd name="connsiteX5" fmla="*/ 448395 w 12164526"/>
              <a:gd name="connsiteY5" fmla="*/ 2878297 h 5589422"/>
              <a:gd name="connsiteX6" fmla="*/ 427850 w 12164526"/>
              <a:gd name="connsiteY6" fmla="*/ 2909516 h 5589422"/>
              <a:gd name="connsiteX7" fmla="*/ 92971 w 12164526"/>
              <a:gd name="connsiteY7" fmla="*/ 3514992 h 5589422"/>
              <a:gd name="connsiteX8" fmla="*/ 0 w 12164526"/>
              <a:gd name="connsiteY8" fmla="*/ 3723068 h 5589422"/>
              <a:gd name="connsiteX9" fmla="*/ 0 w 12164526"/>
              <a:gd name="connsiteY9" fmla="*/ 5589419 h 5589422"/>
              <a:gd name="connsiteX10" fmla="*/ 5320097 w 12164526"/>
              <a:gd name="connsiteY10" fmla="*/ 5589419 h 5589422"/>
              <a:gd name="connsiteX11" fmla="*/ 5320097 w 12164526"/>
              <a:gd name="connsiteY11" fmla="*/ 5589422 h 5589422"/>
              <a:gd name="connsiteX12" fmla="*/ 6108160 w 12164526"/>
              <a:gd name="connsiteY12" fmla="*/ 5589422 h 5589422"/>
              <a:gd name="connsiteX13" fmla="*/ 6108160 w 12164526"/>
              <a:gd name="connsiteY13" fmla="*/ 5589419 h 5589422"/>
              <a:gd name="connsiteX14" fmla="*/ 6657355 w 12164526"/>
              <a:gd name="connsiteY14" fmla="*/ 5561688 h 5589422"/>
              <a:gd name="connsiteX15" fmla="*/ 11037546 w 12164526"/>
              <a:gd name="connsiteY15" fmla="*/ 3007309 h 5589422"/>
              <a:gd name="connsiteX16" fmla="*/ 11165263 w 12164526"/>
              <a:gd name="connsiteY16" fmla="*/ 2819476 h 5589422"/>
              <a:gd name="connsiteX17" fmla="*/ 11161691 w 12164526"/>
              <a:gd name="connsiteY17" fmla="*/ 2819476 h 5589422"/>
              <a:gd name="connsiteX18" fmla="*/ 11320329 w 12164526"/>
              <a:gd name="connsiteY18" fmla="*/ 2572963 h 5589422"/>
              <a:gd name="connsiteX19" fmla="*/ 12162420 w 12164526"/>
              <a:gd name="connsiteY19" fmla="*/ 41745 h 5589422"/>
              <a:gd name="connsiteX20" fmla="*/ 12164526 w 12164526"/>
              <a:gd name="connsiteY20" fmla="*/ 3 h 5589422"/>
              <a:gd name="connsiteX21" fmla="*/ 6362307 w 12164526"/>
              <a:gd name="connsiteY21" fmla="*/ 3 h 55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64526" h="5589422">
                <a:moveTo>
                  <a:pt x="6362307" y="0"/>
                </a:moveTo>
                <a:lnTo>
                  <a:pt x="5574245" y="0"/>
                </a:lnTo>
                <a:lnTo>
                  <a:pt x="5574245" y="3"/>
                </a:lnTo>
                <a:lnTo>
                  <a:pt x="5025051" y="27735"/>
                </a:lnTo>
                <a:cubicBezTo>
                  <a:pt x="3128335" y="220357"/>
                  <a:pt x="1486790" y="1276121"/>
                  <a:pt x="499395" y="2796044"/>
                </a:cubicBezTo>
                <a:lnTo>
                  <a:pt x="448395" y="2878297"/>
                </a:lnTo>
                <a:lnTo>
                  <a:pt x="427850" y="2909516"/>
                </a:lnTo>
                <a:cubicBezTo>
                  <a:pt x="305319" y="3104248"/>
                  <a:pt x="193422" y="3306345"/>
                  <a:pt x="92971" y="3514992"/>
                </a:cubicBezTo>
                <a:lnTo>
                  <a:pt x="0" y="3723068"/>
                </a:lnTo>
                <a:lnTo>
                  <a:pt x="0" y="5589419"/>
                </a:lnTo>
                <a:lnTo>
                  <a:pt x="5320097" y="5589419"/>
                </a:lnTo>
                <a:lnTo>
                  <a:pt x="5320097" y="5589422"/>
                </a:lnTo>
                <a:lnTo>
                  <a:pt x="6108160" y="5589422"/>
                </a:lnTo>
                <a:lnTo>
                  <a:pt x="6108160" y="5589419"/>
                </a:lnTo>
                <a:lnTo>
                  <a:pt x="6657355" y="5561688"/>
                </a:lnTo>
                <a:cubicBezTo>
                  <a:pt x="8463749" y="5378238"/>
                  <a:pt x="10038698" y="4411893"/>
                  <a:pt x="11037546" y="3007309"/>
                </a:cubicBezTo>
                <a:lnTo>
                  <a:pt x="11165263" y="2819476"/>
                </a:lnTo>
                <a:lnTo>
                  <a:pt x="11161691" y="2819476"/>
                </a:lnTo>
                <a:lnTo>
                  <a:pt x="11320329" y="2572963"/>
                </a:lnTo>
                <a:cubicBezTo>
                  <a:pt x="11773308" y="1819319"/>
                  <a:pt x="12069119" y="960465"/>
                  <a:pt x="12162420" y="41745"/>
                </a:cubicBezTo>
                <a:lnTo>
                  <a:pt x="12164526" y="3"/>
                </a:lnTo>
                <a:lnTo>
                  <a:pt x="6362307"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
        <p:nvSpPr>
          <p:cNvPr id="10" name="Text Placeholder 23">
            <a:extLst>
              <a:ext uri="{FF2B5EF4-FFF2-40B4-BE49-F238E27FC236}">
                <a16:creationId xmlns:a16="http://schemas.microsoft.com/office/drawing/2014/main" id="{3921EB71-8B48-CC4A-8C15-5A7CCE54640D}"/>
              </a:ext>
            </a:extLst>
          </p:cNvPr>
          <p:cNvSpPr>
            <a:spLocks noGrp="1"/>
          </p:cNvSpPr>
          <p:nvPr>
            <p:ph type="body" sz="quarter" idx="14" hasCustomPrompt="1"/>
          </p:nvPr>
        </p:nvSpPr>
        <p:spPr>
          <a:xfrm>
            <a:off x="9248554" y="3688851"/>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1" name="Text Placeholder 23">
            <a:extLst>
              <a:ext uri="{FF2B5EF4-FFF2-40B4-BE49-F238E27FC236}">
                <a16:creationId xmlns:a16="http://schemas.microsoft.com/office/drawing/2014/main" id="{A60EE8C7-6BFE-9E40-9E98-75E3A8F16CF3}"/>
              </a:ext>
            </a:extLst>
          </p:cNvPr>
          <p:cNvSpPr>
            <a:spLocks noGrp="1"/>
          </p:cNvSpPr>
          <p:nvPr>
            <p:ph type="body" sz="quarter" idx="15" hasCustomPrompt="1"/>
          </p:nvPr>
        </p:nvSpPr>
        <p:spPr>
          <a:xfrm>
            <a:off x="2622572" y="103576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2" name="Text Placeholder 23">
            <a:extLst>
              <a:ext uri="{FF2B5EF4-FFF2-40B4-BE49-F238E27FC236}">
                <a16:creationId xmlns:a16="http://schemas.microsoft.com/office/drawing/2014/main" id="{8C3440FC-7548-0645-A525-1A8B6B986BB7}"/>
              </a:ext>
            </a:extLst>
          </p:cNvPr>
          <p:cNvSpPr>
            <a:spLocks noGrp="1"/>
          </p:cNvSpPr>
          <p:nvPr>
            <p:ph type="body" sz="quarter" idx="13" hasCustomPrompt="1"/>
          </p:nvPr>
        </p:nvSpPr>
        <p:spPr>
          <a:xfrm>
            <a:off x="2759537" y="1274899"/>
            <a:ext cx="7137380" cy="2846046"/>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
        <p:nvSpPr>
          <p:cNvPr id="14" name="Freeform 13">
            <a:extLst>
              <a:ext uri="{FF2B5EF4-FFF2-40B4-BE49-F238E27FC236}">
                <a16:creationId xmlns:a16="http://schemas.microsoft.com/office/drawing/2014/main" id="{079F6CEB-8F50-274B-AA3C-D1DBD5BDE00B}"/>
              </a:ext>
            </a:extLst>
          </p:cNvPr>
          <p:cNvSpPr/>
          <p:nvPr userDrawn="1"/>
        </p:nvSpPr>
        <p:spPr>
          <a:xfrm>
            <a:off x="1168938" y="4124270"/>
            <a:ext cx="4511474" cy="2004435"/>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437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868A4150-27D0-EE42-9E82-1DE8CF8D2C73}"/>
              </a:ext>
            </a:extLst>
          </p:cNvPr>
          <p:cNvSpPr/>
          <p:nvPr userDrawn="1"/>
        </p:nvSpPr>
        <p:spPr>
          <a:xfrm flipH="1">
            <a:off x="4903" y="0"/>
            <a:ext cx="12164526" cy="5589422"/>
          </a:xfrm>
          <a:custGeom>
            <a:avLst/>
            <a:gdLst>
              <a:gd name="connsiteX0" fmla="*/ 6362307 w 12164526"/>
              <a:gd name="connsiteY0" fmla="*/ 0 h 5589422"/>
              <a:gd name="connsiteX1" fmla="*/ 5574245 w 12164526"/>
              <a:gd name="connsiteY1" fmla="*/ 0 h 5589422"/>
              <a:gd name="connsiteX2" fmla="*/ 5574245 w 12164526"/>
              <a:gd name="connsiteY2" fmla="*/ 3 h 5589422"/>
              <a:gd name="connsiteX3" fmla="*/ 5025051 w 12164526"/>
              <a:gd name="connsiteY3" fmla="*/ 27735 h 5589422"/>
              <a:gd name="connsiteX4" fmla="*/ 499395 w 12164526"/>
              <a:gd name="connsiteY4" fmla="*/ 2796044 h 5589422"/>
              <a:gd name="connsiteX5" fmla="*/ 448395 w 12164526"/>
              <a:gd name="connsiteY5" fmla="*/ 2878297 h 5589422"/>
              <a:gd name="connsiteX6" fmla="*/ 427850 w 12164526"/>
              <a:gd name="connsiteY6" fmla="*/ 2909516 h 5589422"/>
              <a:gd name="connsiteX7" fmla="*/ 92971 w 12164526"/>
              <a:gd name="connsiteY7" fmla="*/ 3514992 h 5589422"/>
              <a:gd name="connsiteX8" fmla="*/ 0 w 12164526"/>
              <a:gd name="connsiteY8" fmla="*/ 3723068 h 5589422"/>
              <a:gd name="connsiteX9" fmla="*/ 0 w 12164526"/>
              <a:gd name="connsiteY9" fmla="*/ 5589419 h 5589422"/>
              <a:gd name="connsiteX10" fmla="*/ 5320097 w 12164526"/>
              <a:gd name="connsiteY10" fmla="*/ 5589419 h 5589422"/>
              <a:gd name="connsiteX11" fmla="*/ 5320097 w 12164526"/>
              <a:gd name="connsiteY11" fmla="*/ 5589422 h 5589422"/>
              <a:gd name="connsiteX12" fmla="*/ 6108160 w 12164526"/>
              <a:gd name="connsiteY12" fmla="*/ 5589422 h 5589422"/>
              <a:gd name="connsiteX13" fmla="*/ 6108160 w 12164526"/>
              <a:gd name="connsiteY13" fmla="*/ 5589419 h 5589422"/>
              <a:gd name="connsiteX14" fmla="*/ 6657355 w 12164526"/>
              <a:gd name="connsiteY14" fmla="*/ 5561688 h 5589422"/>
              <a:gd name="connsiteX15" fmla="*/ 11037546 w 12164526"/>
              <a:gd name="connsiteY15" fmla="*/ 3007309 h 5589422"/>
              <a:gd name="connsiteX16" fmla="*/ 11165263 w 12164526"/>
              <a:gd name="connsiteY16" fmla="*/ 2819476 h 5589422"/>
              <a:gd name="connsiteX17" fmla="*/ 11161691 w 12164526"/>
              <a:gd name="connsiteY17" fmla="*/ 2819476 h 5589422"/>
              <a:gd name="connsiteX18" fmla="*/ 11320329 w 12164526"/>
              <a:gd name="connsiteY18" fmla="*/ 2572963 h 5589422"/>
              <a:gd name="connsiteX19" fmla="*/ 12162420 w 12164526"/>
              <a:gd name="connsiteY19" fmla="*/ 41745 h 5589422"/>
              <a:gd name="connsiteX20" fmla="*/ 12164526 w 12164526"/>
              <a:gd name="connsiteY20" fmla="*/ 3 h 5589422"/>
              <a:gd name="connsiteX21" fmla="*/ 6362307 w 12164526"/>
              <a:gd name="connsiteY21" fmla="*/ 3 h 55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64526" h="5589422">
                <a:moveTo>
                  <a:pt x="6362307" y="0"/>
                </a:moveTo>
                <a:lnTo>
                  <a:pt x="5574245" y="0"/>
                </a:lnTo>
                <a:lnTo>
                  <a:pt x="5574245" y="3"/>
                </a:lnTo>
                <a:lnTo>
                  <a:pt x="5025051" y="27735"/>
                </a:lnTo>
                <a:cubicBezTo>
                  <a:pt x="3128335" y="220357"/>
                  <a:pt x="1486790" y="1276121"/>
                  <a:pt x="499395" y="2796044"/>
                </a:cubicBezTo>
                <a:lnTo>
                  <a:pt x="448395" y="2878297"/>
                </a:lnTo>
                <a:lnTo>
                  <a:pt x="427850" y="2909516"/>
                </a:lnTo>
                <a:cubicBezTo>
                  <a:pt x="305319" y="3104248"/>
                  <a:pt x="193422" y="3306345"/>
                  <a:pt x="92971" y="3514992"/>
                </a:cubicBezTo>
                <a:lnTo>
                  <a:pt x="0" y="3723068"/>
                </a:lnTo>
                <a:lnTo>
                  <a:pt x="0" y="5589419"/>
                </a:lnTo>
                <a:lnTo>
                  <a:pt x="5320097" y="5589419"/>
                </a:lnTo>
                <a:lnTo>
                  <a:pt x="5320097" y="5589422"/>
                </a:lnTo>
                <a:lnTo>
                  <a:pt x="6108160" y="5589422"/>
                </a:lnTo>
                <a:lnTo>
                  <a:pt x="6108160" y="5589419"/>
                </a:lnTo>
                <a:lnTo>
                  <a:pt x="6657355" y="5561688"/>
                </a:lnTo>
                <a:cubicBezTo>
                  <a:pt x="8463749" y="5378238"/>
                  <a:pt x="10038698" y="4411893"/>
                  <a:pt x="11037546" y="3007309"/>
                </a:cubicBezTo>
                <a:lnTo>
                  <a:pt x="11165263" y="2819476"/>
                </a:lnTo>
                <a:lnTo>
                  <a:pt x="11161691" y="2819476"/>
                </a:lnTo>
                <a:lnTo>
                  <a:pt x="11320329" y="2572963"/>
                </a:lnTo>
                <a:cubicBezTo>
                  <a:pt x="11773308" y="1819319"/>
                  <a:pt x="12069119" y="960465"/>
                  <a:pt x="12162420" y="41745"/>
                </a:cubicBezTo>
                <a:lnTo>
                  <a:pt x="12164526" y="3"/>
                </a:lnTo>
                <a:lnTo>
                  <a:pt x="6362307" y="3"/>
                </a:lnTo>
                <a:close/>
              </a:path>
            </a:pathLst>
          </a:cu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
        <p:nvSpPr>
          <p:cNvPr id="10" name="Text Placeholder 23">
            <a:extLst>
              <a:ext uri="{FF2B5EF4-FFF2-40B4-BE49-F238E27FC236}">
                <a16:creationId xmlns:a16="http://schemas.microsoft.com/office/drawing/2014/main" id="{3921EB71-8B48-CC4A-8C15-5A7CCE54640D}"/>
              </a:ext>
            </a:extLst>
          </p:cNvPr>
          <p:cNvSpPr>
            <a:spLocks noGrp="1"/>
          </p:cNvSpPr>
          <p:nvPr>
            <p:ph type="body" sz="quarter" idx="14" hasCustomPrompt="1"/>
          </p:nvPr>
        </p:nvSpPr>
        <p:spPr>
          <a:xfrm>
            <a:off x="9248554" y="3688851"/>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1" name="Text Placeholder 23">
            <a:extLst>
              <a:ext uri="{FF2B5EF4-FFF2-40B4-BE49-F238E27FC236}">
                <a16:creationId xmlns:a16="http://schemas.microsoft.com/office/drawing/2014/main" id="{A60EE8C7-6BFE-9E40-9E98-75E3A8F16CF3}"/>
              </a:ext>
            </a:extLst>
          </p:cNvPr>
          <p:cNvSpPr>
            <a:spLocks noGrp="1"/>
          </p:cNvSpPr>
          <p:nvPr>
            <p:ph type="body" sz="quarter" idx="15" hasCustomPrompt="1"/>
          </p:nvPr>
        </p:nvSpPr>
        <p:spPr>
          <a:xfrm>
            <a:off x="2622572" y="103576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2" name="Text Placeholder 23">
            <a:extLst>
              <a:ext uri="{FF2B5EF4-FFF2-40B4-BE49-F238E27FC236}">
                <a16:creationId xmlns:a16="http://schemas.microsoft.com/office/drawing/2014/main" id="{8C3440FC-7548-0645-A525-1A8B6B986BB7}"/>
              </a:ext>
            </a:extLst>
          </p:cNvPr>
          <p:cNvSpPr>
            <a:spLocks noGrp="1"/>
          </p:cNvSpPr>
          <p:nvPr>
            <p:ph type="body" sz="quarter" idx="13" hasCustomPrompt="1"/>
          </p:nvPr>
        </p:nvSpPr>
        <p:spPr>
          <a:xfrm>
            <a:off x="2759537" y="1274899"/>
            <a:ext cx="7137380" cy="2846046"/>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
        <p:nvSpPr>
          <p:cNvPr id="14" name="Freeform 13">
            <a:extLst>
              <a:ext uri="{FF2B5EF4-FFF2-40B4-BE49-F238E27FC236}">
                <a16:creationId xmlns:a16="http://schemas.microsoft.com/office/drawing/2014/main" id="{079F6CEB-8F50-274B-AA3C-D1DBD5BDE00B}"/>
              </a:ext>
            </a:extLst>
          </p:cNvPr>
          <p:cNvSpPr/>
          <p:nvPr userDrawn="1"/>
        </p:nvSpPr>
        <p:spPr>
          <a:xfrm>
            <a:off x="1168938" y="4124270"/>
            <a:ext cx="4511474" cy="2004435"/>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1032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 Photo Slide">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9613" y="6202300"/>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
        <p:nvSpPr>
          <p:cNvPr id="67" name="Picture Placeholder 66">
            <a:extLst>
              <a:ext uri="{FF2B5EF4-FFF2-40B4-BE49-F238E27FC236}">
                <a16:creationId xmlns:a16="http://schemas.microsoft.com/office/drawing/2014/main" id="{C1AEDE74-8885-6943-BC09-2D89D1600A23}"/>
              </a:ext>
            </a:extLst>
          </p:cNvPr>
          <p:cNvSpPr>
            <a:spLocks noGrp="1"/>
          </p:cNvSpPr>
          <p:nvPr>
            <p:ph type="pic" sz="quarter" idx="18"/>
          </p:nvPr>
        </p:nvSpPr>
        <p:spPr>
          <a:xfrm flipH="1">
            <a:off x="6540708" y="6385"/>
            <a:ext cx="5651292" cy="6261962"/>
          </a:xfrm>
          <a:custGeom>
            <a:avLst/>
            <a:gdLst>
              <a:gd name="connsiteX0" fmla="*/ 0 w 5651292"/>
              <a:gd name="connsiteY0" fmla="*/ 0 h 6261962"/>
              <a:gd name="connsiteX1" fmla="*/ 5651292 w 5651292"/>
              <a:gd name="connsiteY1" fmla="*/ 0 h 6261962"/>
              <a:gd name="connsiteX2" fmla="*/ 5611959 w 5651292"/>
              <a:gd name="connsiteY2" fmla="*/ 316053 h 6261962"/>
              <a:gd name="connsiteX3" fmla="*/ 4724771 w 5651292"/>
              <a:gd name="connsiteY3" fmla="*/ 2858766 h 6261962"/>
              <a:gd name="connsiteX4" fmla="*/ 4548337 w 5651292"/>
              <a:gd name="connsiteY4" fmla="*/ 3145034 h 6261962"/>
              <a:gd name="connsiteX5" fmla="*/ 4552310 w 5651292"/>
              <a:gd name="connsiteY5" fmla="*/ 3145034 h 6261962"/>
              <a:gd name="connsiteX6" fmla="*/ 4410265 w 5651292"/>
              <a:gd name="connsiteY6" fmla="*/ 3363160 h 6261962"/>
              <a:gd name="connsiteX7" fmla="*/ 4023257 w 5651292"/>
              <a:gd name="connsiteY7" fmla="*/ 3879578 h 6261962"/>
              <a:gd name="connsiteX8" fmla="*/ 3820123 w 5651292"/>
              <a:gd name="connsiteY8" fmla="*/ 4115358 h 6261962"/>
              <a:gd name="connsiteX9" fmla="*/ 3666531 w 5651292"/>
              <a:gd name="connsiteY9" fmla="*/ 4115358 h 6261962"/>
              <a:gd name="connsiteX10" fmla="*/ 3666531 w 5651292"/>
              <a:gd name="connsiteY10" fmla="*/ 4115357 h 6261962"/>
              <a:gd name="connsiteX11" fmla="*/ 3482470 w 5651292"/>
              <a:gd name="connsiteY11" fmla="*/ 4115357 h 6261962"/>
              <a:gd name="connsiteX12" fmla="*/ 3482470 w 5651292"/>
              <a:gd name="connsiteY12" fmla="*/ 4115358 h 6261962"/>
              <a:gd name="connsiteX13" fmla="*/ 3354200 w 5651292"/>
              <a:gd name="connsiteY13" fmla="*/ 4121835 h 6261962"/>
              <a:gd name="connsiteX14" fmla="*/ 2297181 w 5651292"/>
              <a:gd name="connsiteY14" fmla="*/ 4768406 h 6261962"/>
              <a:gd name="connsiteX15" fmla="*/ 2285269 w 5651292"/>
              <a:gd name="connsiteY15" fmla="*/ 4787617 h 6261962"/>
              <a:gd name="connsiteX16" fmla="*/ 2280471 w 5651292"/>
              <a:gd name="connsiteY16" fmla="*/ 4794908 h 6261962"/>
              <a:gd name="connsiteX17" fmla="*/ 2068428 w 5651292"/>
              <a:gd name="connsiteY17" fmla="*/ 5411081 h 6261962"/>
              <a:gd name="connsiteX18" fmla="*/ 2067936 w 5651292"/>
              <a:gd name="connsiteY18" fmla="*/ 5420830 h 6261962"/>
              <a:gd name="connsiteX19" fmla="*/ 2237560 w 5651292"/>
              <a:gd name="connsiteY19" fmla="*/ 5420830 h 6261962"/>
              <a:gd name="connsiteX20" fmla="*/ 2075512 w 5651292"/>
              <a:gd name="connsiteY20" fmla="*/ 5517122 h 6261962"/>
              <a:gd name="connsiteX21" fmla="*/ 279265 w 5651292"/>
              <a:gd name="connsiteY21" fmla="*/ 6207765 h 6261962"/>
              <a:gd name="connsiteX22" fmla="*/ 0 w 5651292"/>
              <a:gd name="connsiteY22" fmla="*/ 6261962 h 626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51292" h="6261962">
                <a:moveTo>
                  <a:pt x="0" y="0"/>
                </a:moveTo>
                <a:lnTo>
                  <a:pt x="5651292" y="0"/>
                </a:lnTo>
                <a:lnTo>
                  <a:pt x="5611959" y="316053"/>
                </a:lnTo>
                <a:cubicBezTo>
                  <a:pt x="5472582" y="1233649"/>
                  <a:pt x="5165591" y="2092978"/>
                  <a:pt x="4724771" y="2858766"/>
                </a:cubicBezTo>
                <a:lnTo>
                  <a:pt x="4548337" y="3145034"/>
                </a:lnTo>
                <a:lnTo>
                  <a:pt x="4552310" y="3145034"/>
                </a:lnTo>
                <a:lnTo>
                  <a:pt x="4410265" y="3363160"/>
                </a:lnTo>
                <a:cubicBezTo>
                  <a:pt x="4288760" y="3541562"/>
                  <a:pt x="4159590" y="3713876"/>
                  <a:pt x="4023257" y="3879578"/>
                </a:cubicBezTo>
                <a:lnTo>
                  <a:pt x="3820123" y="4115358"/>
                </a:lnTo>
                <a:lnTo>
                  <a:pt x="3666531" y="4115358"/>
                </a:lnTo>
                <a:lnTo>
                  <a:pt x="3666531" y="4115357"/>
                </a:lnTo>
                <a:lnTo>
                  <a:pt x="3482470" y="4115357"/>
                </a:lnTo>
                <a:lnTo>
                  <a:pt x="3482470" y="4115358"/>
                </a:lnTo>
                <a:lnTo>
                  <a:pt x="3354200" y="4121835"/>
                </a:lnTo>
                <a:cubicBezTo>
                  <a:pt x="2911200" y="4166824"/>
                  <a:pt x="2527798" y="4413410"/>
                  <a:pt x="2297181" y="4768406"/>
                </a:cubicBezTo>
                <a:lnTo>
                  <a:pt x="2285269" y="4787617"/>
                </a:lnTo>
                <a:lnTo>
                  <a:pt x="2280471" y="4794908"/>
                </a:lnTo>
                <a:cubicBezTo>
                  <a:pt x="2165997" y="4976836"/>
                  <a:pt x="2091257" y="5186286"/>
                  <a:pt x="2068428" y="5411081"/>
                </a:cubicBezTo>
                <a:lnTo>
                  <a:pt x="2067936" y="5420830"/>
                </a:lnTo>
                <a:lnTo>
                  <a:pt x="2237560" y="5420830"/>
                </a:lnTo>
                <a:lnTo>
                  <a:pt x="2075512" y="5517122"/>
                </a:lnTo>
                <a:cubicBezTo>
                  <a:pt x="1518664" y="5830408"/>
                  <a:pt x="915401" y="6065336"/>
                  <a:pt x="279265" y="6207765"/>
                </a:cubicBezTo>
                <a:lnTo>
                  <a:pt x="0" y="6261962"/>
                </a:lnTo>
                <a:close/>
              </a:path>
            </a:pathLst>
          </a:custGeom>
          <a:ln>
            <a:noFill/>
          </a:ln>
        </p:spPr>
        <p:txBody>
          <a:bodyPr wrap="square" anchor="t">
            <a:noAutofit/>
          </a:bodyPr>
          <a:lstStyle>
            <a:lvl1pPr marL="0" indent="0" algn="ctr">
              <a:buNone/>
              <a:defRPr>
                <a:solidFill>
                  <a:srgbClr val="5E5E5E"/>
                </a:solidFill>
              </a:defRPr>
            </a:lvl1pPr>
          </a:lstStyle>
          <a:p>
            <a:endParaRPr lang="en-US"/>
          </a:p>
          <a:p>
            <a:endParaRPr lang="en-US"/>
          </a:p>
          <a:p>
            <a:endParaRPr lang="en-US"/>
          </a:p>
          <a:p>
            <a:endParaRPr lang="en-US"/>
          </a:p>
          <a:p>
            <a:r>
              <a:rPr lang="en-US"/>
              <a:t>Click to add photo</a:t>
            </a:r>
          </a:p>
        </p:txBody>
      </p:sp>
      <p:sp>
        <p:nvSpPr>
          <p:cNvPr id="65" name="Freeform 64">
            <a:extLst>
              <a:ext uri="{FF2B5EF4-FFF2-40B4-BE49-F238E27FC236}">
                <a16:creationId xmlns:a16="http://schemas.microsoft.com/office/drawing/2014/main" id="{C0ED7FF7-F7D6-8C4B-8D46-DB29490CC4BA}"/>
              </a:ext>
            </a:extLst>
          </p:cNvPr>
          <p:cNvSpPr/>
          <p:nvPr userDrawn="1"/>
        </p:nvSpPr>
        <p:spPr>
          <a:xfrm flipH="1">
            <a:off x="7197438" y="4146121"/>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6C50B39-CFAC-9D4F-A60A-82DB388EB798}"/>
              </a:ext>
            </a:extLst>
          </p:cNvPr>
          <p:cNvCxnSpPr/>
          <p:nvPr userDrawn="1"/>
        </p:nvCxnSpPr>
        <p:spPr>
          <a:xfrm flipH="1">
            <a:off x="495791" y="1545048"/>
            <a:ext cx="5377589" cy="0"/>
          </a:xfrm>
          <a:prstGeom prst="line">
            <a:avLst/>
          </a:prstGeom>
          <a:ln w="19050">
            <a:solidFill>
              <a:srgbClr val="F5C05B"/>
            </a:solidFill>
          </a:ln>
        </p:spPr>
        <p:style>
          <a:lnRef idx="1">
            <a:schemeClr val="accent1"/>
          </a:lnRef>
          <a:fillRef idx="0">
            <a:schemeClr val="accent1"/>
          </a:fillRef>
          <a:effectRef idx="0">
            <a:schemeClr val="accent1"/>
          </a:effectRef>
          <a:fontRef idx="minor">
            <a:schemeClr val="tx1"/>
          </a:fontRef>
        </p:style>
      </p:cxnSp>
      <p:sp>
        <p:nvSpPr>
          <p:cNvPr id="10" name="Text Placeholder 23">
            <a:extLst>
              <a:ext uri="{FF2B5EF4-FFF2-40B4-BE49-F238E27FC236}">
                <a16:creationId xmlns:a16="http://schemas.microsoft.com/office/drawing/2014/main" id="{8B26062C-1C6A-AE4D-97F4-65D7AD57F64B}"/>
              </a:ext>
            </a:extLst>
          </p:cNvPr>
          <p:cNvSpPr>
            <a:spLocks noGrp="1"/>
          </p:cNvSpPr>
          <p:nvPr>
            <p:ph type="body" sz="quarter" idx="19" hasCustomPrompt="1"/>
          </p:nvPr>
        </p:nvSpPr>
        <p:spPr>
          <a:xfrm>
            <a:off x="579604" y="652821"/>
            <a:ext cx="5279028"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11" name="Text Placeholder 25">
            <a:extLst>
              <a:ext uri="{FF2B5EF4-FFF2-40B4-BE49-F238E27FC236}">
                <a16:creationId xmlns:a16="http://schemas.microsoft.com/office/drawing/2014/main" id="{6639377E-C870-D244-AA5D-943F18E1BCAD}"/>
              </a:ext>
            </a:extLst>
          </p:cNvPr>
          <p:cNvSpPr>
            <a:spLocks noGrp="1"/>
          </p:cNvSpPr>
          <p:nvPr>
            <p:ph type="body" sz="quarter" idx="20" hasCustomPrompt="1"/>
          </p:nvPr>
        </p:nvSpPr>
        <p:spPr>
          <a:xfrm>
            <a:off x="586552" y="1786300"/>
            <a:ext cx="5273104" cy="394744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Freeform 11">
            <a:extLst>
              <a:ext uri="{FF2B5EF4-FFF2-40B4-BE49-F238E27FC236}">
                <a16:creationId xmlns:a16="http://schemas.microsoft.com/office/drawing/2014/main" id="{72D687B2-B75A-FA41-B2B6-DD2E4C7FBF31}"/>
              </a:ext>
            </a:extLst>
          </p:cNvPr>
          <p:cNvSpPr/>
          <p:nvPr userDrawn="1"/>
        </p:nvSpPr>
        <p:spPr>
          <a:xfrm flipH="1">
            <a:off x="7057088" y="4984845"/>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6299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slide - Left">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9613" y="6202300"/>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
        <p:nvSpPr>
          <p:cNvPr id="15" name="Freeform 14">
            <a:extLst>
              <a:ext uri="{FF2B5EF4-FFF2-40B4-BE49-F238E27FC236}">
                <a16:creationId xmlns:a16="http://schemas.microsoft.com/office/drawing/2014/main" id="{136CFA7E-FCEF-F84F-81A4-DA1C73867561}"/>
              </a:ext>
            </a:extLst>
          </p:cNvPr>
          <p:cNvSpPr/>
          <p:nvPr userDrawn="1"/>
        </p:nvSpPr>
        <p:spPr>
          <a:xfrm flipH="1">
            <a:off x="9861132" y="349811"/>
            <a:ext cx="2330868" cy="1305474"/>
          </a:xfrm>
          <a:custGeom>
            <a:avLst/>
            <a:gdLst>
              <a:gd name="connsiteX0" fmla="*/ 975693 w 2330868"/>
              <a:gd name="connsiteY0" fmla="*/ 0 h 1305474"/>
              <a:gd name="connsiteX1" fmla="*/ 791632 w 2330868"/>
              <a:gd name="connsiteY1" fmla="*/ 0 h 1305474"/>
              <a:gd name="connsiteX2" fmla="*/ 791632 w 2330868"/>
              <a:gd name="connsiteY2" fmla="*/ 1 h 1305474"/>
              <a:gd name="connsiteX3" fmla="*/ 663361 w 2330868"/>
              <a:gd name="connsiteY3" fmla="*/ 6478 h 1305474"/>
              <a:gd name="connsiteX4" fmla="*/ 55209 w 2330868"/>
              <a:gd name="connsiteY4" fmla="*/ 213511 h 1305474"/>
              <a:gd name="connsiteX5" fmla="*/ 0 w 2330868"/>
              <a:gd name="connsiteY5" fmla="*/ 252115 h 1305474"/>
              <a:gd name="connsiteX6" fmla="*/ 0 w 2330868"/>
              <a:gd name="connsiteY6" fmla="*/ 1305473 h 1305474"/>
              <a:gd name="connsiteX7" fmla="*/ 732273 w 2330868"/>
              <a:gd name="connsiteY7" fmla="*/ 1305473 h 1305474"/>
              <a:gd name="connsiteX8" fmla="*/ 732273 w 2330868"/>
              <a:gd name="connsiteY8" fmla="*/ 1305474 h 1305474"/>
              <a:gd name="connsiteX9" fmla="*/ 916334 w 2330868"/>
              <a:gd name="connsiteY9" fmla="*/ 1305474 h 1305474"/>
              <a:gd name="connsiteX10" fmla="*/ 916334 w 2330868"/>
              <a:gd name="connsiteY10" fmla="*/ 1305473 h 1305474"/>
              <a:gd name="connsiteX11" fmla="*/ 1044605 w 2330868"/>
              <a:gd name="connsiteY11" fmla="*/ 1298996 h 1305474"/>
              <a:gd name="connsiteX12" fmla="*/ 2067649 w 2330868"/>
              <a:gd name="connsiteY12" fmla="*/ 702392 h 1305474"/>
              <a:gd name="connsiteX13" fmla="*/ 2097479 w 2330868"/>
              <a:gd name="connsiteY13" fmla="*/ 658521 h 1305474"/>
              <a:gd name="connsiteX14" fmla="*/ 2096644 w 2330868"/>
              <a:gd name="connsiteY14" fmla="*/ 658521 h 1305474"/>
              <a:gd name="connsiteX15" fmla="*/ 2133696 w 2330868"/>
              <a:gd name="connsiteY15" fmla="*/ 600945 h 1305474"/>
              <a:gd name="connsiteX16" fmla="*/ 2330376 w 2330868"/>
              <a:gd name="connsiteY16" fmla="*/ 9750 h 1305474"/>
              <a:gd name="connsiteX17" fmla="*/ 2330868 w 2330868"/>
              <a:gd name="connsiteY17" fmla="*/ 1 h 1305474"/>
              <a:gd name="connsiteX18" fmla="*/ 975693 w 2330868"/>
              <a:gd name="connsiteY18" fmla="*/ 1 h 130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0868" h="1305474">
                <a:moveTo>
                  <a:pt x="975693" y="0"/>
                </a:moveTo>
                <a:lnTo>
                  <a:pt x="791632" y="0"/>
                </a:lnTo>
                <a:lnTo>
                  <a:pt x="791632" y="1"/>
                </a:lnTo>
                <a:lnTo>
                  <a:pt x="663361" y="6478"/>
                </a:lnTo>
                <a:cubicBezTo>
                  <a:pt x="441861" y="28973"/>
                  <a:pt x="235261" y="101866"/>
                  <a:pt x="55209" y="213511"/>
                </a:cubicBezTo>
                <a:lnTo>
                  <a:pt x="0" y="252115"/>
                </a:lnTo>
                <a:lnTo>
                  <a:pt x="0" y="1305473"/>
                </a:lnTo>
                <a:lnTo>
                  <a:pt x="732273" y="1305473"/>
                </a:lnTo>
                <a:lnTo>
                  <a:pt x="732273" y="1305474"/>
                </a:lnTo>
                <a:lnTo>
                  <a:pt x="916334" y="1305474"/>
                </a:lnTo>
                <a:lnTo>
                  <a:pt x="916334" y="1305473"/>
                </a:lnTo>
                <a:lnTo>
                  <a:pt x="1044605" y="1298996"/>
                </a:lnTo>
                <a:cubicBezTo>
                  <a:pt x="1466509" y="1256150"/>
                  <a:pt x="1834356" y="1030449"/>
                  <a:pt x="2067649" y="702392"/>
                </a:cubicBezTo>
                <a:lnTo>
                  <a:pt x="2097479" y="658521"/>
                </a:lnTo>
                <a:lnTo>
                  <a:pt x="2096644" y="658521"/>
                </a:lnTo>
                <a:lnTo>
                  <a:pt x="2133696" y="600945"/>
                </a:lnTo>
                <a:cubicBezTo>
                  <a:pt x="2239494" y="424923"/>
                  <a:pt x="2308584" y="224328"/>
                  <a:pt x="2330376" y="9750"/>
                </a:cubicBezTo>
                <a:lnTo>
                  <a:pt x="2330868" y="1"/>
                </a:lnTo>
                <a:lnTo>
                  <a:pt x="975693" y="1"/>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8B26062C-1C6A-AE4D-97F4-65D7AD57F64B}"/>
              </a:ext>
            </a:extLst>
          </p:cNvPr>
          <p:cNvSpPr>
            <a:spLocks noGrp="1"/>
          </p:cNvSpPr>
          <p:nvPr>
            <p:ph type="body" sz="quarter" idx="19" hasCustomPrompt="1"/>
          </p:nvPr>
        </p:nvSpPr>
        <p:spPr>
          <a:xfrm>
            <a:off x="579603" y="652821"/>
            <a:ext cx="8857251" cy="1160989"/>
          </a:xfrm>
        </p:spPr>
        <p:txBody>
          <a:bodyPr>
            <a:normAutofit/>
          </a:bodyPr>
          <a:lstStyle>
            <a:lvl1pPr marL="0" indent="0" algn="l">
              <a:buNone/>
              <a:defRPr sz="3600">
                <a:solidFill>
                  <a:srgbClr val="406F70"/>
                </a:solidFill>
                <a:latin typeface="+mn-lt"/>
              </a:defRPr>
            </a:lvl1pPr>
          </a:lstStyle>
          <a:p>
            <a:pPr lvl="0"/>
            <a:r>
              <a:rPr lang="en-US"/>
              <a:t>TITLE</a:t>
            </a:r>
          </a:p>
        </p:txBody>
      </p:sp>
      <p:sp>
        <p:nvSpPr>
          <p:cNvPr id="11" name="Text Placeholder 25">
            <a:extLst>
              <a:ext uri="{FF2B5EF4-FFF2-40B4-BE49-F238E27FC236}">
                <a16:creationId xmlns:a16="http://schemas.microsoft.com/office/drawing/2014/main" id="{6639377E-C870-D244-AA5D-943F18E1BCAD}"/>
              </a:ext>
            </a:extLst>
          </p:cNvPr>
          <p:cNvSpPr>
            <a:spLocks noGrp="1"/>
          </p:cNvSpPr>
          <p:nvPr>
            <p:ph type="body" sz="quarter" idx="20" hasCustomPrompt="1"/>
          </p:nvPr>
        </p:nvSpPr>
        <p:spPr>
          <a:xfrm>
            <a:off x="586551" y="2503356"/>
            <a:ext cx="10968810" cy="3230383"/>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Freeform 11">
            <a:extLst>
              <a:ext uri="{FF2B5EF4-FFF2-40B4-BE49-F238E27FC236}">
                <a16:creationId xmlns:a16="http://schemas.microsoft.com/office/drawing/2014/main" id="{72D687B2-B75A-FA41-B2B6-DD2E4C7FBF31}"/>
              </a:ext>
            </a:extLst>
          </p:cNvPr>
          <p:cNvSpPr/>
          <p:nvPr userDrawn="1"/>
        </p:nvSpPr>
        <p:spPr>
          <a:xfrm flipH="1">
            <a:off x="9720782" y="1188535"/>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546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 Right">
    <p:spTree>
      <p:nvGrpSpPr>
        <p:cNvPr id="1" name=""/>
        <p:cNvGrpSpPr/>
        <p:nvPr/>
      </p:nvGrpSpPr>
      <p:grpSpPr>
        <a:xfrm>
          <a:off x="0" y="0"/>
          <a:ext cx="0" cy="0"/>
          <a:chOff x="0" y="0"/>
          <a:chExt cx="0" cy="0"/>
        </a:xfrm>
      </p:grpSpPr>
      <p:sp>
        <p:nvSpPr>
          <p:cNvPr id="10" name="Text Placeholder 23">
            <a:extLst>
              <a:ext uri="{FF2B5EF4-FFF2-40B4-BE49-F238E27FC236}">
                <a16:creationId xmlns:a16="http://schemas.microsoft.com/office/drawing/2014/main" id="{8B26062C-1C6A-AE4D-97F4-65D7AD57F64B}"/>
              </a:ext>
            </a:extLst>
          </p:cNvPr>
          <p:cNvSpPr>
            <a:spLocks noGrp="1"/>
          </p:cNvSpPr>
          <p:nvPr>
            <p:ph type="body" sz="quarter" idx="19" hasCustomPrompt="1"/>
          </p:nvPr>
        </p:nvSpPr>
        <p:spPr>
          <a:xfrm>
            <a:off x="2773179" y="652821"/>
            <a:ext cx="8775233" cy="1160989"/>
          </a:xfrm>
        </p:spPr>
        <p:txBody>
          <a:bodyPr>
            <a:normAutofit/>
          </a:bodyPr>
          <a:lstStyle>
            <a:lvl1pPr marL="0" indent="0" algn="r">
              <a:buNone/>
              <a:defRPr sz="3600">
                <a:solidFill>
                  <a:srgbClr val="406F70"/>
                </a:solidFill>
                <a:latin typeface="+mn-lt"/>
              </a:defRPr>
            </a:lvl1pPr>
          </a:lstStyle>
          <a:p>
            <a:pPr lvl="0"/>
            <a:r>
              <a:rPr lang="en-US"/>
              <a:t>TITLE</a:t>
            </a:r>
          </a:p>
        </p:txBody>
      </p:sp>
      <p:sp>
        <p:nvSpPr>
          <p:cNvPr id="11" name="Text Placeholder 25">
            <a:extLst>
              <a:ext uri="{FF2B5EF4-FFF2-40B4-BE49-F238E27FC236}">
                <a16:creationId xmlns:a16="http://schemas.microsoft.com/office/drawing/2014/main" id="{6639377E-C870-D244-AA5D-943F18E1BCAD}"/>
              </a:ext>
            </a:extLst>
          </p:cNvPr>
          <p:cNvSpPr>
            <a:spLocks noGrp="1"/>
          </p:cNvSpPr>
          <p:nvPr>
            <p:ph type="body" sz="quarter" idx="20" hasCustomPrompt="1"/>
          </p:nvPr>
        </p:nvSpPr>
        <p:spPr>
          <a:xfrm>
            <a:off x="586551" y="2503356"/>
            <a:ext cx="10968810" cy="3230383"/>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2" name="Group 1">
            <a:extLst>
              <a:ext uri="{FF2B5EF4-FFF2-40B4-BE49-F238E27FC236}">
                <a16:creationId xmlns:a16="http://schemas.microsoft.com/office/drawing/2014/main" id="{264DD6A6-EA01-4E48-87A8-C48DA0EEB555}"/>
              </a:ext>
            </a:extLst>
          </p:cNvPr>
          <p:cNvGrpSpPr/>
          <p:nvPr userDrawn="1"/>
        </p:nvGrpSpPr>
        <p:grpSpPr>
          <a:xfrm flipH="1">
            <a:off x="0" y="297350"/>
            <a:ext cx="2471218" cy="1653822"/>
            <a:chOff x="9720782" y="349811"/>
            <a:chExt cx="2471218" cy="1653822"/>
          </a:xfrm>
        </p:grpSpPr>
        <p:sp>
          <p:nvSpPr>
            <p:cNvPr id="15" name="Freeform 14">
              <a:extLst>
                <a:ext uri="{FF2B5EF4-FFF2-40B4-BE49-F238E27FC236}">
                  <a16:creationId xmlns:a16="http://schemas.microsoft.com/office/drawing/2014/main" id="{136CFA7E-FCEF-F84F-81A4-DA1C73867561}"/>
                </a:ext>
              </a:extLst>
            </p:cNvPr>
            <p:cNvSpPr/>
            <p:nvPr userDrawn="1"/>
          </p:nvSpPr>
          <p:spPr>
            <a:xfrm flipH="1">
              <a:off x="9861132" y="349811"/>
              <a:ext cx="2330868" cy="1305474"/>
            </a:xfrm>
            <a:custGeom>
              <a:avLst/>
              <a:gdLst>
                <a:gd name="connsiteX0" fmla="*/ 975693 w 2330868"/>
                <a:gd name="connsiteY0" fmla="*/ 0 h 1305474"/>
                <a:gd name="connsiteX1" fmla="*/ 791632 w 2330868"/>
                <a:gd name="connsiteY1" fmla="*/ 0 h 1305474"/>
                <a:gd name="connsiteX2" fmla="*/ 791632 w 2330868"/>
                <a:gd name="connsiteY2" fmla="*/ 1 h 1305474"/>
                <a:gd name="connsiteX3" fmla="*/ 663361 w 2330868"/>
                <a:gd name="connsiteY3" fmla="*/ 6478 h 1305474"/>
                <a:gd name="connsiteX4" fmla="*/ 55209 w 2330868"/>
                <a:gd name="connsiteY4" fmla="*/ 213511 h 1305474"/>
                <a:gd name="connsiteX5" fmla="*/ 0 w 2330868"/>
                <a:gd name="connsiteY5" fmla="*/ 252115 h 1305474"/>
                <a:gd name="connsiteX6" fmla="*/ 0 w 2330868"/>
                <a:gd name="connsiteY6" fmla="*/ 1305473 h 1305474"/>
                <a:gd name="connsiteX7" fmla="*/ 732273 w 2330868"/>
                <a:gd name="connsiteY7" fmla="*/ 1305473 h 1305474"/>
                <a:gd name="connsiteX8" fmla="*/ 732273 w 2330868"/>
                <a:gd name="connsiteY8" fmla="*/ 1305474 h 1305474"/>
                <a:gd name="connsiteX9" fmla="*/ 916334 w 2330868"/>
                <a:gd name="connsiteY9" fmla="*/ 1305474 h 1305474"/>
                <a:gd name="connsiteX10" fmla="*/ 916334 w 2330868"/>
                <a:gd name="connsiteY10" fmla="*/ 1305473 h 1305474"/>
                <a:gd name="connsiteX11" fmla="*/ 1044605 w 2330868"/>
                <a:gd name="connsiteY11" fmla="*/ 1298996 h 1305474"/>
                <a:gd name="connsiteX12" fmla="*/ 2067649 w 2330868"/>
                <a:gd name="connsiteY12" fmla="*/ 702392 h 1305474"/>
                <a:gd name="connsiteX13" fmla="*/ 2097479 w 2330868"/>
                <a:gd name="connsiteY13" fmla="*/ 658521 h 1305474"/>
                <a:gd name="connsiteX14" fmla="*/ 2096644 w 2330868"/>
                <a:gd name="connsiteY14" fmla="*/ 658521 h 1305474"/>
                <a:gd name="connsiteX15" fmla="*/ 2133696 w 2330868"/>
                <a:gd name="connsiteY15" fmla="*/ 600945 h 1305474"/>
                <a:gd name="connsiteX16" fmla="*/ 2330376 w 2330868"/>
                <a:gd name="connsiteY16" fmla="*/ 9750 h 1305474"/>
                <a:gd name="connsiteX17" fmla="*/ 2330868 w 2330868"/>
                <a:gd name="connsiteY17" fmla="*/ 1 h 1305474"/>
                <a:gd name="connsiteX18" fmla="*/ 975693 w 2330868"/>
                <a:gd name="connsiteY18" fmla="*/ 1 h 130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0868" h="1305474">
                  <a:moveTo>
                    <a:pt x="975693" y="0"/>
                  </a:moveTo>
                  <a:lnTo>
                    <a:pt x="791632" y="0"/>
                  </a:lnTo>
                  <a:lnTo>
                    <a:pt x="791632" y="1"/>
                  </a:lnTo>
                  <a:lnTo>
                    <a:pt x="663361" y="6478"/>
                  </a:lnTo>
                  <a:cubicBezTo>
                    <a:pt x="441861" y="28973"/>
                    <a:pt x="235261" y="101866"/>
                    <a:pt x="55209" y="213511"/>
                  </a:cubicBezTo>
                  <a:lnTo>
                    <a:pt x="0" y="252115"/>
                  </a:lnTo>
                  <a:lnTo>
                    <a:pt x="0" y="1305473"/>
                  </a:lnTo>
                  <a:lnTo>
                    <a:pt x="732273" y="1305473"/>
                  </a:lnTo>
                  <a:lnTo>
                    <a:pt x="732273" y="1305474"/>
                  </a:lnTo>
                  <a:lnTo>
                    <a:pt x="916334" y="1305474"/>
                  </a:lnTo>
                  <a:lnTo>
                    <a:pt x="916334" y="1305473"/>
                  </a:lnTo>
                  <a:lnTo>
                    <a:pt x="1044605" y="1298996"/>
                  </a:lnTo>
                  <a:cubicBezTo>
                    <a:pt x="1466509" y="1256150"/>
                    <a:pt x="1834356" y="1030449"/>
                    <a:pt x="2067649" y="702392"/>
                  </a:cubicBezTo>
                  <a:lnTo>
                    <a:pt x="2097479" y="658521"/>
                  </a:lnTo>
                  <a:lnTo>
                    <a:pt x="2096644" y="658521"/>
                  </a:lnTo>
                  <a:lnTo>
                    <a:pt x="2133696" y="600945"/>
                  </a:lnTo>
                  <a:cubicBezTo>
                    <a:pt x="2239494" y="424923"/>
                    <a:pt x="2308584" y="224328"/>
                    <a:pt x="2330376" y="9750"/>
                  </a:cubicBezTo>
                  <a:lnTo>
                    <a:pt x="2330868" y="1"/>
                  </a:lnTo>
                  <a:lnTo>
                    <a:pt x="975693" y="1"/>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72D687B2-B75A-FA41-B2B6-DD2E4C7FBF31}"/>
                </a:ext>
              </a:extLst>
            </p:cNvPr>
            <p:cNvSpPr/>
            <p:nvPr userDrawn="1"/>
          </p:nvSpPr>
          <p:spPr>
            <a:xfrm flipH="1">
              <a:off x="9720782" y="1188535"/>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A picture containing drawing&#10;&#10;Description automatically generated">
            <a:extLst>
              <a:ext uri="{FF2B5EF4-FFF2-40B4-BE49-F238E27FC236}">
                <a16:creationId xmlns:a16="http://schemas.microsoft.com/office/drawing/2014/main" id="{66711F05-2A47-B348-A827-642057F7CD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8432" y="6223371"/>
            <a:ext cx="203964" cy="269828"/>
          </a:xfrm>
          <a:prstGeom prst="rect">
            <a:avLst/>
          </a:prstGeom>
        </p:spPr>
      </p:pic>
      <p:sp>
        <p:nvSpPr>
          <p:cNvPr id="13" name="TextBox 12">
            <a:extLst>
              <a:ext uri="{FF2B5EF4-FFF2-40B4-BE49-F238E27FC236}">
                <a16:creationId xmlns:a16="http://schemas.microsoft.com/office/drawing/2014/main" id="{1366D7AB-2970-494C-A6B7-4299E2BF2241}"/>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Tree>
    <p:extLst>
      <p:ext uri="{BB962C8B-B14F-4D97-AF65-F5344CB8AC3E}">
        <p14:creationId xmlns:p14="http://schemas.microsoft.com/office/powerpoint/2010/main" val="3966149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bullets slide with icons">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FF5F9BA7-571F-4C47-A20F-A6A2DE65753E}"/>
              </a:ext>
            </a:extLst>
          </p:cNvPr>
          <p:cNvCxnSpPr/>
          <p:nvPr userDrawn="1"/>
        </p:nvCxnSpPr>
        <p:spPr>
          <a:xfrm>
            <a:off x="0" y="2517332"/>
            <a:ext cx="12192000" cy="0"/>
          </a:xfrm>
          <a:prstGeom prst="line">
            <a:avLst/>
          </a:prstGeom>
          <a:ln>
            <a:solidFill>
              <a:srgbClr val="044449"/>
            </a:solidFill>
          </a:ln>
        </p:spPr>
        <p:style>
          <a:lnRef idx="1">
            <a:schemeClr val="accent1"/>
          </a:lnRef>
          <a:fillRef idx="0">
            <a:schemeClr val="accent1"/>
          </a:fillRef>
          <a:effectRef idx="0">
            <a:schemeClr val="accent1"/>
          </a:effectRef>
          <a:fontRef idx="minor">
            <a:schemeClr val="tx1"/>
          </a:fontRef>
        </p:style>
      </p:cxnSp>
      <p:sp>
        <p:nvSpPr>
          <p:cNvPr id="14" name="Oval 41">
            <a:extLst>
              <a:ext uri="{FF2B5EF4-FFF2-40B4-BE49-F238E27FC236}">
                <a16:creationId xmlns:a16="http://schemas.microsoft.com/office/drawing/2014/main" id="{011DB00C-DF56-EC48-8BAB-4675866B48AE}"/>
              </a:ext>
            </a:extLst>
          </p:cNvPr>
          <p:cNvSpPr>
            <a:spLocks noChangeArrowheads="1"/>
          </p:cNvSpPr>
          <p:nvPr userDrawn="1"/>
        </p:nvSpPr>
        <p:spPr bwMode="auto">
          <a:xfrm>
            <a:off x="1863747" y="2031864"/>
            <a:ext cx="1049910" cy="1049910"/>
          </a:xfrm>
          <a:prstGeom prst="ellipse">
            <a:avLst/>
          </a:prstGeom>
          <a:solidFill>
            <a:srgbClr val="044449"/>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6" name="Text Placeholder 23">
            <a:extLst>
              <a:ext uri="{FF2B5EF4-FFF2-40B4-BE49-F238E27FC236}">
                <a16:creationId xmlns:a16="http://schemas.microsoft.com/office/drawing/2014/main" id="{EB6CC0F4-69A2-4A48-8800-63FFA3B392DA}"/>
              </a:ext>
            </a:extLst>
          </p:cNvPr>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5E5E5E"/>
                </a:solidFill>
                <a:latin typeface="+mn-lt"/>
              </a:defRPr>
            </a:lvl1pPr>
          </a:lstStyle>
          <a:p>
            <a:pPr lvl="0"/>
            <a:r>
              <a:rPr lang="en-US"/>
              <a:t>Sub Title</a:t>
            </a:r>
          </a:p>
        </p:txBody>
      </p:sp>
      <p:sp>
        <p:nvSpPr>
          <p:cNvPr id="17" name="Text Placeholder 23">
            <a:extLst>
              <a:ext uri="{FF2B5EF4-FFF2-40B4-BE49-F238E27FC236}">
                <a16:creationId xmlns:a16="http://schemas.microsoft.com/office/drawing/2014/main" id="{F552D4BC-9998-D04A-8E28-4B7ECF397086}"/>
              </a:ext>
            </a:extLst>
          </p:cNvPr>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5E5E5E"/>
                </a:solidFill>
                <a:latin typeface="+mn-lt"/>
              </a:defRPr>
            </a:lvl1pPr>
          </a:lstStyle>
          <a:p>
            <a:pPr lvl="0"/>
            <a:r>
              <a:rPr lang="en-US"/>
              <a:t>Main Body Text</a:t>
            </a:r>
          </a:p>
        </p:txBody>
      </p:sp>
      <p:cxnSp>
        <p:nvCxnSpPr>
          <p:cNvPr id="18" name="Straight Connector 17">
            <a:extLst>
              <a:ext uri="{FF2B5EF4-FFF2-40B4-BE49-F238E27FC236}">
                <a16:creationId xmlns:a16="http://schemas.microsoft.com/office/drawing/2014/main" id="{857E3B5E-E0ED-1F4F-A6CC-773952B492FD}"/>
              </a:ext>
            </a:extLst>
          </p:cNvPr>
          <p:cNvCxnSpPr/>
          <p:nvPr userDrawn="1"/>
        </p:nvCxnSpPr>
        <p:spPr>
          <a:xfrm flipH="1">
            <a:off x="555813" y="4342602"/>
            <a:ext cx="3591091" cy="0"/>
          </a:xfrm>
          <a:prstGeom prst="line">
            <a:avLst/>
          </a:prstGeom>
          <a:ln>
            <a:solidFill>
              <a:srgbClr val="044449"/>
            </a:solidFill>
          </a:ln>
        </p:spPr>
        <p:style>
          <a:lnRef idx="1">
            <a:schemeClr val="accent1"/>
          </a:lnRef>
          <a:fillRef idx="0">
            <a:schemeClr val="accent1"/>
          </a:fillRef>
          <a:effectRef idx="0">
            <a:schemeClr val="accent1"/>
          </a:effectRef>
          <a:fontRef idx="minor">
            <a:schemeClr val="tx1"/>
          </a:fontRef>
        </p:style>
      </p:cxnSp>
      <p:sp>
        <p:nvSpPr>
          <p:cNvPr id="19" name="Oval 41">
            <a:extLst>
              <a:ext uri="{FF2B5EF4-FFF2-40B4-BE49-F238E27FC236}">
                <a16:creationId xmlns:a16="http://schemas.microsoft.com/office/drawing/2014/main" id="{7BAEF165-2934-F042-9879-4FC8ADE458DB}"/>
              </a:ext>
            </a:extLst>
          </p:cNvPr>
          <p:cNvSpPr>
            <a:spLocks noChangeArrowheads="1"/>
          </p:cNvSpPr>
          <p:nvPr userDrawn="1"/>
        </p:nvSpPr>
        <p:spPr bwMode="auto">
          <a:xfrm>
            <a:off x="5691676" y="2031864"/>
            <a:ext cx="1049910" cy="1049910"/>
          </a:xfrm>
          <a:prstGeom prst="ellipse">
            <a:avLst/>
          </a:prstGeom>
          <a:solidFill>
            <a:srgbClr val="406F7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0" name="Text Placeholder 23">
            <a:extLst>
              <a:ext uri="{FF2B5EF4-FFF2-40B4-BE49-F238E27FC236}">
                <a16:creationId xmlns:a16="http://schemas.microsoft.com/office/drawing/2014/main" id="{3758CDC2-462B-984F-8984-550100DE9758}"/>
              </a:ext>
            </a:extLst>
          </p:cNvPr>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5E5E5E"/>
                </a:solidFill>
                <a:latin typeface="+mn-lt"/>
              </a:defRPr>
            </a:lvl1pPr>
          </a:lstStyle>
          <a:p>
            <a:pPr lvl="0"/>
            <a:r>
              <a:rPr lang="en-US"/>
              <a:t>Sub Title</a:t>
            </a:r>
          </a:p>
        </p:txBody>
      </p:sp>
      <p:sp>
        <p:nvSpPr>
          <p:cNvPr id="21" name="Text Placeholder 23">
            <a:extLst>
              <a:ext uri="{FF2B5EF4-FFF2-40B4-BE49-F238E27FC236}">
                <a16:creationId xmlns:a16="http://schemas.microsoft.com/office/drawing/2014/main" id="{3AC496FE-E102-3145-AC80-932A87D9DD66}"/>
              </a:ext>
            </a:extLst>
          </p:cNvPr>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5E5E5E"/>
                </a:solidFill>
                <a:latin typeface="+mn-lt"/>
              </a:defRPr>
            </a:lvl1pPr>
          </a:lstStyle>
          <a:p>
            <a:pPr lvl="0"/>
            <a:r>
              <a:rPr lang="en-US"/>
              <a:t>Main Body Text</a:t>
            </a:r>
          </a:p>
        </p:txBody>
      </p:sp>
      <p:cxnSp>
        <p:nvCxnSpPr>
          <p:cNvPr id="22" name="Straight Connector 21">
            <a:extLst>
              <a:ext uri="{FF2B5EF4-FFF2-40B4-BE49-F238E27FC236}">
                <a16:creationId xmlns:a16="http://schemas.microsoft.com/office/drawing/2014/main" id="{C96F25D0-6E91-3B4F-B84C-5E1C405F734D}"/>
              </a:ext>
            </a:extLst>
          </p:cNvPr>
          <p:cNvCxnSpPr/>
          <p:nvPr userDrawn="1"/>
        </p:nvCxnSpPr>
        <p:spPr>
          <a:xfrm flipH="1">
            <a:off x="4383742" y="4342602"/>
            <a:ext cx="3591091" cy="0"/>
          </a:xfrm>
          <a:prstGeom prst="line">
            <a:avLst/>
          </a:prstGeom>
          <a:ln>
            <a:solidFill>
              <a:srgbClr val="406F70"/>
            </a:solidFill>
          </a:ln>
        </p:spPr>
        <p:style>
          <a:lnRef idx="1">
            <a:schemeClr val="accent1"/>
          </a:lnRef>
          <a:fillRef idx="0">
            <a:schemeClr val="accent1"/>
          </a:fillRef>
          <a:effectRef idx="0">
            <a:schemeClr val="accent1"/>
          </a:effectRef>
          <a:fontRef idx="minor">
            <a:schemeClr val="tx1"/>
          </a:fontRef>
        </p:style>
      </p:cxnSp>
      <p:sp>
        <p:nvSpPr>
          <p:cNvPr id="23" name="Oval 41">
            <a:extLst>
              <a:ext uri="{FF2B5EF4-FFF2-40B4-BE49-F238E27FC236}">
                <a16:creationId xmlns:a16="http://schemas.microsoft.com/office/drawing/2014/main" id="{650A3FD1-8F48-EE4A-BF81-E86E73CF4D8B}"/>
              </a:ext>
            </a:extLst>
          </p:cNvPr>
          <p:cNvSpPr>
            <a:spLocks noChangeArrowheads="1"/>
          </p:cNvSpPr>
          <p:nvPr userDrawn="1"/>
        </p:nvSpPr>
        <p:spPr bwMode="auto">
          <a:xfrm>
            <a:off x="9407546" y="2031864"/>
            <a:ext cx="1049910" cy="1049910"/>
          </a:xfrm>
          <a:prstGeom prst="ellipse">
            <a:avLst/>
          </a:prstGeom>
          <a:solidFill>
            <a:srgbClr val="F5C05B"/>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4" name="Text Placeholder 23">
            <a:extLst>
              <a:ext uri="{FF2B5EF4-FFF2-40B4-BE49-F238E27FC236}">
                <a16:creationId xmlns:a16="http://schemas.microsoft.com/office/drawing/2014/main" id="{D73425C0-FBE5-8C4D-8E8D-7E5C2C40B7AC}"/>
              </a:ext>
            </a:extLst>
          </p:cNvPr>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5E5E5E"/>
                </a:solidFill>
                <a:latin typeface="+mn-lt"/>
              </a:defRPr>
            </a:lvl1pPr>
          </a:lstStyle>
          <a:p>
            <a:pPr lvl="0"/>
            <a:r>
              <a:rPr lang="en-US"/>
              <a:t>Sub Title</a:t>
            </a:r>
          </a:p>
        </p:txBody>
      </p:sp>
      <p:sp>
        <p:nvSpPr>
          <p:cNvPr id="25" name="Text Placeholder 23">
            <a:extLst>
              <a:ext uri="{FF2B5EF4-FFF2-40B4-BE49-F238E27FC236}">
                <a16:creationId xmlns:a16="http://schemas.microsoft.com/office/drawing/2014/main" id="{BFE964B2-3B7F-6545-9A52-58961AFA0929}"/>
              </a:ext>
            </a:extLst>
          </p:cNvPr>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5E5E5E"/>
                </a:solidFill>
                <a:latin typeface="+mn-lt"/>
              </a:defRPr>
            </a:lvl1pPr>
          </a:lstStyle>
          <a:p>
            <a:pPr lvl="0"/>
            <a:r>
              <a:rPr lang="en-US"/>
              <a:t>Main Body Text</a:t>
            </a:r>
          </a:p>
        </p:txBody>
      </p:sp>
      <p:cxnSp>
        <p:nvCxnSpPr>
          <p:cNvPr id="26" name="Straight Connector 25">
            <a:extLst>
              <a:ext uri="{FF2B5EF4-FFF2-40B4-BE49-F238E27FC236}">
                <a16:creationId xmlns:a16="http://schemas.microsoft.com/office/drawing/2014/main" id="{BA3A1136-C989-1E46-B9E2-F43E94AAD886}"/>
              </a:ext>
            </a:extLst>
          </p:cNvPr>
          <p:cNvCxnSpPr/>
          <p:nvPr userDrawn="1"/>
        </p:nvCxnSpPr>
        <p:spPr>
          <a:xfrm flipH="1">
            <a:off x="8099612" y="4342602"/>
            <a:ext cx="3591091"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28" name="Text Placeholder 23">
            <a:extLst>
              <a:ext uri="{FF2B5EF4-FFF2-40B4-BE49-F238E27FC236}">
                <a16:creationId xmlns:a16="http://schemas.microsoft.com/office/drawing/2014/main" id="{FBCA3BE8-C0E8-D64C-AC53-A1ECC93018A4}"/>
              </a:ext>
            </a:extLst>
          </p:cNvPr>
          <p:cNvSpPr>
            <a:spLocks noGrp="1"/>
          </p:cNvSpPr>
          <p:nvPr>
            <p:ph type="body" sz="quarter" idx="13" hasCustomPrompt="1"/>
          </p:nvPr>
        </p:nvSpPr>
        <p:spPr>
          <a:xfrm>
            <a:off x="-94025" y="900212"/>
            <a:ext cx="12192000" cy="704485"/>
          </a:xfrm>
        </p:spPr>
        <p:txBody>
          <a:bodyPr>
            <a:normAutofit/>
          </a:bodyPr>
          <a:lstStyle>
            <a:lvl1pPr marL="0" indent="0" algn="ctr">
              <a:buNone/>
              <a:defRPr sz="3600">
                <a:solidFill>
                  <a:srgbClr val="5E5E5E"/>
                </a:solidFill>
                <a:latin typeface="+mn-lt"/>
              </a:defRPr>
            </a:lvl1pPr>
          </a:lstStyle>
          <a:p>
            <a:pPr lvl="0"/>
            <a:r>
              <a:rPr lang="en-US"/>
              <a:t>TITLE</a:t>
            </a:r>
          </a:p>
        </p:txBody>
      </p:sp>
      <p:pic>
        <p:nvPicPr>
          <p:cNvPr id="31" name="Picture 30" descr="A picture containing drawing&#10;&#10;Description automatically generated">
            <a:extLst>
              <a:ext uri="{FF2B5EF4-FFF2-40B4-BE49-F238E27FC236}">
                <a16:creationId xmlns:a16="http://schemas.microsoft.com/office/drawing/2014/main" id="{CFB8BBE4-D85B-E24F-822C-567C20318B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01975" y="6098205"/>
            <a:ext cx="203964" cy="269828"/>
          </a:xfrm>
          <a:prstGeom prst="rect">
            <a:avLst/>
          </a:prstGeom>
        </p:spPr>
      </p:pic>
      <p:sp>
        <p:nvSpPr>
          <p:cNvPr id="32" name="TextBox 31">
            <a:extLst>
              <a:ext uri="{FF2B5EF4-FFF2-40B4-BE49-F238E27FC236}">
                <a16:creationId xmlns:a16="http://schemas.microsoft.com/office/drawing/2014/main" id="{C7DA4D82-9E24-1145-A6D3-7B6CC85BB580}"/>
              </a:ext>
            </a:extLst>
          </p:cNvPr>
          <p:cNvSpPr txBox="1"/>
          <p:nvPr userDrawn="1"/>
        </p:nvSpPr>
        <p:spPr>
          <a:xfrm>
            <a:off x="-1" y="6385778"/>
            <a:ext cx="12191999" cy="246221"/>
          </a:xfrm>
          <a:prstGeom prst="rect">
            <a:avLst/>
          </a:prstGeom>
          <a:noFill/>
        </p:spPr>
        <p:txBody>
          <a:bodyPr wrap="square" rtlCol="0">
            <a:spAutoFit/>
          </a:bodyPr>
          <a:lstStyle/>
          <a:p>
            <a:pPr algn="ctr"/>
            <a:r>
              <a:rPr lang="en-US" sz="1000">
                <a:solidFill>
                  <a:srgbClr val="406F70"/>
                </a:solidFill>
              </a:rPr>
              <a:t>INNOVATION FOR THE FOOD SERVICE SECTOR</a:t>
            </a:r>
          </a:p>
        </p:txBody>
      </p:sp>
    </p:spTree>
    <p:extLst>
      <p:ext uri="{BB962C8B-B14F-4D97-AF65-F5344CB8AC3E}">
        <p14:creationId xmlns:p14="http://schemas.microsoft.com/office/powerpoint/2010/main" val="1493237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6041FA4-C8B8-5E47-8932-F4D63CB17F83}"/>
              </a:ext>
            </a:extLst>
          </p:cNvPr>
          <p:cNvSpPr/>
          <p:nvPr userDrawn="1"/>
        </p:nvSpPr>
        <p:spPr>
          <a:xfrm>
            <a:off x="4903304" y="1126433"/>
            <a:ext cx="7288696" cy="1302295"/>
          </a:xfrm>
          <a:prstGeom prst="rect">
            <a:avLst/>
          </a:pr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BA71EA6-6A1C-8F4C-9C08-F81853612952}"/>
              </a:ext>
            </a:extLst>
          </p:cNvPr>
          <p:cNvSpPr/>
          <p:nvPr userDrawn="1"/>
        </p:nvSpPr>
        <p:spPr>
          <a:xfrm>
            <a:off x="4903304" y="2749824"/>
            <a:ext cx="7288696" cy="1302295"/>
          </a:xfrm>
          <a:prstGeom prst="rect">
            <a:avLst/>
          </a:pr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579A9E6-E2C7-1549-9608-8E85C1B75E4C}"/>
              </a:ext>
            </a:extLst>
          </p:cNvPr>
          <p:cNvSpPr/>
          <p:nvPr userDrawn="1"/>
        </p:nvSpPr>
        <p:spPr>
          <a:xfrm>
            <a:off x="4903304" y="4373215"/>
            <a:ext cx="7288696" cy="1302295"/>
          </a:xfrm>
          <a:prstGeom prst="rect">
            <a:avLst/>
          </a:prstGeom>
          <a:solidFill>
            <a:srgbClr val="F5C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C4FC142-62E2-1E45-876B-A967920D3B56}"/>
              </a:ext>
            </a:extLst>
          </p:cNvPr>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2C144A9-B0E6-6F49-B680-F3939719C6F0}"/>
              </a:ext>
            </a:extLst>
          </p:cNvPr>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B7A1A1-D892-3340-8CEB-2DF3A1550FC6}"/>
              </a:ext>
            </a:extLst>
          </p:cNvPr>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A1431D8-C3DD-9341-960C-34C4CAAD5B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54456" y="677649"/>
            <a:ext cx="1176669" cy="5446643"/>
          </a:xfrm>
          <a:prstGeom prst="rect">
            <a:avLst/>
          </a:prstGeom>
        </p:spPr>
      </p:pic>
      <p:sp>
        <p:nvSpPr>
          <p:cNvPr id="38" name="Text Placeholder 23">
            <a:extLst>
              <a:ext uri="{FF2B5EF4-FFF2-40B4-BE49-F238E27FC236}">
                <a16:creationId xmlns:a16="http://schemas.microsoft.com/office/drawing/2014/main" id="{2AF6C089-9985-F746-9018-EE98A4855044}"/>
              </a:ext>
            </a:extLst>
          </p:cNvPr>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39" name="Text Placeholder 25">
            <a:extLst>
              <a:ext uri="{FF2B5EF4-FFF2-40B4-BE49-F238E27FC236}">
                <a16:creationId xmlns:a16="http://schemas.microsoft.com/office/drawing/2014/main" id="{B2A5D283-F805-6143-BF44-B9512E1C8889}"/>
              </a:ext>
            </a:extLst>
          </p:cNvPr>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
        <p:nvSpPr>
          <p:cNvPr id="40" name="Text Placeholder 23">
            <a:extLst>
              <a:ext uri="{FF2B5EF4-FFF2-40B4-BE49-F238E27FC236}">
                <a16:creationId xmlns:a16="http://schemas.microsoft.com/office/drawing/2014/main" id="{98C034C7-2EE7-3B48-8585-70C8A1E4A1A9}"/>
              </a:ext>
            </a:extLst>
          </p:cNvPr>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a:t>01</a:t>
            </a:r>
          </a:p>
        </p:txBody>
      </p:sp>
      <p:sp>
        <p:nvSpPr>
          <p:cNvPr id="41" name="Text Placeholder 2">
            <a:extLst>
              <a:ext uri="{FF2B5EF4-FFF2-40B4-BE49-F238E27FC236}">
                <a16:creationId xmlns:a16="http://schemas.microsoft.com/office/drawing/2014/main" id="{18B0D704-0A4B-7540-8B5A-071583897382}"/>
              </a:ext>
            </a:extLst>
          </p:cNvPr>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cxnSp>
        <p:nvCxnSpPr>
          <p:cNvPr id="42" name="Straight Connector 41">
            <a:extLst>
              <a:ext uri="{FF2B5EF4-FFF2-40B4-BE49-F238E27FC236}">
                <a16:creationId xmlns:a16="http://schemas.microsoft.com/office/drawing/2014/main" id="{195CDBD2-6CDA-D842-B17F-E00799245D64}"/>
              </a:ext>
            </a:extLst>
          </p:cNvPr>
          <p:cNvCxnSpPr/>
          <p:nvPr userDrawn="1"/>
        </p:nvCxnSpPr>
        <p:spPr>
          <a:xfrm>
            <a:off x="417209" y="1920386"/>
            <a:ext cx="4287526"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43" name="Text Placeholder 23">
            <a:extLst>
              <a:ext uri="{FF2B5EF4-FFF2-40B4-BE49-F238E27FC236}">
                <a16:creationId xmlns:a16="http://schemas.microsoft.com/office/drawing/2014/main" id="{AC0A8FBF-7591-294A-9D13-6ABE5E35D5A4}"/>
              </a:ext>
            </a:extLst>
          </p:cNvPr>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a:t>02</a:t>
            </a:r>
          </a:p>
        </p:txBody>
      </p:sp>
      <p:sp>
        <p:nvSpPr>
          <p:cNvPr id="44" name="Text Placeholder 2">
            <a:extLst>
              <a:ext uri="{FF2B5EF4-FFF2-40B4-BE49-F238E27FC236}">
                <a16:creationId xmlns:a16="http://schemas.microsoft.com/office/drawing/2014/main" id="{87288F69-0531-1646-BBD8-87685C7490E6}"/>
              </a:ext>
            </a:extLst>
          </p:cNvPr>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sp>
        <p:nvSpPr>
          <p:cNvPr id="45" name="Text Placeholder 23">
            <a:extLst>
              <a:ext uri="{FF2B5EF4-FFF2-40B4-BE49-F238E27FC236}">
                <a16:creationId xmlns:a16="http://schemas.microsoft.com/office/drawing/2014/main" id="{6E2B9549-34AD-1349-A68D-5CE33F7E3713}"/>
              </a:ext>
            </a:extLst>
          </p:cNvPr>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a:t>03</a:t>
            </a:r>
          </a:p>
        </p:txBody>
      </p:sp>
      <p:sp>
        <p:nvSpPr>
          <p:cNvPr id="46" name="Text Placeholder 2">
            <a:extLst>
              <a:ext uri="{FF2B5EF4-FFF2-40B4-BE49-F238E27FC236}">
                <a16:creationId xmlns:a16="http://schemas.microsoft.com/office/drawing/2014/main" id="{736B4533-29F3-E248-9349-559972D09E51}"/>
              </a:ext>
            </a:extLst>
          </p:cNvPr>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pic>
        <p:nvPicPr>
          <p:cNvPr id="49" name="Picture 48" descr="A picture containing drawing&#10;&#10;Description automatically generated">
            <a:extLst>
              <a:ext uri="{FF2B5EF4-FFF2-40B4-BE49-F238E27FC236}">
                <a16:creationId xmlns:a16="http://schemas.microsoft.com/office/drawing/2014/main" id="{682E996E-F346-BE49-88EE-7AA6024A86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9613" y="6202300"/>
            <a:ext cx="203964" cy="269828"/>
          </a:xfrm>
          <a:prstGeom prst="rect">
            <a:avLst/>
          </a:prstGeom>
        </p:spPr>
      </p:pic>
      <p:sp>
        <p:nvSpPr>
          <p:cNvPr id="50" name="TextBox 49">
            <a:extLst>
              <a:ext uri="{FF2B5EF4-FFF2-40B4-BE49-F238E27FC236}">
                <a16:creationId xmlns:a16="http://schemas.microsoft.com/office/drawing/2014/main" id="{60A9BBA1-6715-614A-9985-1B566C924646}"/>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Tree>
    <p:extLst>
      <p:ext uri="{BB962C8B-B14F-4D97-AF65-F5344CB8AC3E}">
        <p14:creationId xmlns:p14="http://schemas.microsoft.com/office/powerpoint/2010/main" val="467892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41" name="Freeform 40">
            <a:extLst>
              <a:ext uri="{FF2B5EF4-FFF2-40B4-BE49-F238E27FC236}">
                <a16:creationId xmlns:a16="http://schemas.microsoft.com/office/drawing/2014/main" id="{6A8F0427-21AA-B14D-BBA9-6F39F131B347}"/>
              </a:ext>
            </a:extLst>
          </p:cNvPr>
          <p:cNvSpPr/>
          <p:nvPr userDrawn="1"/>
        </p:nvSpPr>
        <p:spPr>
          <a:xfrm>
            <a:off x="-32035" y="489"/>
            <a:ext cx="11967862" cy="5497499"/>
          </a:xfrm>
          <a:custGeom>
            <a:avLst/>
            <a:gdLst>
              <a:gd name="connsiteX0" fmla="*/ 0 w 11967862"/>
              <a:gd name="connsiteY0" fmla="*/ 0 h 5497499"/>
              <a:gd name="connsiteX1" fmla="*/ 11967862 w 11967862"/>
              <a:gd name="connsiteY1" fmla="*/ 0 h 5497499"/>
              <a:gd name="connsiteX2" fmla="*/ 11870336 w 11967862"/>
              <a:gd name="connsiteY2" fmla="*/ 319524 h 5497499"/>
              <a:gd name="connsiteX3" fmla="*/ 11188239 w 11967862"/>
              <a:gd name="connsiteY3" fmla="*/ 1796423 h 5497499"/>
              <a:gd name="connsiteX4" fmla="*/ 10993596 w 11967862"/>
              <a:gd name="connsiteY4" fmla="*/ 2098884 h 5497499"/>
              <a:gd name="connsiteX5" fmla="*/ 10997979 w 11967862"/>
              <a:gd name="connsiteY5" fmla="*/ 2098884 h 5497499"/>
              <a:gd name="connsiteX6" fmla="*/ 10841275 w 11967862"/>
              <a:gd name="connsiteY6" fmla="*/ 2329348 h 5497499"/>
              <a:gd name="connsiteX7" fmla="*/ 5466954 w 11967862"/>
              <a:gd name="connsiteY7" fmla="*/ 5463470 h 5497499"/>
              <a:gd name="connsiteX8" fmla="*/ 4793114 w 11967862"/>
              <a:gd name="connsiteY8" fmla="*/ 5497495 h 5497499"/>
              <a:gd name="connsiteX9" fmla="*/ 4793114 w 11967862"/>
              <a:gd name="connsiteY9" fmla="*/ 5497499 h 5497499"/>
              <a:gd name="connsiteX10" fmla="*/ 3826192 w 11967862"/>
              <a:gd name="connsiteY10" fmla="*/ 5497499 h 5497499"/>
              <a:gd name="connsiteX11" fmla="*/ 3826192 w 11967862"/>
              <a:gd name="connsiteY11" fmla="*/ 5497495 h 5497499"/>
              <a:gd name="connsiteX12" fmla="*/ 0 w 11967862"/>
              <a:gd name="connsiteY12" fmla="*/ 5497495 h 549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67862" h="5497499">
                <a:moveTo>
                  <a:pt x="0" y="0"/>
                </a:moveTo>
                <a:lnTo>
                  <a:pt x="11967862" y="0"/>
                </a:lnTo>
                <a:lnTo>
                  <a:pt x="11870336" y="319524"/>
                </a:lnTo>
                <a:cubicBezTo>
                  <a:pt x="11695816" y="839460"/>
                  <a:pt x="11466132" y="1334077"/>
                  <a:pt x="11188239" y="1796423"/>
                </a:cubicBezTo>
                <a:lnTo>
                  <a:pt x="10993596" y="2098884"/>
                </a:lnTo>
                <a:lnTo>
                  <a:pt x="10997979" y="2098884"/>
                </a:lnTo>
                <a:lnTo>
                  <a:pt x="10841275" y="2329348"/>
                </a:lnTo>
                <a:cubicBezTo>
                  <a:pt x="9615728" y="4052718"/>
                  <a:pt x="7683328" y="5238384"/>
                  <a:pt x="5466954" y="5463470"/>
                </a:cubicBezTo>
                <a:lnTo>
                  <a:pt x="4793114" y="5497495"/>
                </a:lnTo>
                <a:lnTo>
                  <a:pt x="4793114" y="5497499"/>
                </a:lnTo>
                <a:lnTo>
                  <a:pt x="3826192" y="5497499"/>
                </a:lnTo>
                <a:lnTo>
                  <a:pt x="3826192" y="5497495"/>
                </a:lnTo>
                <a:lnTo>
                  <a:pt x="0" y="5497495"/>
                </a:lnTo>
                <a:close/>
              </a:path>
            </a:pathLst>
          </a:cu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3"/>
          <p:cNvSpPr>
            <a:spLocks noGrp="1"/>
          </p:cNvSpPr>
          <p:nvPr>
            <p:ph type="body" sz="quarter" idx="13" hasCustomPrompt="1"/>
          </p:nvPr>
        </p:nvSpPr>
        <p:spPr>
          <a:xfrm>
            <a:off x="564570" y="839821"/>
            <a:ext cx="4570242" cy="697353"/>
          </a:xfrm>
        </p:spPr>
        <p:txBody>
          <a:bodyPr>
            <a:noAutofit/>
          </a:bodyPr>
          <a:lstStyle>
            <a:lvl1pPr marL="0" indent="0" algn="l">
              <a:buNone/>
              <a:defRPr sz="4800" b="1" baseline="0">
                <a:solidFill>
                  <a:srgbClr val="F5C05B"/>
                </a:solidFill>
                <a:latin typeface="+mn-lt"/>
              </a:defRPr>
            </a:lvl1pPr>
          </a:lstStyle>
          <a:p>
            <a:pPr lvl="0"/>
            <a:r>
              <a:rPr lang="en-US"/>
              <a:t>DIVIDER</a:t>
            </a:r>
          </a:p>
        </p:txBody>
      </p:sp>
      <p:sp>
        <p:nvSpPr>
          <p:cNvPr id="24" name="Text Placeholder 23">
            <a:extLst>
              <a:ext uri="{FF2B5EF4-FFF2-40B4-BE49-F238E27FC236}">
                <a16:creationId xmlns:a16="http://schemas.microsoft.com/office/drawing/2014/main" id="{0DAAF9D7-1A38-8C49-9090-D89F5BC697EB}"/>
              </a:ext>
            </a:extLst>
          </p:cNvPr>
          <p:cNvSpPr>
            <a:spLocks noGrp="1"/>
          </p:cNvSpPr>
          <p:nvPr>
            <p:ph type="body" sz="quarter" idx="14" hasCustomPrompt="1"/>
          </p:nvPr>
        </p:nvSpPr>
        <p:spPr>
          <a:xfrm>
            <a:off x="564570" y="1537174"/>
            <a:ext cx="4570242" cy="697353"/>
          </a:xfrm>
        </p:spPr>
        <p:txBody>
          <a:bodyPr>
            <a:noAutofit/>
          </a:bodyPr>
          <a:lstStyle>
            <a:lvl1pPr marL="0" indent="0" algn="l">
              <a:buNone/>
              <a:defRPr sz="4800" baseline="0">
                <a:solidFill>
                  <a:schemeClr val="bg1"/>
                </a:solidFill>
                <a:latin typeface="+mn-lt"/>
              </a:defRPr>
            </a:lvl1pPr>
          </a:lstStyle>
          <a:p>
            <a:pPr lvl="0"/>
            <a:r>
              <a:rPr lang="en-US"/>
              <a:t>SLIDE</a:t>
            </a:r>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20528" y="623618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371429" y="625978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
        <p:nvSpPr>
          <p:cNvPr id="51" name="Freeform 50">
            <a:extLst>
              <a:ext uri="{FF2B5EF4-FFF2-40B4-BE49-F238E27FC236}">
                <a16:creationId xmlns:a16="http://schemas.microsoft.com/office/drawing/2014/main" id="{9455F598-25EE-2E42-AE82-EC89029410A8}"/>
              </a:ext>
            </a:extLst>
          </p:cNvPr>
          <p:cNvSpPr/>
          <p:nvPr userDrawn="1"/>
        </p:nvSpPr>
        <p:spPr>
          <a:xfrm>
            <a:off x="5731417" y="1954693"/>
            <a:ext cx="6655299" cy="3924195"/>
          </a:xfrm>
          <a:custGeom>
            <a:avLst/>
            <a:gdLst>
              <a:gd name="connsiteX0" fmla="*/ 4252026 w 6655299"/>
              <a:gd name="connsiteY0" fmla="*/ 0 h 3924195"/>
              <a:gd name="connsiteX1" fmla="*/ 4805304 w 6655299"/>
              <a:gd name="connsiteY1" fmla="*/ 0 h 3924195"/>
              <a:gd name="connsiteX2" fmla="*/ 4805304 w 6655299"/>
              <a:gd name="connsiteY2" fmla="*/ 3 h 3924195"/>
              <a:gd name="connsiteX3" fmla="*/ 6655299 w 6655299"/>
              <a:gd name="connsiteY3" fmla="*/ 3 h 3924195"/>
              <a:gd name="connsiteX4" fmla="*/ 6655299 w 6655299"/>
              <a:gd name="connsiteY4" fmla="*/ 3389239 h 3924195"/>
              <a:gd name="connsiteX5" fmla="*/ 6563426 w 6655299"/>
              <a:gd name="connsiteY5" fmla="*/ 3440322 h 3924195"/>
              <a:gd name="connsiteX6" fmla="*/ 5012450 w 6655299"/>
              <a:gd name="connsiteY6" fmla="*/ 3904723 h 3924195"/>
              <a:gd name="connsiteX7" fmla="*/ 4626874 w 6655299"/>
              <a:gd name="connsiteY7" fmla="*/ 3924193 h 3924195"/>
              <a:gd name="connsiteX8" fmla="*/ 4626874 w 6655299"/>
              <a:gd name="connsiteY8" fmla="*/ 3924195 h 3924195"/>
              <a:gd name="connsiteX9" fmla="*/ 4073595 w 6655299"/>
              <a:gd name="connsiteY9" fmla="*/ 3924195 h 3924195"/>
              <a:gd name="connsiteX10" fmla="*/ 4073595 w 6655299"/>
              <a:gd name="connsiteY10" fmla="*/ 3924193 h 3924195"/>
              <a:gd name="connsiteX11" fmla="*/ 0 w 6655299"/>
              <a:gd name="connsiteY11" fmla="*/ 3924193 h 3924195"/>
              <a:gd name="connsiteX12" fmla="*/ 1479 w 6655299"/>
              <a:gd name="connsiteY12" fmla="*/ 3894887 h 3924195"/>
              <a:gd name="connsiteX13" fmla="*/ 638869 w 6655299"/>
              <a:gd name="connsiteY13" fmla="*/ 2042699 h 3924195"/>
              <a:gd name="connsiteX14" fmla="*/ 653293 w 6655299"/>
              <a:gd name="connsiteY14" fmla="*/ 2020781 h 3924195"/>
              <a:gd name="connsiteX15" fmla="*/ 689099 w 6655299"/>
              <a:gd name="connsiteY15" fmla="*/ 1963034 h 3924195"/>
              <a:gd name="connsiteX16" fmla="*/ 3866450 w 6655299"/>
              <a:gd name="connsiteY16" fmla="*/ 19472 h 3924195"/>
              <a:gd name="connsiteX17" fmla="*/ 4252026 w 6655299"/>
              <a:gd name="connsiteY17" fmla="*/ 3 h 392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5299" h="3924195">
                <a:moveTo>
                  <a:pt x="4252026" y="0"/>
                </a:moveTo>
                <a:lnTo>
                  <a:pt x="4805304" y="0"/>
                </a:lnTo>
                <a:lnTo>
                  <a:pt x="4805304" y="3"/>
                </a:lnTo>
                <a:lnTo>
                  <a:pt x="6655299" y="3"/>
                </a:lnTo>
                <a:lnTo>
                  <a:pt x="6655299" y="3389239"/>
                </a:lnTo>
                <a:lnTo>
                  <a:pt x="6563426" y="3440322"/>
                </a:lnTo>
                <a:cubicBezTo>
                  <a:pt x="6091045" y="3686821"/>
                  <a:pt x="5567298" y="3848375"/>
                  <a:pt x="5012450" y="3904723"/>
                </a:cubicBezTo>
                <a:lnTo>
                  <a:pt x="4626874" y="3924193"/>
                </a:lnTo>
                <a:lnTo>
                  <a:pt x="4626874" y="3924195"/>
                </a:lnTo>
                <a:lnTo>
                  <a:pt x="4073595" y="3924195"/>
                </a:lnTo>
                <a:lnTo>
                  <a:pt x="4073595" y="3924193"/>
                </a:lnTo>
                <a:lnTo>
                  <a:pt x="0" y="3924193"/>
                </a:lnTo>
                <a:lnTo>
                  <a:pt x="1479" y="3894887"/>
                </a:lnTo>
                <a:cubicBezTo>
                  <a:pt x="70102" y="3219162"/>
                  <a:pt x="294767" y="2589565"/>
                  <a:pt x="638869" y="2042699"/>
                </a:cubicBezTo>
                <a:lnTo>
                  <a:pt x="653293" y="2020781"/>
                </a:lnTo>
                <a:lnTo>
                  <a:pt x="689099" y="1963034"/>
                </a:lnTo>
                <a:cubicBezTo>
                  <a:pt x="1382324" y="895933"/>
                  <a:pt x="2534813" y="154707"/>
                  <a:pt x="3866450" y="19472"/>
                </a:cubicBezTo>
                <a:lnTo>
                  <a:pt x="4252026" y="3"/>
                </a:lnTo>
                <a:close/>
              </a:path>
            </a:pathLst>
          </a:custGeom>
          <a:noFill/>
          <a:ln w="28575">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298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41" name="Freeform 40">
            <a:extLst>
              <a:ext uri="{FF2B5EF4-FFF2-40B4-BE49-F238E27FC236}">
                <a16:creationId xmlns:a16="http://schemas.microsoft.com/office/drawing/2014/main" id="{6A8F0427-21AA-B14D-BBA9-6F39F131B347}"/>
              </a:ext>
            </a:extLst>
          </p:cNvPr>
          <p:cNvSpPr/>
          <p:nvPr userDrawn="1"/>
        </p:nvSpPr>
        <p:spPr>
          <a:xfrm>
            <a:off x="-32035" y="489"/>
            <a:ext cx="11967862" cy="5497499"/>
          </a:xfrm>
          <a:custGeom>
            <a:avLst/>
            <a:gdLst>
              <a:gd name="connsiteX0" fmla="*/ 0 w 11967862"/>
              <a:gd name="connsiteY0" fmla="*/ 0 h 5497499"/>
              <a:gd name="connsiteX1" fmla="*/ 11967862 w 11967862"/>
              <a:gd name="connsiteY1" fmla="*/ 0 h 5497499"/>
              <a:gd name="connsiteX2" fmla="*/ 11870336 w 11967862"/>
              <a:gd name="connsiteY2" fmla="*/ 319524 h 5497499"/>
              <a:gd name="connsiteX3" fmla="*/ 11188239 w 11967862"/>
              <a:gd name="connsiteY3" fmla="*/ 1796423 h 5497499"/>
              <a:gd name="connsiteX4" fmla="*/ 10993596 w 11967862"/>
              <a:gd name="connsiteY4" fmla="*/ 2098884 h 5497499"/>
              <a:gd name="connsiteX5" fmla="*/ 10997979 w 11967862"/>
              <a:gd name="connsiteY5" fmla="*/ 2098884 h 5497499"/>
              <a:gd name="connsiteX6" fmla="*/ 10841275 w 11967862"/>
              <a:gd name="connsiteY6" fmla="*/ 2329348 h 5497499"/>
              <a:gd name="connsiteX7" fmla="*/ 5466954 w 11967862"/>
              <a:gd name="connsiteY7" fmla="*/ 5463470 h 5497499"/>
              <a:gd name="connsiteX8" fmla="*/ 4793114 w 11967862"/>
              <a:gd name="connsiteY8" fmla="*/ 5497495 h 5497499"/>
              <a:gd name="connsiteX9" fmla="*/ 4793114 w 11967862"/>
              <a:gd name="connsiteY9" fmla="*/ 5497499 h 5497499"/>
              <a:gd name="connsiteX10" fmla="*/ 3826192 w 11967862"/>
              <a:gd name="connsiteY10" fmla="*/ 5497499 h 5497499"/>
              <a:gd name="connsiteX11" fmla="*/ 3826192 w 11967862"/>
              <a:gd name="connsiteY11" fmla="*/ 5497495 h 5497499"/>
              <a:gd name="connsiteX12" fmla="*/ 0 w 11967862"/>
              <a:gd name="connsiteY12" fmla="*/ 5497495 h 549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67862" h="5497499">
                <a:moveTo>
                  <a:pt x="0" y="0"/>
                </a:moveTo>
                <a:lnTo>
                  <a:pt x="11967862" y="0"/>
                </a:lnTo>
                <a:lnTo>
                  <a:pt x="11870336" y="319524"/>
                </a:lnTo>
                <a:cubicBezTo>
                  <a:pt x="11695816" y="839460"/>
                  <a:pt x="11466132" y="1334077"/>
                  <a:pt x="11188239" y="1796423"/>
                </a:cubicBezTo>
                <a:lnTo>
                  <a:pt x="10993596" y="2098884"/>
                </a:lnTo>
                <a:lnTo>
                  <a:pt x="10997979" y="2098884"/>
                </a:lnTo>
                <a:lnTo>
                  <a:pt x="10841275" y="2329348"/>
                </a:lnTo>
                <a:cubicBezTo>
                  <a:pt x="9615728" y="4052718"/>
                  <a:pt x="7683328" y="5238384"/>
                  <a:pt x="5466954" y="5463470"/>
                </a:cubicBezTo>
                <a:lnTo>
                  <a:pt x="4793114" y="5497495"/>
                </a:lnTo>
                <a:lnTo>
                  <a:pt x="4793114" y="5497499"/>
                </a:lnTo>
                <a:lnTo>
                  <a:pt x="3826192" y="5497499"/>
                </a:lnTo>
                <a:lnTo>
                  <a:pt x="3826192" y="5497495"/>
                </a:lnTo>
                <a:lnTo>
                  <a:pt x="0" y="5497495"/>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7E2CB3AD-D17D-C74F-9E53-0AD5B51C1AF0}"/>
              </a:ext>
            </a:extLst>
          </p:cNvPr>
          <p:cNvSpPr/>
          <p:nvPr userDrawn="1"/>
        </p:nvSpPr>
        <p:spPr>
          <a:xfrm>
            <a:off x="5731417" y="1954693"/>
            <a:ext cx="6655299" cy="3924195"/>
          </a:xfrm>
          <a:custGeom>
            <a:avLst/>
            <a:gdLst>
              <a:gd name="connsiteX0" fmla="*/ 4252026 w 6655299"/>
              <a:gd name="connsiteY0" fmla="*/ 0 h 3924195"/>
              <a:gd name="connsiteX1" fmla="*/ 4805304 w 6655299"/>
              <a:gd name="connsiteY1" fmla="*/ 0 h 3924195"/>
              <a:gd name="connsiteX2" fmla="*/ 4805304 w 6655299"/>
              <a:gd name="connsiteY2" fmla="*/ 3 h 3924195"/>
              <a:gd name="connsiteX3" fmla="*/ 6655299 w 6655299"/>
              <a:gd name="connsiteY3" fmla="*/ 3 h 3924195"/>
              <a:gd name="connsiteX4" fmla="*/ 6655299 w 6655299"/>
              <a:gd name="connsiteY4" fmla="*/ 3389239 h 3924195"/>
              <a:gd name="connsiteX5" fmla="*/ 6563426 w 6655299"/>
              <a:gd name="connsiteY5" fmla="*/ 3440322 h 3924195"/>
              <a:gd name="connsiteX6" fmla="*/ 5012450 w 6655299"/>
              <a:gd name="connsiteY6" fmla="*/ 3904723 h 3924195"/>
              <a:gd name="connsiteX7" fmla="*/ 4626874 w 6655299"/>
              <a:gd name="connsiteY7" fmla="*/ 3924193 h 3924195"/>
              <a:gd name="connsiteX8" fmla="*/ 4626874 w 6655299"/>
              <a:gd name="connsiteY8" fmla="*/ 3924195 h 3924195"/>
              <a:gd name="connsiteX9" fmla="*/ 4073595 w 6655299"/>
              <a:gd name="connsiteY9" fmla="*/ 3924195 h 3924195"/>
              <a:gd name="connsiteX10" fmla="*/ 4073595 w 6655299"/>
              <a:gd name="connsiteY10" fmla="*/ 3924193 h 3924195"/>
              <a:gd name="connsiteX11" fmla="*/ 0 w 6655299"/>
              <a:gd name="connsiteY11" fmla="*/ 3924193 h 3924195"/>
              <a:gd name="connsiteX12" fmla="*/ 1479 w 6655299"/>
              <a:gd name="connsiteY12" fmla="*/ 3894887 h 3924195"/>
              <a:gd name="connsiteX13" fmla="*/ 638869 w 6655299"/>
              <a:gd name="connsiteY13" fmla="*/ 2042699 h 3924195"/>
              <a:gd name="connsiteX14" fmla="*/ 653293 w 6655299"/>
              <a:gd name="connsiteY14" fmla="*/ 2020781 h 3924195"/>
              <a:gd name="connsiteX15" fmla="*/ 689099 w 6655299"/>
              <a:gd name="connsiteY15" fmla="*/ 1963034 h 3924195"/>
              <a:gd name="connsiteX16" fmla="*/ 3866450 w 6655299"/>
              <a:gd name="connsiteY16" fmla="*/ 19472 h 3924195"/>
              <a:gd name="connsiteX17" fmla="*/ 4252026 w 6655299"/>
              <a:gd name="connsiteY17" fmla="*/ 3 h 392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5299" h="3924195">
                <a:moveTo>
                  <a:pt x="4252026" y="0"/>
                </a:moveTo>
                <a:lnTo>
                  <a:pt x="4805304" y="0"/>
                </a:lnTo>
                <a:lnTo>
                  <a:pt x="4805304" y="3"/>
                </a:lnTo>
                <a:lnTo>
                  <a:pt x="6655299" y="3"/>
                </a:lnTo>
                <a:lnTo>
                  <a:pt x="6655299" y="3389239"/>
                </a:lnTo>
                <a:lnTo>
                  <a:pt x="6563426" y="3440322"/>
                </a:lnTo>
                <a:cubicBezTo>
                  <a:pt x="6091045" y="3686821"/>
                  <a:pt x="5567298" y="3848375"/>
                  <a:pt x="5012450" y="3904723"/>
                </a:cubicBezTo>
                <a:lnTo>
                  <a:pt x="4626874" y="3924193"/>
                </a:lnTo>
                <a:lnTo>
                  <a:pt x="4626874" y="3924195"/>
                </a:lnTo>
                <a:lnTo>
                  <a:pt x="4073595" y="3924195"/>
                </a:lnTo>
                <a:lnTo>
                  <a:pt x="4073595" y="3924193"/>
                </a:lnTo>
                <a:lnTo>
                  <a:pt x="0" y="3924193"/>
                </a:lnTo>
                <a:lnTo>
                  <a:pt x="1479" y="3894887"/>
                </a:lnTo>
                <a:cubicBezTo>
                  <a:pt x="70102" y="3219162"/>
                  <a:pt x="294767" y="2589565"/>
                  <a:pt x="638869" y="2042699"/>
                </a:cubicBezTo>
                <a:lnTo>
                  <a:pt x="653293" y="2020781"/>
                </a:lnTo>
                <a:lnTo>
                  <a:pt x="689099" y="1963034"/>
                </a:lnTo>
                <a:cubicBezTo>
                  <a:pt x="1382324" y="895933"/>
                  <a:pt x="2534813" y="154707"/>
                  <a:pt x="3866450" y="19472"/>
                </a:cubicBezTo>
                <a:lnTo>
                  <a:pt x="4252026" y="3"/>
                </a:lnTo>
                <a:close/>
              </a:path>
            </a:pathLst>
          </a:custGeom>
          <a:noFill/>
          <a:ln w="28575">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3"/>
          <p:cNvSpPr>
            <a:spLocks noGrp="1"/>
          </p:cNvSpPr>
          <p:nvPr>
            <p:ph type="body" sz="quarter" idx="13" hasCustomPrompt="1"/>
          </p:nvPr>
        </p:nvSpPr>
        <p:spPr>
          <a:xfrm>
            <a:off x="564570" y="839821"/>
            <a:ext cx="4570242" cy="697353"/>
          </a:xfrm>
        </p:spPr>
        <p:txBody>
          <a:bodyPr>
            <a:noAutofit/>
          </a:bodyPr>
          <a:lstStyle>
            <a:lvl1pPr marL="0" indent="0" algn="l">
              <a:buNone/>
              <a:defRPr sz="4800" b="1" baseline="0">
                <a:solidFill>
                  <a:srgbClr val="F5C05B"/>
                </a:solidFill>
                <a:latin typeface="+mn-lt"/>
              </a:defRPr>
            </a:lvl1pPr>
          </a:lstStyle>
          <a:p>
            <a:pPr lvl="0"/>
            <a:r>
              <a:rPr lang="en-US"/>
              <a:t>DIVIDER</a:t>
            </a:r>
          </a:p>
        </p:txBody>
      </p:sp>
      <p:sp>
        <p:nvSpPr>
          <p:cNvPr id="24" name="Text Placeholder 23">
            <a:extLst>
              <a:ext uri="{FF2B5EF4-FFF2-40B4-BE49-F238E27FC236}">
                <a16:creationId xmlns:a16="http://schemas.microsoft.com/office/drawing/2014/main" id="{0DAAF9D7-1A38-8C49-9090-D89F5BC697EB}"/>
              </a:ext>
            </a:extLst>
          </p:cNvPr>
          <p:cNvSpPr>
            <a:spLocks noGrp="1"/>
          </p:cNvSpPr>
          <p:nvPr>
            <p:ph type="body" sz="quarter" idx="14" hasCustomPrompt="1"/>
          </p:nvPr>
        </p:nvSpPr>
        <p:spPr>
          <a:xfrm>
            <a:off x="564570" y="1537174"/>
            <a:ext cx="4570242" cy="697353"/>
          </a:xfrm>
        </p:spPr>
        <p:txBody>
          <a:bodyPr>
            <a:noAutofit/>
          </a:bodyPr>
          <a:lstStyle>
            <a:lvl1pPr marL="0" indent="0" algn="l">
              <a:buNone/>
              <a:defRPr sz="4800" baseline="0">
                <a:solidFill>
                  <a:schemeClr val="bg1"/>
                </a:solidFill>
                <a:latin typeface="+mn-lt"/>
              </a:defRPr>
            </a:lvl1pPr>
          </a:lstStyle>
          <a:p>
            <a:pPr lvl="0"/>
            <a:r>
              <a:rPr lang="en-US"/>
              <a:t>SLIDE</a:t>
            </a:r>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20528" y="623618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371429" y="625978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Tree>
    <p:extLst>
      <p:ext uri="{BB962C8B-B14F-4D97-AF65-F5344CB8AC3E}">
        <p14:creationId xmlns:p14="http://schemas.microsoft.com/office/powerpoint/2010/main" val="4148160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a:solidFill>
                  <a:schemeClr val="bg1"/>
                </a:solidFill>
                <a:effectLst/>
                <a:latin typeface="+mn-lt"/>
                <a:ea typeface="+mn-ea"/>
                <a:cs typeface="+mn-cs"/>
                <a:sym typeface="Quattrocento Sans"/>
              </a:rPr>
              <a:t>SUSTAIN</a:t>
            </a:r>
          </a:p>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SUSTAIN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laptop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48EC69-4DD2-7F42-A144-C9451D2F50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10D0C1DD-3955-1D42-9001-66E5125745E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Click here to add photo</a:t>
            </a:r>
          </a:p>
        </p:txBody>
      </p:sp>
      <p:pic>
        <p:nvPicPr>
          <p:cNvPr id="18" name="Picture 17" descr="A picture containing drawing&#10;&#10;Description automatically generated">
            <a:extLst>
              <a:ext uri="{FF2B5EF4-FFF2-40B4-BE49-F238E27FC236}">
                <a16:creationId xmlns:a16="http://schemas.microsoft.com/office/drawing/2014/main" id="{E8A5AE36-0F2E-124A-A3EF-EEA096924D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9613" y="6202300"/>
            <a:ext cx="203964" cy="269828"/>
          </a:xfrm>
          <a:prstGeom prst="rect">
            <a:avLst/>
          </a:prstGeom>
        </p:spPr>
      </p:pic>
      <p:sp>
        <p:nvSpPr>
          <p:cNvPr id="19" name="TextBox 18">
            <a:extLst>
              <a:ext uri="{FF2B5EF4-FFF2-40B4-BE49-F238E27FC236}">
                <a16:creationId xmlns:a16="http://schemas.microsoft.com/office/drawing/2014/main" id="{11B8C116-FC38-814F-A747-07F740B0AFB5}"/>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cxnSp>
        <p:nvCxnSpPr>
          <p:cNvPr id="23" name="Straight Connector 22">
            <a:extLst>
              <a:ext uri="{FF2B5EF4-FFF2-40B4-BE49-F238E27FC236}">
                <a16:creationId xmlns:a16="http://schemas.microsoft.com/office/drawing/2014/main" id="{01291A2A-B2DE-DD43-840F-E28E154243DB}"/>
              </a:ext>
            </a:extLst>
          </p:cNvPr>
          <p:cNvCxnSpPr/>
          <p:nvPr userDrawn="1"/>
        </p:nvCxnSpPr>
        <p:spPr>
          <a:xfrm flipH="1">
            <a:off x="354454" y="1429266"/>
            <a:ext cx="6348991"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A6B308DE-2276-1643-BCF5-29D090A5AF04}"/>
              </a:ext>
            </a:extLst>
          </p:cNvPr>
          <p:cNvSpPr>
            <a:spLocks noGrp="1"/>
          </p:cNvSpPr>
          <p:nvPr>
            <p:ph type="body" sz="quarter" idx="16" hasCustomPrompt="1"/>
          </p:nvPr>
        </p:nvSpPr>
        <p:spPr>
          <a:xfrm>
            <a:off x="619297" y="599962"/>
            <a:ext cx="5839220"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25" name="Text Placeholder 25">
            <a:extLst>
              <a:ext uri="{FF2B5EF4-FFF2-40B4-BE49-F238E27FC236}">
                <a16:creationId xmlns:a16="http://schemas.microsoft.com/office/drawing/2014/main" id="{8069B3CA-B668-ED44-8A33-09E95C2CAA70}"/>
              </a:ext>
            </a:extLst>
          </p:cNvPr>
          <p:cNvSpPr>
            <a:spLocks noGrp="1"/>
          </p:cNvSpPr>
          <p:nvPr>
            <p:ph type="body" sz="quarter" idx="17" hasCustomPrompt="1"/>
          </p:nvPr>
        </p:nvSpPr>
        <p:spPr>
          <a:xfrm>
            <a:off x="619297" y="1607995"/>
            <a:ext cx="5839220" cy="3983333"/>
          </a:xfrm>
        </p:spPr>
        <p:txBody>
          <a:bodyPr>
            <a:noAutofit/>
          </a:bodyPr>
          <a:lstStyle>
            <a:lvl1pPr marL="0" indent="0" algn="l">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with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DBF31C-659C-884D-9FA3-2AE11699EA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14" name="Text Placeholder 23">
            <a:extLst>
              <a:ext uri="{FF2B5EF4-FFF2-40B4-BE49-F238E27FC236}">
                <a16:creationId xmlns:a16="http://schemas.microsoft.com/office/drawing/2014/main" id="{B1A085AB-3335-C14C-A1AB-2F1E08070A6F}"/>
              </a:ext>
            </a:extLst>
          </p:cNvPr>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5E5E5E"/>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7985ADB-EBD3-8D4F-8AA4-0CFC77281B08}"/>
              </a:ext>
            </a:extLst>
          </p:cNvPr>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cxnSp>
        <p:nvCxnSpPr>
          <p:cNvPr id="19" name="Straight Connector 18">
            <a:extLst>
              <a:ext uri="{FF2B5EF4-FFF2-40B4-BE49-F238E27FC236}">
                <a16:creationId xmlns:a16="http://schemas.microsoft.com/office/drawing/2014/main" id="{90BFF758-75DB-D745-8BA2-793966FF3988}"/>
              </a:ext>
            </a:extLst>
          </p:cNvPr>
          <p:cNvCxnSpPr/>
          <p:nvPr userDrawn="1"/>
        </p:nvCxnSpPr>
        <p:spPr>
          <a:xfrm flipH="1">
            <a:off x="280404" y="945173"/>
            <a:ext cx="11623126"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20" name="Picture Placeholder 7">
            <a:extLst>
              <a:ext uri="{FF2B5EF4-FFF2-40B4-BE49-F238E27FC236}">
                <a16:creationId xmlns:a16="http://schemas.microsoft.com/office/drawing/2014/main" id="{9D0EE3FE-603F-234A-9467-CD7E8EB8D303}"/>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pic>
        <p:nvPicPr>
          <p:cNvPr id="23" name="Picture 22" descr="A picture containing drawing&#10;&#10;Description automatically generated">
            <a:extLst>
              <a:ext uri="{FF2B5EF4-FFF2-40B4-BE49-F238E27FC236}">
                <a16:creationId xmlns:a16="http://schemas.microsoft.com/office/drawing/2014/main" id="{240513B8-E3AB-3549-8AE8-90DD3C2411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01975" y="6098205"/>
            <a:ext cx="203964" cy="269828"/>
          </a:xfrm>
          <a:prstGeom prst="rect">
            <a:avLst/>
          </a:prstGeom>
        </p:spPr>
      </p:pic>
      <p:sp>
        <p:nvSpPr>
          <p:cNvPr id="24" name="TextBox 23">
            <a:extLst>
              <a:ext uri="{FF2B5EF4-FFF2-40B4-BE49-F238E27FC236}">
                <a16:creationId xmlns:a16="http://schemas.microsoft.com/office/drawing/2014/main" id="{51BD872D-974D-8848-B07E-82A63089673F}"/>
              </a:ext>
            </a:extLst>
          </p:cNvPr>
          <p:cNvSpPr txBox="1"/>
          <p:nvPr userDrawn="1"/>
        </p:nvSpPr>
        <p:spPr>
          <a:xfrm>
            <a:off x="-1" y="6385778"/>
            <a:ext cx="12191999" cy="246221"/>
          </a:xfrm>
          <a:prstGeom prst="rect">
            <a:avLst/>
          </a:prstGeom>
          <a:noFill/>
        </p:spPr>
        <p:txBody>
          <a:bodyPr wrap="square" rtlCol="0">
            <a:spAutoFit/>
          </a:bodyPr>
          <a:lstStyle/>
          <a:p>
            <a:pPr algn="ctr"/>
            <a:r>
              <a:rPr lang="en-US" sz="1000">
                <a:solidFill>
                  <a:srgbClr val="406F70"/>
                </a:solidFill>
              </a:rPr>
              <a:t>INNOVATION FOR THE FOOD SERVICE SECTOR</a:t>
            </a:r>
          </a:p>
        </p:txBody>
      </p:sp>
    </p:spTree>
    <p:extLst>
      <p:ext uri="{BB962C8B-B14F-4D97-AF65-F5344CB8AC3E}">
        <p14:creationId xmlns:p14="http://schemas.microsoft.com/office/powerpoint/2010/main" val="3033096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with iphon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C31BFF-79FC-F241-B04B-5AD2A7DF5C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90657" y="550299"/>
            <a:ext cx="5479143" cy="6292294"/>
          </a:xfrm>
          <a:prstGeom prst="rect">
            <a:avLst/>
          </a:prstGeom>
        </p:spPr>
      </p:pic>
      <p:sp>
        <p:nvSpPr>
          <p:cNvPr id="11" name="Picture Placeholder 6">
            <a:extLst>
              <a:ext uri="{FF2B5EF4-FFF2-40B4-BE49-F238E27FC236}">
                <a16:creationId xmlns:a16="http://schemas.microsoft.com/office/drawing/2014/main" id="{C8DEF4C4-57D8-7742-9ABC-010C7DD3CAAA}"/>
              </a:ext>
            </a:extLst>
          </p:cNvPr>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cxnSp>
        <p:nvCxnSpPr>
          <p:cNvPr id="12" name="Straight Connector 11">
            <a:extLst>
              <a:ext uri="{FF2B5EF4-FFF2-40B4-BE49-F238E27FC236}">
                <a16:creationId xmlns:a16="http://schemas.microsoft.com/office/drawing/2014/main" id="{F5A1CC7B-A5D0-3449-BDE4-751FF55A92EF}"/>
              </a:ext>
            </a:extLst>
          </p:cNvPr>
          <p:cNvCxnSpPr/>
          <p:nvPr userDrawn="1"/>
        </p:nvCxnSpPr>
        <p:spPr>
          <a:xfrm flipH="1">
            <a:off x="354454" y="1429266"/>
            <a:ext cx="6348991"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654CA222-30C6-D44A-8747-5CB022E2409C}"/>
              </a:ext>
            </a:extLst>
          </p:cNvPr>
          <p:cNvSpPr>
            <a:spLocks noGrp="1"/>
          </p:cNvSpPr>
          <p:nvPr>
            <p:ph type="body" sz="quarter" idx="16" hasCustomPrompt="1"/>
          </p:nvPr>
        </p:nvSpPr>
        <p:spPr>
          <a:xfrm>
            <a:off x="619297" y="599962"/>
            <a:ext cx="5839220"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15" name="Text Placeholder 25">
            <a:extLst>
              <a:ext uri="{FF2B5EF4-FFF2-40B4-BE49-F238E27FC236}">
                <a16:creationId xmlns:a16="http://schemas.microsoft.com/office/drawing/2014/main" id="{7A2E355A-8EB7-0B47-A4F4-CCB80CD2694F}"/>
              </a:ext>
            </a:extLst>
          </p:cNvPr>
          <p:cNvSpPr>
            <a:spLocks noGrp="1"/>
          </p:cNvSpPr>
          <p:nvPr>
            <p:ph type="body" sz="quarter" idx="17" hasCustomPrompt="1"/>
          </p:nvPr>
        </p:nvSpPr>
        <p:spPr>
          <a:xfrm>
            <a:off x="619297" y="1607995"/>
            <a:ext cx="5839220" cy="3983333"/>
          </a:xfrm>
        </p:spPr>
        <p:txBody>
          <a:bodyPr>
            <a:noAutofit/>
          </a:bodyPr>
          <a:lstStyle>
            <a:lvl1pPr marL="0" indent="0" algn="l">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pic>
        <p:nvPicPr>
          <p:cNvPr id="23" name="Picture 22" descr="A picture containing drawing&#10;&#10;Description automatically generated">
            <a:extLst>
              <a:ext uri="{FF2B5EF4-FFF2-40B4-BE49-F238E27FC236}">
                <a16:creationId xmlns:a16="http://schemas.microsoft.com/office/drawing/2014/main" id="{A0567392-2EED-5D48-8138-1EDB4FCEFF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9613" y="6202300"/>
            <a:ext cx="203964" cy="269828"/>
          </a:xfrm>
          <a:prstGeom prst="rect">
            <a:avLst/>
          </a:prstGeom>
        </p:spPr>
      </p:pic>
      <p:sp>
        <p:nvSpPr>
          <p:cNvPr id="24" name="TextBox 23">
            <a:extLst>
              <a:ext uri="{FF2B5EF4-FFF2-40B4-BE49-F238E27FC236}">
                <a16:creationId xmlns:a16="http://schemas.microsoft.com/office/drawing/2014/main" id="{D203C31A-0EAA-554F-9679-A9D480BED23A}"/>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Tree>
    <p:extLst>
      <p:ext uri="{BB962C8B-B14F-4D97-AF65-F5344CB8AC3E}">
        <p14:creationId xmlns:p14="http://schemas.microsoft.com/office/powerpoint/2010/main" val="348042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18" name="Picture 17" descr="A picture containing drawing&#10;&#10;Description automatically generated">
            <a:extLst>
              <a:ext uri="{FF2B5EF4-FFF2-40B4-BE49-F238E27FC236}">
                <a16:creationId xmlns:a16="http://schemas.microsoft.com/office/drawing/2014/main" id="{2EBD905F-81BB-F044-902E-972357D733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128465" y="-1"/>
            <a:ext cx="9072000" cy="6864407"/>
          </a:xfrm>
          <a:prstGeom prst="rect">
            <a:avLst/>
          </a:prstGeom>
        </p:spPr>
      </p:pic>
      <p:pic>
        <p:nvPicPr>
          <p:cNvPr id="21" name="Picture 20" descr="A close up of a logo&#10;&#10;Description automatically generated">
            <a:extLst>
              <a:ext uri="{FF2B5EF4-FFF2-40B4-BE49-F238E27FC236}">
                <a16:creationId xmlns:a16="http://schemas.microsoft.com/office/drawing/2014/main" id="{F5A16D0D-DB9E-644A-947C-B49B35974A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7198" y="2046698"/>
            <a:ext cx="3195485" cy="3492333"/>
          </a:xfrm>
          <a:prstGeom prst="rect">
            <a:avLst/>
          </a:prstGeom>
        </p:spPr>
      </p:pic>
      <p:sp>
        <p:nvSpPr>
          <p:cNvPr id="22" name="Rectangle 21">
            <a:extLst>
              <a:ext uri="{FF2B5EF4-FFF2-40B4-BE49-F238E27FC236}">
                <a16:creationId xmlns:a16="http://schemas.microsoft.com/office/drawing/2014/main" id="{D9E30802-88E8-4644-A7B3-3FBCD6BDED1A}"/>
              </a:ext>
            </a:extLst>
          </p:cNvPr>
          <p:cNvSpPr/>
          <p:nvPr userDrawn="1"/>
        </p:nvSpPr>
        <p:spPr>
          <a:xfrm>
            <a:off x="8049719" y="5906125"/>
            <a:ext cx="4172262" cy="622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6">
            <a:extLst>
              <a:ext uri="{FF2B5EF4-FFF2-40B4-BE49-F238E27FC236}">
                <a16:creationId xmlns:a16="http://schemas.microsoft.com/office/drawing/2014/main" id="{50CB1CAC-ECAD-A346-BA02-FD42DC988ACF}"/>
              </a:ext>
            </a:extLst>
          </p:cNvPr>
          <p:cNvSpPr txBox="1">
            <a:spLocks noGrp="1"/>
          </p:cNvSpPr>
          <p:nvPr userDrawn="1"/>
        </p:nvSpPr>
        <p:spPr bwMode="auto">
          <a:xfrm>
            <a:off x="9872225" y="6000276"/>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a:solidFill>
                  <a:schemeClr val="tx1"/>
                </a:solidFill>
                <a:latin typeface="Calibri" charset="0"/>
              </a:rPr>
              <a:t> This programme has been funded with support from the European Commission </a:t>
            </a:r>
          </a:p>
        </p:txBody>
      </p:sp>
      <p:pic>
        <p:nvPicPr>
          <p:cNvPr id="24" name="Picture 8">
            <a:extLst>
              <a:ext uri="{FF2B5EF4-FFF2-40B4-BE49-F238E27FC236}">
                <a16:creationId xmlns:a16="http://schemas.microsoft.com/office/drawing/2014/main" id="{6F4B87E8-CD08-6B4C-B1D1-D60E9D5B707F}"/>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218356" y="6000276"/>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Placeholder 23">
            <a:extLst>
              <a:ext uri="{FF2B5EF4-FFF2-40B4-BE49-F238E27FC236}">
                <a16:creationId xmlns:a16="http://schemas.microsoft.com/office/drawing/2014/main" id="{5FBB1137-3A3C-1840-82F3-2167743311DA}"/>
              </a:ext>
            </a:extLst>
          </p:cNvPr>
          <p:cNvSpPr>
            <a:spLocks noGrp="1"/>
          </p:cNvSpPr>
          <p:nvPr>
            <p:ph type="body" sz="quarter" idx="19" hasCustomPrompt="1"/>
          </p:nvPr>
        </p:nvSpPr>
        <p:spPr>
          <a:xfrm>
            <a:off x="8274482" y="2573651"/>
            <a:ext cx="3195486" cy="731140"/>
          </a:xfrm>
        </p:spPr>
        <p:txBody>
          <a:bodyPr anchor="ctr">
            <a:normAutofit/>
          </a:bodyPr>
          <a:lstStyle>
            <a:lvl1pPr marL="0" indent="0" algn="r">
              <a:buNone/>
              <a:defRPr sz="2800" baseline="0">
                <a:solidFill>
                  <a:schemeClr val="bg1"/>
                </a:solidFill>
                <a:latin typeface="+mn-lt"/>
              </a:defRPr>
            </a:lvl1pPr>
          </a:lstStyle>
          <a:p>
            <a:pPr lvl="0"/>
            <a:r>
              <a:rPr lang="en-US"/>
              <a:t>Any Questions?</a:t>
            </a:r>
          </a:p>
        </p:txBody>
      </p:sp>
      <p:sp>
        <p:nvSpPr>
          <p:cNvPr id="28" name="Text Placeholder 23">
            <a:extLst>
              <a:ext uri="{FF2B5EF4-FFF2-40B4-BE49-F238E27FC236}">
                <a16:creationId xmlns:a16="http://schemas.microsoft.com/office/drawing/2014/main" id="{2F5CA955-0E42-604F-AAF7-C51BD5ACE297}"/>
              </a:ext>
            </a:extLst>
          </p:cNvPr>
          <p:cNvSpPr>
            <a:spLocks noGrp="1"/>
          </p:cNvSpPr>
          <p:nvPr>
            <p:ph type="body" sz="quarter" idx="20" hasCustomPrompt="1"/>
          </p:nvPr>
        </p:nvSpPr>
        <p:spPr>
          <a:xfrm>
            <a:off x="8274482" y="1764075"/>
            <a:ext cx="3195485" cy="837258"/>
          </a:xfrm>
        </p:spPr>
        <p:txBody>
          <a:bodyPr anchor="ctr">
            <a:normAutofit/>
          </a:bodyPr>
          <a:lstStyle>
            <a:lvl1pPr marL="0" indent="0" algn="r">
              <a:buNone/>
              <a:defRPr sz="5000" baseline="0">
                <a:solidFill>
                  <a:schemeClr val="bg1"/>
                </a:solidFill>
                <a:latin typeface="+mn-lt"/>
              </a:defRPr>
            </a:lvl1pPr>
          </a:lstStyle>
          <a:p>
            <a:pPr lvl="0"/>
            <a:r>
              <a:rPr lang="en-US"/>
              <a:t>Thank You</a:t>
            </a:r>
          </a:p>
        </p:txBody>
      </p:sp>
    </p:spTree>
    <p:extLst>
      <p:ext uri="{BB962C8B-B14F-4D97-AF65-F5344CB8AC3E}">
        <p14:creationId xmlns:p14="http://schemas.microsoft.com/office/powerpoint/2010/main" val="604715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a:solidFill>
                  <a:schemeClr val="bg1"/>
                </a:solidFill>
                <a:latin typeface="+mn-lt"/>
                <a:ea typeface="Quattrocento Sans"/>
                <a:cs typeface="Quattrocento Sans"/>
                <a:sym typeface="Quattrocento Sans"/>
              </a:rPr>
              <a:t>ICONS</a:t>
            </a:r>
            <a:r>
              <a:rPr lang="en-IE" sz="3600" baseline="0">
                <a:solidFill>
                  <a:schemeClr val="bg1"/>
                </a:solidFill>
                <a:latin typeface="+mn-lt"/>
                <a:ea typeface="Quattrocento Sans"/>
                <a:cs typeface="Quattrocento Sans"/>
                <a:sym typeface="Quattrocento Sans"/>
              </a:rPr>
              <a:t> WHICH CAN BE USED WITHIN THE </a:t>
            </a:r>
            <a:r>
              <a:rPr lang="en-IE" sz="3600" b="1" baseline="0">
                <a:solidFill>
                  <a:schemeClr val="bg1"/>
                </a:solidFill>
                <a:latin typeface="+mn-lt"/>
                <a:ea typeface="Quattrocento Sans"/>
                <a:cs typeface="Quattrocento Sans"/>
                <a:sym typeface="Quattrocento Sans"/>
              </a:rPr>
              <a:t>SUSTAIN</a:t>
            </a:r>
          </a:p>
          <a:p>
            <a:pPr marL="0" lvl="0" indent="0" algn="l" rtl="0">
              <a:spcBef>
                <a:spcPts val="0"/>
              </a:spcBef>
              <a:spcAft>
                <a:spcPts val="0"/>
              </a:spcAft>
              <a:buClr>
                <a:schemeClr val="dk1"/>
              </a:buClr>
              <a:buSzPts val="1100"/>
              <a:buFont typeface="Arial"/>
              <a:buNone/>
            </a:pPr>
            <a:r>
              <a:rPr lang="en-IE" sz="3600" baseline="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chemeClr val="bg1"/>
                </a:solidFill>
                <a:latin typeface="+mn-lt"/>
                <a:ea typeface="Quattrocento Sans"/>
                <a:cs typeface="Quattrocento Sans"/>
                <a:sym typeface="Quattrocento Sans"/>
              </a:rPr>
              <a:t>Resize them without losing quality.</a:t>
            </a:r>
            <a:r>
              <a:rPr lang="en-IE" sz="2400" i="1" baseline="0">
                <a:solidFill>
                  <a:schemeClr val="bg1"/>
                </a:solidFill>
                <a:latin typeface="+mn-lt"/>
                <a:ea typeface="Quattrocento Sans"/>
                <a:cs typeface="Quattrocento Sans"/>
                <a:sym typeface="Quattrocento Sans"/>
              </a:rPr>
              <a:t> </a:t>
            </a:r>
            <a:r>
              <a:rPr lang="en-IE" sz="2400" i="1">
                <a:solidFill>
                  <a:schemeClr val="bg1"/>
                </a:solidFill>
                <a:latin typeface="+mn-lt"/>
                <a:ea typeface="Quattrocento Sans"/>
                <a:cs typeface="Quattrocento Sans"/>
                <a:sym typeface="Quattrocento Sans"/>
              </a:rPr>
              <a:t> Change line colour, width and style.</a:t>
            </a:r>
            <a:r>
              <a:rPr lang="en-IE" sz="2400" i="1" baseline="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9" name="Picture 18" descr="A picture containing drawing&#10;&#10;Description automatically generated">
            <a:extLst>
              <a:ext uri="{FF2B5EF4-FFF2-40B4-BE49-F238E27FC236}">
                <a16:creationId xmlns:a16="http://schemas.microsoft.com/office/drawing/2014/main" id="{A52E5665-819D-1B42-BA24-3F5B4CD1E4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6190"/>
          <a:stretch/>
        </p:blipFill>
        <p:spPr>
          <a:xfrm>
            <a:off x="-6293" y="-6407"/>
            <a:ext cx="9072000" cy="6864407"/>
          </a:xfrm>
          <a:prstGeom prst="rect">
            <a:avLst/>
          </a:prstGeom>
        </p:spPr>
      </p:pic>
      <p:sp>
        <p:nvSpPr>
          <p:cNvPr id="20" name="Footer Placeholder 6">
            <a:extLst>
              <a:ext uri="{FF2B5EF4-FFF2-40B4-BE49-F238E27FC236}">
                <a16:creationId xmlns:a16="http://schemas.microsoft.com/office/drawing/2014/main" id="{509D8694-5591-E644-9BD2-61A1D4666C09}"/>
              </a:ext>
            </a:extLst>
          </p:cNvPr>
          <p:cNvSpPr txBox="1">
            <a:spLocks noGrp="1"/>
          </p:cNvSpPr>
          <p:nvPr userDrawn="1"/>
        </p:nvSpPr>
        <p:spPr bwMode="auto">
          <a:xfrm>
            <a:off x="9295510" y="6000276"/>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a:solidFill>
                  <a:schemeClr val="tx1"/>
                </a:solidFill>
                <a:latin typeface="Calibri" charset="0"/>
              </a:rPr>
              <a:t> This programme has been funded with support from the European Commission </a:t>
            </a:r>
          </a:p>
        </p:txBody>
      </p:sp>
      <p:pic>
        <p:nvPicPr>
          <p:cNvPr id="21" name="Picture 8">
            <a:extLst>
              <a:ext uri="{FF2B5EF4-FFF2-40B4-BE49-F238E27FC236}">
                <a16:creationId xmlns:a16="http://schemas.microsoft.com/office/drawing/2014/main" id="{6A5AE9B8-C3F2-2342-92C7-62E5D12C5D6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41641" y="6000276"/>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 up of a logo&#10;&#10;Description automatically generated">
            <a:extLst>
              <a:ext uri="{FF2B5EF4-FFF2-40B4-BE49-F238E27FC236}">
                <a16:creationId xmlns:a16="http://schemas.microsoft.com/office/drawing/2014/main" id="{309B001B-40EB-C94F-8A98-2606D59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8324" y="535129"/>
            <a:ext cx="3197422" cy="3197422"/>
          </a:xfrm>
          <a:prstGeom prst="rect">
            <a:avLst/>
          </a:prstGeom>
        </p:spPr>
      </p:pic>
      <p:sp>
        <p:nvSpPr>
          <p:cNvPr id="12" name="Text Placeholder 23">
            <a:extLst>
              <a:ext uri="{FF2B5EF4-FFF2-40B4-BE49-F238E27FC236}">
                <a16:creationId xmlns:a16="http://schemas.microsoft.com/office/drawing/2014/main" id="{049FD086-42D1-B245-A38B-6E0AD4E9E18E}"/>
              </a:ext>
            </a:extLst>
          </p:cNvPr>
          <p:cNvSpPr>
            <a:spLocks noGrp="1"/>
          </p:cNvSpPr>
          <p:nvPr>
            <p:ph type="body" sz="quarter" idx="19" hasCustomPrompt="1"/>
          </p:nvPr>
        </p:nvSpPr>
        <p:spPr>
          <a:xfrm>
            <a:off x="8419800" y="2046594"/>
            <a:ext cx="3195486" cy="731140"/>
          </a:xfrm>
        </p:spPr>
        <p:txBody>
          <a:bodyPr anchor="ctr">
            <a:normAutofit/>
          </a:bodyPr>
          <a:lstStyle>
            <a:lvl1pPr marL="0" indent="0" algn="r">
              <a:buNone/>
              <a:defRPr sz="2800" baseline="0">
                <a:solidFill>
                  <a:srgbClr val="406F70"/>
                </a:solidFill>
                <a:latin typeface="+mn-lt"/>
              </a:defRPr>
            </a:lvl1pPr>
          </a:lstStyle>
          <a:p>
            <a:pPr lvl="0"/>
            <a:r>
              <a:rPr lang="en-US"/>
              <a:t>Sub-heading</a:t>
            </a:r>
          </a:p>
        </p:txBody>
      </p:sp>
      <p:sp>
        <p:nvSpPr>
          <p:cNvPr id="13" name="Text Placeholder 23">
            <a:extLst>
              <a:ext uri="{FF2B5EF4-FFF2-40B4-BE49-F238E27FC236}">
                <a16:creationId xmlns:a16="http://schemas.microsoft.com/office/drawing/2014/main" id="{9733A424-C903-3D40-A734-792883EFBD08}"/>
              </a:ext>
            </a:extLst>
          </p:cNvPr>
          <p:cNvSpPr>
            <a:spLocks noGrp="1"/>
          </p:cNvSpPr>
          <p:nvPr>
            <p:ph type="body" sz="quarter" idx="20" hasCustomPrompt="1"/>
          </p:nvPr>
        </p:nvSpPr>
        <p:spPr>
          <a:xfrm>
            <a:off x="8419800" y="1237018"/>
            <a:ext cx="3195485" cy="837258"/>
          </a:xfrm>
        </p:spPr>
        <p:txBody>
          <a:bodyPr anchor="ctr">
            <a:normAutofit/>
          </a:bodyPr>
          <a:lstStyle>
            <a:lvl1pPr marL="0" indent="0" algn="r">
              <a:buNone/>
              <a:defRPr sz="5000" baseline="0">
                <a:solidFill>
                  <a:srgbClr val="406F70"/>
                </a:solidFill>
                <a:latin typeface="+mn-lt"/>
              </a:defRPr>
            </a:lvl1pPr>
          </a:lstStyle>
          <a:p>
            <a:pPr lvl="0"/>
            <a:r>
              <a:rPr lang="en-US"/>
              <a:t>Heading </a:t>
            </a:r>
          </a:p>
        </p:txBody>
      </p:sp>
    </p:spTree>
    <p:extLst>
      <p:ext uri="{BB962C8B-B14F-4D97-AF65-F5344CB8AC3E}">
        <p14:creationId xmlns:p14="http://schemas.microsoft.com/office/powerpoint/2010/main" val="187120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with phot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A191C8A7-D781-AE42-8A87-BB0955E2B420}"/>
              </a:ext>
            </a:extLst>
          </p:cNvPr>
          <p:cNvSpPr/>
          <p:nvPr userDrawn="1"/>
        </p:nvSpPr>
        <p:spPr>
          <a:xfrm>
            <a:off x="-27541" y="11234"/>
            <a:ext cx="7658926" cy="4262853"/>
          </a:xfrm>
          <a:custGeom>
            <a:avLst/>
            <a:gdLst>
              <a:gd name="connsiteX0" fmla="*/ 0 w 7658926"/>
              <a:gd name="connsiteY0" fmla="*/ 0 h 4262853"/>
              <a:gd name="connsiteX1" fmla="*/ 7658926 w 7658926"/>
              <a:gd name="connsiteY1" fmla="*/ 0 h 4262853"/>
              <a:gd name="connsiteX2" fmla="*/ 7611483 w 7658926"/>
              <a:gd name="connsiteY2" fmla="*/ 193139 h 4262853"/>
              <a:gd name="connsiteX3" fmla="*/ 7025381 w 7658926"/>
              <a:gd name="connsiteY3" fmla="*/ 1559911 h 4262853"/>
              <a:gd name="connsiteX4" fmla="*/ 6883231 w 7658926"/>
              <a:gd name="connsiteY4" fmla="*/ 1780802 h 4262853"/>
              <a:gd name="connsiteX5" fmla="*/ 6886432 w 7658926"/>
              <a:gd name="connsiteY5" fmla="*/ 1780802 h 4262853"/>
              <a:gd name="connsiteX6" fmla="*/ 6771989 w 7658926"/>
              <a:gd name="connsiteY6" fmla="*/ 1949113 h 4262853"/>
              <a:gd name="connsiteX7" fmla="*/ 2847055 w 7658926"/>
              <a:gd name="connsiteY7" fmla="*/ 4238001 h 4262853"/>
              <a:gd name="connsiteX8" fmla="*/ 2354941 w 7658926"/>
              <a:gd name="connsiteY8" fmla="*/ 4262850 h 4262853"/>
              <a:gd name="connsiteX9" fmla="*/ 2354941 w 7658926"/>
              <a:gd name="connsiteY9" fmla="*/ 4262853 h 4262853"/>
              <a:gd name="connsiteX10" fmla="*/ 1648786 w 7658926"/>
              <a:gd name="connsiteY10" fmla="*/ 4262853 h 4262853"/>
              <a:gd name="connsiteX11" fmla="*/ 1648786 w 7658926"/>
              <a:gd name="connsiteY11" fmla="*/ 4262850 h 4262853"/>
              <a:gd name="connsiteX12" fmla="*/ 0 w 7658926"/>
              <a:gd name="connsiteY12" fmla="*/ 4262850 h 426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8926" h="4262853">
                <a:moveTo>
                  <a:pt x="0" y="0"/>
                </a:moveTo>
                <a:lnTo>
                  <a:pt x="7658926" y="0"/>
                </a:lnTo>
                <a:lnTo>
                  <a:pt x="7611483" y="193139"/>
                </a:lnTo>
                <a:cubicBezTo>
                  <a:pt x="7477741" y="678943"/>
                  <a:pt x="7279067" y="1137840"/>
                  <a:pt x="7025381" y="1559911"/>
                </a:cubicBezTo>
                <a:lnTo>
                  <a:pt x="6883231" y="1780802"/>
                </a:lnTo>
                <a:lnTo>
                  <a:pt x="6886432" y="1780802"/>
                </a:lnTo>
                <a:lnTo>
                  <a:pt x="6771989" y="1949113"/>
                </a:lnTo>
                <a:cubicBezTo>
                  <a:pt x="5876957" y="3207711"/>
                  <a:pt x="4465701" y="4073618"/>
                  <a:pt x="2847055" y="4238001"/>
                </a:cubicBezTo>
                <a:lnTo>
                  <a:pt x="2354941" y="4262850"/>
                </a:lnTo>
                <a:lnTo>
                  <a:pt x="2354941" y="4262853"/>
                </a:lnTo>
                <a:lnTo>
                  <a:pt x="1648786" y="4262853"/>
                </a:lnTo>
                <a:lnTo>
                  <a:pt x="1648786" y="4262850"/>
                </a:lnTo>
                <a:lnTo>
                  <a:pt x="0" y="4262850"/>
                </a:lnTo>
                <a:close/>
              </a:path>
            </a:pathLst>
          </a:cu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A97040EF-11F0-0E46-B338-363C3B6FA559}"/>
              </a:ext>
            </a:extLst>
          </p:cNvPr>
          <p:cNvSpPr/>
          <p:nvPr userDrawn="1"/>
        </p:nvSpPr>
        <p:spPr>
          <a:xfrm flipH="1">
            <a:off x="-41674" y="4289077"/>
            <a:ext cx="7432133" cy="2568925"/>
          </a:xfrm>
          <a:custGeom>
            <a:avLst/>
            <a:gdLst>
              <a:gd name="connsiteX0" fmla="*/ 5292913 w 7432133"/>
              <a:gd name="connsiteY0" fmla="*/ 0 h 2568925"/>
              <a:gd name="connsiteX1" fmla="*/ 4586759 w 7432133"/>
              <a:gd name="connsiteY1" fmla="*/ 0 h 2568925"/>
              <a:gd name="connsiteX2" fmla="*/ 4586759 w 7432133"/>
              <a:gd name="connsiteY2" fmla="*/ 3 h 2568925"/>
              <a:gd name="connsiteX3" fmla="*/ 4094645 w 7432133"/>
              <a:gd name="connsiteY3" fmla="*/ 24852 h 2568925"/>
              <a:gd name="connsiteX4" fmla="*/ 39366 w 7432133"/>
              <a:gd name="connsiteY4" fmla="*/ 2505436 h 2568925"/>
              <a:gd name="connsiteX5" fmla="*/ 0 w 7432133"/>
              <a:gd name="connsiteY5" fmla="*/ 2568925 h 2568925"/>
              <a:gd name="connsiteX6" fmla="*/ 7432133 w 7432133"/>
              <a:gd name="connsiteY6" fmla="*/ 2568925 h 2568925"/>
              <a:gd name="connsiteX7" fmla="*/ 7432133 w 7432133"/>
              <a:gd name="connsiteY7" fmla="*/ 3 h 2568925"/>
              <a:gd name="connsiteX8" fmla="*/ 5292913 w 7432133"/>
              <a:gd name="connsiteY8" fmla="*/ 3 h 256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2133" h="2568925">
                <a:moveTo>
                  <a:pt x="5292913" y="0"/>
                </a:moveTo>
                <a:lnTo>
                  <a:pt x="4586759" y="0"/>
                </a:lnTo>
                <a:lnTo>
                  <a:pt x="4586759" y="3"/>
                </a:lnTo>
                <a:lnTo>
                  <a:pt x="4094645" y="24852"/>
                </a:lnTo>
                <a:cubicBezTo>
                  <a:pt x="2395066" y="197454"/>
                  <a:pt x="924135" y="1143487"/>
                  <a:pt x="39366" y="2505436"/>
                </a:cubicBezTo>
                <a:lnTo>
                  <a:pt x="0" y="2568925"/>
                </a:lnTo>
                <a:lnTo>
                  <a:pt x="7432133" y="2568925"/>
                </a:lnTo>
                <a:lnTo>
                  <a:pt x="7432133" y="3"/>
                </a:lnTo>
                <a:lnTo>
                  <a:pt x="5292913" y="3"/>
                </a:lnTo>
                <a:close/>
              </a:path>
            </a:pathLst>
          </a:custGeom>
          <a:solidFill>
            <a:srgbClr val="F5C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6">
            <a:extLst>
              <a:ext uri="{FF2B5EF4-FFF2-40B4-BE49-F238E27FC236}">
                <a16:creationId xmlns:a16="http://schemas.microsoft.com/office/drawing/2014/main" id="{509D8694-5591-E644-9BD2-61A1D4666C09}"/>
              </a:ext>
            </a:extLst>
          </p:cNvPr>
          <p:cNvSpPr txBox="1">
            <a:spLocks noGrp="1"/>
          </p:cNvSpPr>
          <p:nvPr userDrawn="1"/>
        </p:nvSpPr>
        <p:spPr bwMode="auto">
          <a:xfrm>
            <a:off x="9295510" y="6000276"/>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a:solidFill>
                  <a:schemeClr val="tx1"/>
                </a:solidFill>
                <a:latin typeface="Calibri" charset="0"/>
              </a:rPr>
              <a:t> This programme has been funded with support from the European Commission </a:t>
            </a:r>
          </a:p>
        </p:txBody>
      </p:sp>
      <p:pic>
        <p:nvPicPr>
          <p:cNvPr id="21" name="Picture 8">
            <a:extLst>
              <a:ext uri="{FF2B5EF4-FFF2-40B4-BE49-F238E27FC236}">
                <a16:creationId xmlns:a16="http://schemas.microsoft.com/office/drawing/2014/main" id="{6A5AE9B8-C3F2-2342-92C7-62E5D12C5D6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41641" y="6000276"/>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 up of a logo&#10;&#10;Description automatically generated">
            <a:extLst>
              <a:ext uri="{FF2B5EF4-FFF2-40B4-BE49-F238E27FC236}">
                <a16:creationId xmlns:a16="http://schemas.microsoft.com/office/drawing/2014/main" id="{309B001B-40EB-C94F-8A98-2606D59DB7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6713" y="475564"/>
            <a:ext cx="3331937" cy="3331937"/>
          </a:xfrm>
          <a:prstGeom prst="rect">
            <a:avLst/>
          </a:prstGeom>
        </p:spPr>
      </p:pic>
      <p:sp>
        <p:nvSpPr>
          <p:cNvPr id="12" name="Text Placeholder 23">
            <a:extLst>
              <a:ext uri="{FF2B5EF4-FFF2-40B4-BE49-F238E27FC236}">
                <a16:creationId xmlns:a16="http://schemas.microsoft.com/office/drawing/2014/main" id="{049FD086-42D1-B245-A38B-6E0AD4E9E18E}"/>
              </a:ext>
            </a:extLst>
          </p:cNvPr>
          <p:cNvSpPr>
            <a:spLocks noGrp="1"/>
          </p:cNvSpPr>
          <p:nvPr>
            <p:ph type="body" sz="quarter" idx="19" hasCustomPrompt="1"/>
          </p:nvPr>
        </p:nvSpPr>
        <p:spPr>
          <a:xfrm>
            <a:off x="8419800" y="2046594"/>
            <a:ext cx="3195486" cy="731140"/>
          </a:xfrm>
        </p:spPr>
        <p:txBody>
          <a:bodyPr anchor="ctr">
            <a:normAutofit/>
          </a:bodyPr>
          <a:lstStyle>
            <a:lvl1pPr marL="0" indent="0" algn="r">
              <a:buNone/>
              <a:defRPr sz="2800" baseline="0">
                <a:solidFill>
                  <a:srgbClr val="406F70"/>
                </a:solidFill>
                <a:latin typeface="+mn-lt"/>
              </a:defRPr>
            </a:lvl1pPr>
          </a:lstStyle>
          <a:p>
            <a:pPr lvl="0"/>
            <a:r>
              <a:rPr lang="en-US"/>
              <a:t>Sub-heading</a:t>
            </a:r>
          </a:p>
        </p:txBody>
      </p:sp>
      <p:sp>
        <p:nvSpPr>
          <p:cNvPr id="13" name="Text Placeholder 23">
            <a:extLst>
              <a:ext uri="{FF2B5EF4-FFF2-40B4-BE49-F238E27FC236}">
                <a16:creationId xmlns:a16="http://schemas.microsoft.com/office/drawing/2014/main" id="{9733A424-C903-3D40-A734-792883EFBD08}"/>
              </a:ext>
            </a:extLst>
          </p:cNvPr>
          <p:cNvSpPr>
            <a:spLocks noGrp="1"/>
          </p:cNvSpPr>
          <p:nvPr>
            <p:ph type="body" sz="quarter" idx="20" hasCustomPrompt="1"/>
          </p:nvPr>
        </p:nvSpPr>
        <p:spPr>
          <a:xfrm>
            <a:off x="8419800" y="1237018"/>
            <a:ext cx="3195485" cy="837258"/>
          </a:xfrm>
        </p:spPr>
        <p:txBody>
          <a:bodyPr anchor="ctr">
            <a:normAutofit/>
          </a:bodyPr>
          <a:lstStyle>
            <a:lvl1pPr marL="0" indent="0" algn="r">
              <a:buNone/>
              <a:defRPr sz="5000" baseline="0">
                <a:solidFill>
                  <a:srgbClr val="406F70"/>
                </a:solidFill>
                <a:latin typeface="+mn-lt"/>
              </a:defRPr>
            </a:lvl1pPr>
          </a:lstStyle>
          <a:p>
            <a:pPr lvl="0"/>
            <a:r>
              <a:rPr lang="en-US"/>
              <a:t>Heading </a:t>
            </a:r>
          </a:p>
        </p:txBody>
      </p:sp>
      <p:sp>
        <p:nvSpPr>
          <p:cNvPr id="16" name="Picture Placeholder 15">
            <a:extLst>
              <a:ext uri="{FF2B5EF4-FFF2-40B4-BE49-F238E27FC236}">
                <a16:creationId xmlns:a16="http://schemas.microsoft.com/office/drawing/2014/main" id="{D90EAE91-C045-9E4F-9447-55FDE253B75C}"/>
              </a:ext>
            </a:extLst>
          </p:cNvPr>
          <p:cNvSpPr>
            <a:spLocks noGrp="1"/>
          </p:cNvSpPr>
          <p:nvPr>
            <p:ph type="pic" sz="quarter" idx="21"/>
          </p:nvPr>
        </p:nvSpPr>
        <p:spPr>
          <a:xfrm>
            <a:off x="0" y="4274087"/>
            <a:ext cx="6986370" cy="2568923"/>
          </a:xfrm>
          <a:custGeom>
            <a:avLst/>
            <a:gdLst>
              <a:gd name="connsiteX0" fmla="*/ 1693458 w 6986370"/>
              <a:gd name="connsiteY0" fmla="*/ 0 h 2568923"/>
              <a:gd name="connsiteX1" fmla="*/ 2399612 w 6986370"/>
              <a:gd name="connsiteY1" fmla="*/ 0 h 2568923"/>
              <a:gd name="connsiteX2" fmla="*/ 2399612 w 6986370"/>
              <a:gd name="connsiteY2" fmla="*/ 3 h 2568923"/>
              <a:gd name="connsiteX3" fmla="*/ 2891726 w 6986370"/>
              <a:gd name="connsiteY3" fmla="*/ 24852 h 2568923"/>
              <a:gd name="connsiteX4" fmla="*/ 6947005 w 6986370"/>
              <a:gd name="connsiteY4" fmla="*/ 2505436 h 2568923"/>
              <a:gd name="connsiteX5" fmla="*/ 6986370 w 6986370"/>
              <a:gd name="connsiteY5" fmla="*/ 2568923 h 2568923"/>
              <a:gd name="connsiteX6" fmla="*/ 0 w 6986370"/>
              <a:gd name="connsiteY6" fmla="*/ 2568923 h 2568923"/>
              <a:gd name="connsiteX7" fmla="*/ 0 w 6986370"/>
              <a:gd name="connsiteY7" fmla="*/ 3 h 2568923"/>
              <a:gd name="connsiteX8" fmla="*/ 1693458 w 6986370"/>
              <a:gd name="connsiteY8" fmla="*/ 3 h 256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6370" h="2568923">
                <a:moveTo>
                  <a:pt x="1693458" y="0"/>
                </a:moveTo>
                <a:lnTo>
                  <a:pt x="2399612" y="0"/>
                </a:lnTo>
                <a:lnTo>
                  <a:pt x="2399612" y="3"/>
                </a:lnTo>
                <a:lnTo>
                  <a:pt x="2891726" y="24852"/>
                </a:lnTo>
                <a:cubicBezTo>
                  <a:pt x="4591305" y="197454"/>
                  <a:pt x="6062236" y="1143487"/>
                  <a:pt x="6947005" y="2505436"/>
                </a:cubicBezTo>
                <a:lnTo>
                  <a:pt x="6986370" y="2568923"/>
                </a:lnTo>
                <a:lnTo>
                  <a:pt x="0" y="2568923"/>
                </a:lnTo>
                <a:lnTo>
                  <a:pt x="0" y="3"/>
                </a:lnTo>
                <a:lnTo>
                  <a:pt x="1693458" y="3"/>
                </a:lnTo>
                <a:close/>
              </a:path>
            </a:pathLst>
          </a:custGeom>
        </p:spPr>
        <p:txBody>
          <a:bodyPr wrap="square">
            <a:noAutofit/>
          </a:bodyPr>
          <a:lstStyle>
            <a:lvl1pPr marL="0" indent="0" algn="l">
              <a:buNone/>
              <a:defRPr>
                <a:solidFill>
                  <a:schemeClr val="bg1"/>
                </a:solidFill>
              </a:defRPr>
            </a:lvl1pPr>
          </a:lstStyle>
          <a:p>
            <a:endParaRPr lang="en-US"/>
          </a:p>
          <a:p>
            <a:endParaRPr lang="en-US"/>
          </a:p>
          <a:p>
            <a:r>
              <a:rPr lang="en-US"/>
              <a:t>   Click to add photo</a:t>
            </a:r>
          </a:p>
        </p:txBody>
      </p:sp>
    </p:spTree>
    <p:extLst>
      <p:ext uri="{BB962C8B-B14F-4D97-AF65-F5344CB8AC3E}">
        <p14:creationId xmlns:p14="http://schemas.microsoft.com/office/powerpoint/2010/main" val="100257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064E0019-97AC-2747-A525-042BEAE38629}"/>
              </a:ext>
            </a:extLst>
          </p:cNvPr>
          <p:cNvSpPr/>
          <p:nvPr userDrawn="1"/>
        </p:nvSpPr>
        <p:spPr>
          <a:xfrm>
            <a:off x="-1" y="0"/>
            <a:ext cx="10281663" cy="3774332"/>
          </a:xfrm>
          <a:custGeom>
            <a:avLst/>
            <a:gdLst>
              <a:gd name="connsiteX0" fmla="*/ 0 w 9340944"/>
              <a:gd name="connsiteY0" fmla="*/ 0 h 3429000"/>
              <a:gd name="connsiteX1" fmla="*/ 9340944 w 9340944"/>
              <a:gd name="connsiteY1" fmla="*/ 0 h 3429000"/>
              <a:gd name="connsiteX2" fmla="*/ 9234646 w 9340944"/>
              <a:gd name="connsiteY2" fmla="*/ 231978 h 3429000"/>
              <a:gd name="connsiteX3" fmla="*/ 9089396 w 9340944"/>
              <a:gd name="connsiteY3" fmla="*/ 510137 h 3429000"/>
              <a:gd name="connsiteX4" fmla="*/ 8947520 w 9340944"/>
              <a:gd name="connsiteY4" fmla="*/ 748674 h 3429000"/>
              <a:gd name="connsiteX5" fmla="*/ 8950715 w 9340944"/>
              <a:gd name="connsiteY5" fmla="*/ 748674 h 3429000"/>
              <a:gd name="connsiteX6" fmla="*/ 8836492 w 9340944"/>
              <a:gd name="connsiteY6" fmla="*/ 930430 h 3429000"/>
              <a:gd name="connsiteX7" fmla="*/ 4919127 w 9340944"/>
              <a:gd name="connsiteY7" fmla="*/ 3402163 h 3429000"/>
              <a:gd name="connsiteX8" fmla="*/ 4427962 w 9340944"/>
              <a:gd name="connsiteY8" fmla="*/ 3428997 h 3429000"/>
              <a:gd name="connsiteX9" fmla="*/ 4427962 w 9340944"/>
              <a:gd name="connsiteY9" fmla="*/ 3429000 h 3429000"/>
              <a:gd name="connsiteX10" fmla="*/ 3723169 w 9340944"/>
              <a:gd name="connsiteY10" fmla="*/ 3429000 h 3429000"/>
              <a:gd name="connsiteX11" fmla="*/ 3723169 w 9340944"/>
              <a:gd name="connsiteY11" fmla="*/ 3428997 h 3429000"/>
              <a:gd name="connsiteX12" fmla="*/ 0 w 9340944"/>
              <a:gd name="connsiteY12" fmla="*/ 3428997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40944" h="3429000">
                <a:moveTo>
                  <a:pt x="0" y="0"/>
                </a:moveTo>
                <a:lnTo>
                  <a:pt x="9340944" y="0"/>
                </a:lnTo>
                <a:lnTo>
                  <a:pt x="9234646" y="231978"/>
                </a:lnTo>
                <a:cubicBezTo>
                  <a:pt x="9188479" y="326231"/>
                  <a:pt x="9140035" y="418980"/>
                  <a:pt x="9089396" y="510137"/>
                </a:cubicBezTo>
                <a:lnTo>
                  <a:pt x="8947520" y="748674"/>
                </a:lnTo>
                <a:lnTo>
                  <a:pt x="8950715" y="748674"/>
                </a:lnTo>
                <a:lnTo>
                  <a:pt x="8836492" y="930430"/>
                </a:lnTo>
                <a:cubicBezTo>
                  <a:pt x="7943186" y="2289570"/>
                  <a:pt x="6534652" y="3224648"/>
                  <a:pt x="4919127" y="3402163"/>
                </a:cubicBezTo>
                <a:lnTo>
                  <a:pt x="4427962" y="3428997"/>
                </a:lnTo>
                <a:lnTo>
                  <a:pt x="4427962" y="3429000"/>
                </a:lnTo>
                <a:lnTo>
                  <a:pt x="3723169" y="3429000"/>
                </a:lnTo>
                <a:lnTo>
                  <a:pt x="3723169" y="3428997"/>
                </a:lnTo>
                <a:lnTo>
                  <a:pt x="0" y="3428997"/>
                </a:lnTo>
                <a:close/>
              </a:path>
            </a:pathLst>
          </a:cu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D7E9A38E-4ED8-5646-AC1B-12098108B7C7}"/>
              </a:ext>
            </a:extLst>
          </p:cNvPr>
          <p:cNvSpPr/>
          <p:nvPr userDrawn="1"/>
        </p:nvSpPr>
        <p:spPr>
          <a:xfrm>
            <a:off x="7327892" y="1731057"/>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CB98A5F8-83AA-5E44-B82C-227A8597E47E}"/>
              </a:ext>
            </a:extLst>
          </p:cNvPr>
          <p:cNvSpPr/>
          <p:nvPr userDrawn="1"/>
        </p:nvSpPr>
        <p:spPr>
          <a:xfrm>
            <a:off x="8447083" y="2613902"/>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6">
            <a:extLst>
              <a:ext uri="{FF2B5EF4-FFF2-40B4-BE49-F238E27FC236}">
                <a16:creationId xmlns:a16="http://schemas.microsoft.com/office/drawing/2014/main" id="{D23400E6-04D3-B048-A9BE-B92A3459635D}"/>
              </a:ext>
            </a:extLst>
          </p:cNvPr>
          <p:cNvSpPr txBox="1">
            <a:spLocks noGrp="1"/>
          </p:cNvSpPr>
          <p:nvPr userDrawn="1"/>
        </p:nvSpPr>
        <p:spPr bwMode="auto">
          <a:xfrm>
            <a:off x="9295510" y="5853633"/>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a:solidFill>
                  <a:schemeClr val="tx1"/>
                </a:solidFill>
                <a:latin typeface="Calibri" charset="0"/>
              </a:rPr>
              <a:t> This programme has been funded with support from the European Commission </a:t>
            </a:r>
          </a:p>
        </p:txBody>
      </p:sp>
      <p:pic>
        <p:nvPicPr>
          <p:cNvPr id="25" name="Picture 8">
            <a:extLst>
              <a:ext uri="{FF2B5EF4-FFF2-40B4-BE49-F238E27FC236}">
                <a16:creationId xmlns:a16="http://schemas.microsoft.com/office/drawing/2014/main" id="{6C6A9A91-D3B7-D941-914E-70D998F3B9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41641" y="5853633"/>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Placeholder 23">
            <a:extLst>
              <a:ext uri="{FF2B5EF4-FFF2-40B4-BE49-F238E27FC236}">
                <a16:creationId xmlns:a16="http://schemas.microsoft.com/office/drawing/2014/main" id="{8ABD4E3B-3D78-424B-A5A7-9DAFD6BE84F9}"/>
              </a:ext>
            </a:extLst>
          </p:cNvPr>
          <p:cNvSpPr>
            <a:spLocks noGrp="1"/>
          </p:cNvSpPr>
          <p:nvPr>
            <p:ph type="body" sz="quarter" idx="19" hasCustomPrompt="1"/>
          </p:nvPr>
        </p:nvSpPr>
        <p:spPr>
          <a:xfrm>
            <a:off x="576715" y="5353474"/>
            <a:ext cx="3195486" cy="731140"/>
          </a:xfrm>
        </p:spPr>
        <p:txBody>
          <a:bodyPr anchor="ctr">
            <a:normAutofit/>
          </a:bodyPr>
          <a:lstStyle>
            <a:lvl1pPr marL="0" indent="0" algn="l">
              <a:buNone/>
              <a:defRPr sz="2800" baseline="0">
                <a:solidFill>
                  <a:srgbClr val="406F70"/>
                </a:solidFill>
                <a:latin typeface="+mn-lt"/>
              </a:defRPr>
            </a:lvl1pPr>
          </a:lstStyle>
          <a:p>
            <a:pPr lvl="0"/>
            <a:r>
              <a:rPr lang="en-US"/>
              <a:t>Sub-heading</a:t>
            </a:r>
          </a:p>
        </p:txBody>
      </p:sp>
      <p:sp>
        <p:nvSpPr>
          <p:cNvPr id="28" name="Text Placeholder 23">
            <a:extLst>
              <a:ext uri="{FF2B5EF4-FFF2-40B4-BE49-F238E27FC236}">
                <a16:creationId xmlns:a16="http://schemas.microsoft.com/office/drawing/2014/main" id="{50113A10-A8EF-9E4E-BD98-8F9D6A81B3A5}"/>
              </a:ext>
            </a:extLst>
          </p:cNvPr>
          <p:cNvSpPr>
            <a:spLocks noGrp="1"/>
          </p:cNvSpPr>
          <p:nvPr>
            <p:ph type="body" sz="quarter" idx="20" hasCustomPrompt="1"/>
          </p:nvPr>
        </p:nvSpPr>
        <p:spPr>
          <a:xfrm>
            <a:off x="576715" y="4543898"/>
            <a:ext cx="3195485" cy="837258"/>
          </a:xfrm>
        </p:spPr>
        <p:txBody>
          <a:bodyPr anchor="ctr">
            <a:normAutofit/>
          </a:bodyPr>
          <a:lstStyle>
            <a:lvl1pPr marL="0" indent="0" algn="l">
              <a:buNone/>
              <a:defRPr sz="5000" baseline="0">
                <a:solidFill>
                  <a:srgbClr val="406F70"/>
                </a:solidFill>
                <a:latin typeface="+mn-lt"/>
              </a:defRPr>
            </a:lvl1pPr>
          </a:lstStyle>
          <a:p>
            <a:pPr lvl="0"/>
            <a:r>
              <a:rPr lang="en-US"/>
              <a:t>Heading </a:t>
            </a:r>
          </a:p>
        </p:txBody>
      </p:sp>
      <p:pic>
        <p:nvPicPr>
          <p:cNvPr id="6" name="Picture 5" descr="A picture containing drawing&#10;&#10;Description automatically generated">
            <a:extLst>
              <a:ext uri="{FF2B5EF4-FFF2-40B4-BE49-F238E27FC236}">
                <a16:creationId xmlns:a16="http://schemas.microsoft.com/office/drawing/2014/main" id="{D7A795C8-927A-CE44-AC9B-101D55A2CE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3900" y="769566"/>
            <a:ext cx="5225801" cy="2008168"/>
          </a:xfrm>
          <a:prstGeom prst="rect">
            <a:avLst/>
          </a:prstGeom>
        </p:spPr>
      </p:pic>
    </p:spTree>
    <p:extLst>
      <p:ext uri="{BB962C8B-B14F-4D97-AF65-F5344CB8AC3E}">
        <p14:creationId xmlns:p14="http://schemas.microsoft.com/office/powerpoint/2010/main" val="3458130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3767471" y="1014696"/>
            <a:ext cx="7886801"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17" name="Text Placeholder 25"/>
          <p:cNvSpPr>
            <a:spLocks noGrp="1"/>
          </p:cNvSpPr>
          <p:nvPr>
            <p:ph type="body" sz="quarter" idx="14" hasCustomPrompt="1"/>
          </p:nvPr>
        </p:nvSpPr>
        <p:spPr>
          <a:xfrm>
            <a:off x="3777521" y="2542563"/>
            <a:ext cx="787675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18" name="Picture 17" descr="A picture containing drawing&#10;&#10;Description automatically generated">
            <a:extLst>
              <a:ext uri="{FF2B5EF4-FFF2-40B4-BE49-F238E27FC236}">
                <a16:creationId xmlns:a16="http://schemas.microsoft.com/office/drawing/2014/main" id="{2B9B6365-5C1A-AB4B-BBCC-D464627B8A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50309" y="6221191"/>
            <a:ext cx="203964" cy="269828"/>
          </a:xfrm>
          <a:prstGeom prst="rect">
            <a:avLst/>
          </a:prstGeom>
        </p:spPr>
      </p:pic>
      <p:sp>
        <p:nvSpPr>
          <p:cNvPr id="19" name="TextBox 18">
            <a:extLst>
              <a:ext uri="{FF2B5EF4-FFF2-40B4-BE49-F238E27FC236}">
                <a16:creationId xmlns:a16="http://schemas.microsoft.com/office/drawing/2014/main" id="{BC032534-BC87-5D4F-B26D-CF89E2F3C640}"/>
              </a:ext>
            </a:extLst>
          </p:cNvPr>
          <p:cNvSpPr txBox="1"/>
          <p:nvPr userDrawn="1"/>
        </p:nvSpPr>
        <p:spPr>
          <a:xfrm>
            <a:off x="8701210" y="624479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pic>
        <p:nvPicPr>
          <p:cNvPr id="7" name="Picture 6" descr="A picture containing drawing&#10;&#10;Description automatically generated">
            <a:extLst>
              <a:ext uri="{FF2B5EF4-FFF2-40B4-BE49-F238E27FC236}">
                <a16:creationId xmlns:a16="http://schemas.microsoft.com/office/drawing/2014/main" id="{87F97D81-6562-A840-B079-58506E6A2E1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A close up of a logo&#10;&#10;Description automatically generated">
            <a:extLst>
              <a:ext uri="{FF2B5EF4-FFF2-40B4-BE49-F238E27FC236}">
                <a16:creationId xmlns:a16="http://schemas.microsoft.com/office/drawing/2014/main" id="{A97CE00F-DEB2-AE46-9EA9-6615CC1CFAD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237" y="365395"/>
            <a:ext cx="1826297" cy="1995953"/>
          </a:xfrm>
          <a:prstGeom prst="rect">
            <a:avLst/>
          </a:prstGeom>
        </p:spPr>
      </p:pic>
      <p:sp>
        <p:nvSpPr>
          <p:cNvPr id="10" name="Text Placeholder 25">
            <a:extLst>
              <a:ext uri="{FF2B5EF4-FFF2-40B4-BE49-F238E27FC236}">
                <a16:creationId xmlns:a16="http://schemas.microsoft.com/office/drawing/2014/main" id="{8258470A-9031-F643-91F2-83EDE010FF47}"/>
              </a:ext>
            </a:extLst>
          </p:cNvPr>
          <p:cNvSpPr>
            <a:spLocks noGrp="1"/>
          </p:cNvSpPr>
          <p:nvPr>
            <p:ph type="body" sz="quarter" idx="17" hasCustomPrompt="1"/>
          </p:nvPr>
        </p:nvSpPr>
        <p:spPr>
          <a:xfrm>
            <a:off x="2818151" y="2726744"/>
            <a:ext cx="7876753" cy="3173773"/>
          </a:xfrm>
        </p:spPr>
        <p:txBody>
          <a:bodyPr>
            <a:noAutofit/>
          </a:bodyPr>
          <a:lstStyle>
            <a:lvl1pPr marL="0" indent="0" algn="just">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348045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Photo Slide">
    <p:spTree>
      <p:nvGrpSpPr>
        <p:cNvPr id="1" name=""/>
        <p:cNvGrpSpPr/>
        <p:nvPr/>
      </p:nvGrpSpPr>
      <p:grpSpPr>
        <a:xfrm>
          <a:off x="0" y="0"/>
          <a:ext cx="0" cy="0"/>
          <a:chOff x="0" y="0"/>
          <a:chExt cx="0" cy="0"/>
        </a:xfrm>
      </p:grpSpPr>
      <p:sp>
        <p:nvSpPr>
          <p:cNvPr id="9" name="Text Placeholder 23">
            <a:extLst>
              <a:ext uri="{FF2B5EF4-FFF2-40B4-BE49-F238E27FC236}">
                <a16:creationId xmlns:a16="http://schemas.microsoft.com/office/drawing/2014/main" id="{A3B193AB-B400-AD45-A369-DD189568AA43}"/>
              </a:ext>
            </a:extLst>
          </p:cNvPr>
          <p:cNvSpPr>
            <a:spLocks noGrp="1"/>
          </p:cNvSpPr>
          <p:nvPr>
            <p:ph type="body" sz="quarter" idx="13" hasCustomPrompt="1"/>
          </p:nvPr>
        </p:nvSpPr>
        <p:spPr>
          <a:xfrm>
            <a:off x="509666" y="3961597"/>
            <a:ext cx="4077324" cy="1912390"/>
          </a:xfrm>
        </p:spPr>
        <p:txBody>
          <a:bodyPr>
            <a:normAutofit/>
          </a:bodyPr>
          <a:lstStyle>
            <a:lvl1pPr marL="0" indent="0" algn="l">
              <a:buNone/>
              <a:defRPr sz="3600">
                <a:solidFill>
                  <a:srgbClr val="5E5E5E"/>
                </a:solidFill>
                <a:latin typeface="+mn-lt"/>
              </a:defRPr>
            </a:lvl1pPr>
          </a:lstStyle>
          <a:p>
            <a:pPr lvl="0"/>
            <a:r>
              <a:rPr lang="en-US"/>
              <a:t>TITLE</a:t>
            </a:r>
          </a:p>
        </p:txBody>
      </p:sp>
      <p:sp>
        <p:nvSpPr>
          <p:cNvPr id="34" name="Picture Placeholder 33">
            <a:extLst>
              <a:ext uri="{FF2B5EF4-FFF2-40B4-BE49-F238E27FC236}">
                <a16:creationId xmlns:a16="http://schemas.microsoft.com/office/drawing/2014/main" id="{ECDCE132-A25C-3647-8519-2E32D62863AD}"/>
              </a:ext>
            </a:extLst>
          </p:cNvPr>
          <p:cNvSpPr>
            <a:spLocks noGrp="1"/>
          </p:cNvSpPr>
          <p:nvPr>
            <p:ph type="pic" sz="quarter" idx="15"/>
          </p:nvPr>
        </p:nvSpPr>
        <p:spPr>
          <a:xfrm>
            <a:off x="0" y="0"/>
            <a:ext cx="12069770" cy="3585092"/>
          </a:xfrm>
          <a:custGeom>
            <a:avLst/>
            <a:gdLst>
              <a:gd name="connsiteX0" fmla="*/ 1295503 w 12069770"/>
              <a:gd name="connsiteY0" fmla="*/ 0 h 3585092"/>
              <a:gd name="connsiteX1" fmla="*/ 12069770 w 12069770"/>
              <a:gd name="connsiteY1" fmla="*/ 0 h 3585092"/>
              <a:gd name="connsiteX2" fmla="*/ 11966788 w 12069770"/>
              <a:gd name="connsiteY2" fmla="*/ 207716 h 3585092"/>
              <a:gd name="connsiteX3" fmla="*/ 11800766 w 12069770"/>
              <a:gd name="connsiteY3" fmla="*/ 501567 h 3585092"/>
              <a:gd name="connsiteX4" fmla="*/ 11638600 w 12069770"/>
              <a:gd name="connsiteY4" fmla="*/ 753560 h 3585092"/>
              <a:gd name="connsiteX5" fmla="*/ 11642252 w 12069770"/>
              <a:gd name="connsiteY5" fmla="*/ 753560 h 3585092"/>
              <a:gd name="connsiteX6" fmla="*/ 11511695 w 12069770"/>
              <a:gd name="connsiteY6" fmla="*/ 945570 h 3585092"/>
              <a:gd name="connsiteX7" fmla="*/ 10877562 w 12069770"/>
              <a:gd name="connsiteY7" fmla="*/ 1703644 h 3585092"/>
              <a:gd name="connsiteX8" fmla="*/ 10825384 w 12069770"/>
              <a:gd name="connsiteY8" fmla="*/ 1754215 h 3585092"/>
              <a:gd name="connsiteX9" fmla="*/ 10084820 w 12069770"/>
              <a:gd name="connsiteY9" fmla="*/ 1754215 h 3585092"/>
              <a:gd name="connsiteX10" fmla="*/ 10084820 w 12069770"/>
              <a:gd name="connsiteY10" fmla="*/ 1754214 h 3585092"/>
              <a:gd name="connsiteX11" fmla="*/ 9900759 w 12069770"/>
              <a:gd name="connsiteY11" fmla="*/ 1754214 h 3585092"/>
              <a:gd name="connsiteX12" fmla="*/ 9900759 w 12069770"/>
              <a:gd name="connsiteY12" fmla="*/ 1754215 h 3585092"/>
              <a:gd name="connsiteX13" fmla="*/ 9772488 w 12069770"/>
              <a:gd name="connsiteY13" fmla="*/ 1760692 h 3585092"/>
              <a:gd name="connsiteX14" fmla="*/ 8715470 w 12069770"/>
              <a:gd name="connsiteY14" fmla="*/ 2407263 h 3585092"/>
              <a:gd name="connsiteX15" fmla="*/ 8703558 w 12069770"/>
              <a:gd name="connsiteY15" fmla="*/ 2426474 h 3585092"/>
              <a:gd name="connsiteX16" fmla="*/ 8698760 w 12069770"/>
              <a:gd name="connsiteY16" fmla="*/ 2433765 h 3585092"/>
              <a:gd name="connsiteX17" fmla="*/ 8486717 w 12069770"/>
              <a:gd name="connsiteY17" fmla="*/ 3049938 h 3585092"/>
              <a:gd name="connsiteX18" fmla="*/ 8486225 w 12069770"/>
              <a:gd name="connsiteY18" fmla="*/ 3059687 h 3585092"/>
              <a:gd name="connsiteX19" fmla="*/ 8915326 w 12069770"/>
              <a:gd name="connsiteY19" fmla="*/ 3059687 h 3585092"/>
              <a:gd name="connsiteX20" fmla="*/ 8685199 w 12069770"/>
              <a:gd name="connsiteY20" fmla="*/ 3157222 h 3585092"/>
              <a:gd name="connsiteX21" fmla="*/ 7034118 w 12069770"/>
              <a:gd name="connsiteY21" fmla="*/ 3556741 h 3585092"/>
              <a:gd name="connsiteX22" fmla="*/ 6472713 w 12069770"/>
              <a:gd name="connsiteY22" fmla="*/ 3585089 h 3585092"/>
              <a:gd name="connsiteX23" fmla="*/ 6472713 w 12069770"/>
              <a:gd name="connsiteY23" fmla="*/ 3585092 h 3585092"/>
              <a:gd name="connsiteX24" fmla="*/ 5667129 w 12069770"/>
              <a:gd name="connsiteY24" fmla="*/ 3585092 h 3585092"/>
              <a:gd name="connsiteX25" fmla="*/ 5667129 w 12069770"/>
              <a:gd name="connsiteY25" fmla="*/ 3585089 h 3585092"/>
              <a:gd name="connsiteX26" fmla="*/ 0 w 12069770"/>
              <a:gd name="connsiteY26" fmla="*/ 3585089 h 3585092"/>
              <a:gd name="connsiteX27" fmla="*/ 0 w 12069770"/>
              <a:gd name="connsiteY27" fmla="*/ 2287533 h 3585092"/>
              <a:gd name="connsiteX28" fmla="*/ 51672 w 12069770"/>
              <a:gd name="connsiteY28" fmla="*/ 2123653 h 3585092"/>
              <a:gd name="connsiteX29" fmla="*/ 666110 w 12069770"/>
              <a:gd name="connsiteY29" fmla="*/ 845602 h 3585092"/>
              <a:gd name="connsiteX30" fmla="*/ 687111 w 12069770"/>
              <a:gd name="connsiteY30" fmla="*/ 813690 h 3585092"/>
              <a:gd name="connsiteX31" fmla="*/ 739246 w 12069770"/>
              <a:gd name="connsiteY31" fmla="*/ 729608 h 3585092"/>
              <a:gd name="connsiteX32" fmla="*/ 1148300 w 12069770"/>
              <a:gd name="connsiteY32" fmla="*/ 170002 h 358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069770" h="3585092">
                <a:moveTo>
                  <a:pt x="1295503" y="0"/>
                </a:moveTo>
                <a:lnTo>
                  <a:pt x="12069770" y="0"/>
                </a:lnTo>
                <a:lnTo>
                  <a:pt x="11966788" y="207716"/>
                </a:lnTo>
                <a:cubicBezTo>
                  <a:pt x="11914018" y="307286"/>
                  <a:pt x="11858647" y="405267"/>
                  <a:pt x="11800766" y="501567"/>
                </a:cubicBezTo>
                <a:lnTo>
                  <a:pt x="11638600" y="753560"/>
                </a:lnTo>
                <a:lnTo>
                  <a:pt x="11642252" y="753560"/>
                </a:lnTo>
                <a:lnTo>
                  <a:pt x="11511695" y="945570"/>
                </a:lnTo>
                <a:cubicBezTo>
                  <a:pt x="11320247" y="1214785"/>
                  <a:pt x="11108095" y="1468251"/>
                  <a:pt x="10877562" y="1703644"/>
                </a:cubicBezTo>
                <a:lnTo>
                  <a:pt x="10825384" y="1754215"/>
                </a:lnTo>
                <a:lnTo>
                  <a:pt x="10084820" y="1754215"/>
                </a:lnTo>
                <a:lnTo>
                  <a:pt x="10084820" y="1754214"/>
                </a:lnTo>
                <a:lnTo>
                  <a:pt x="9900759" y="1754214"/>
                </a:lnTo>
                <a:lnTo>
                  <a:pt x="9900759" y="1754215"/>
                </a:lnTo>
                <a:lnTo>
                  <a:pt x="9772488" y="1760692"/>
                </a:lnTo>
                <a:cubicBezTo>
                  <a:pt x="9329489" y="1805681"/>
                  <a:pt x="8946087" y="2052267"/>
                  <a:pt x="8715470" y="2407263"/>
                </a:cubicBezTo>
                <a:lnTo>
                  <a:pt x="8703558" y="2426474"/>
                </a:lnTo>
                <a:lnTo>
                  <a:pt x="8698760" y="2433765"/>
                </a:lnTo>
                <a:cubicBezTo>
                  <a:pt x="8584286" y="2615693"/>
                  <a:pt x="8509546" y="2825143"/>
                  <a:pt x="8486717" y="3049938"/>
                </a:cubicBezTo>
                <a:lnTo>
                  <a:pt x="8486225" y="3059687"/>
                </a:lnTo>
                <a:lnTo>
                  <a:pt x="8915326" y="3059687"/>
                </a:lnTo>
                <a:lnTo>
                  <a:pt x="8685199" y="3157222"/>
                </a:lnTo>
                <a:cubicBezTo>
                  <a:pt x="8165111" y="3361381"/>
                  <a:pt x="7611167" y="3498138"/>
                  <a:pt x="7034118" y="3556741"/>
                </a:cubicBezTo>
                <a:lnTo>
                  <a:pt x="6472713" y="3585089"/>
                </a:lnTo>
                <a:lnTo>
                  <a:pt x="6472713" y="3585092"/>
                </a:lnTo>
                <a:lnTo>
                  <a:pt x="5667129" y="3585092"/>
                </a:lnTo>
                <a:lnTo>
                  <a:pt x="5667129" y="3585089"/>
                </a:lnTo>
                <a:lnTo>
                  <a:pt x="0" y="3585089"/>
                </a:lnTo>
                <a:lnTo>
                  <a:pt x="0" y="2287533"/>
                </a:lnTo>
                <a:lnTo>
                  <a:pt x="51672" y="2123653"/>
                </a:lnTo>
                <a:cubicBezTo>
                  <a:pt x="208567" y="1671963"/>
                  <a:pt x="415601" y="1243726"/>
                  <a:pt x="666110" y="845602"/>
                </a:cubicBezTo>
                <a:lnTo>
                  <a:pt x="687111" y="813690"/>
                </a:lnTo>
                <a:lnTo>
                  <a:pt x="739246" y="729608"/>
                </a:lnTo>
                <a:cubicBezTo>
                  <a:pt x="865415" y="535393"/>
                  <a:pt x="1002031" y="348593"/>
                  <a:pt x="1148300" y="170002"/>
                </a:cubicBezTo>
                <a:close/>
              </a:path>
            </a:pathLst>
          </a:custGeom>
          <a:ln>
            <a:noFill/>
          </a:ln>
        </p:spPr>
        <p:txBody>
          <a:bodyPr wrap="square">
            <a:noAutofit/>
          </a:bodyPr>
          <a:lstStyle>
            <a:lvl1pPr marL="0" indent="0" algn="ctr">
              <a:buNone/>
              <a:defRPr>
                <a:solidFill>
                  <a:srgbClr val="5E5E5E"/>
                </a:solidFill>
              </a:defRPr>
            </a:lvl1pPr>
          </a:lstStyle>
          <a:p>
            <a:endParaRPr lang="en-US"/>
          </a:p>
          <a:p>
            <a:endParaRPr lang="en-US"/>
          </a:p>
          <a:p>
            <a:r>
              <a:rPr lang="en-US"/>
              <a:t>Click to add photo</a:t>
            </a:r>
          </a:p>
        </p:txBody>
      </p:sp>
      <p:sp>
        <p:nvSpPr>
          <p:cNvPr id="35" name="Freeform 34">
            <a:extLst>
              <a:ext uri="{FF2B5EF4-FFF2-40B4-BE49-F238E27FC236}">
                <a16:creationId xmlns:a16="http://schemas.microsoft.com/office/drawing/2014/main" id="{23A91863-5EA5-034B-9D61-FC2D65837866}"/>
              </a:ext>
            </a:extLst>
          </p:cNvPr>
          <p:cNvSpPr/>
          <p:nvPr userDrawn="1"/>
        </p:nvSpPr>
        <p:spPr>
          <a:xfrm>
            <a:off x="8456245" y="1767827"/>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4AC3A166-E984-FF4B-AACA-2FC67E1BA6F5}"/>
              </a:ext>
            </a:extLst>
          </p:cNvPr>
          <p:cNvSpPr/>
          <p:nvPr userDrawn="1"/>
        </p:nvSpPr>
        <p:spPr>
          <a:xfrm>
            <a:off x="9575436" y="2650672"/>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FCA54045-4139-6141-AA47-E151A66C30C6}"/>
              </a:ext>
            </a:extLst>
          </p:cNvPr>
          <p:cNvCxnSpPr>
            <a:cxnSpLocks/>
          </p:cNvCxnSpPr>
          <p:nvPr userDrawn="1"/>
        </p:nvCxnSpPr>
        <p:spPr>
          <a:xfrm>
            <a:off x="4796852" y="3807502"/>
            <a:ext cx="0" cy="2353455"/>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37" name="Text Placeholder 25">
            <a:extLst>
              <a:ext uri="{FF2B5EF4-FFF2-40B4-BE49-F238E27FC236}">
                <a16:creationId xmlns:a16="http://schemas.microsoft.com/office/drawing/2014/main" id="{E9FDD1ED-6E32-0045-8A11-815BC4878797}"/>
              </a:ext>
            </a:extLst>
          </p:cNvPr>
          <p:cNvSpPr>
            <a:spLocks noGrp="1"/>
          </p:cNvSpPr>
          <p:nvPr>
            <p:ph type="body" sz="quarter" idx="17" hasCustomPrompt="1"/>
          </p:nvPr>
        </p:nvSpPr>
        <p:spPr>
          <a:xfrm>
            <a:off x="5006714" y="3962385"/>
            <a:ext cx="6859047" cy="1911602"/>
          </a:xfrm>
        </p:spPr>
        <p:txBody>
          <a:bodyPr>
            <a:noAutofit/>
          </a:bodyPr>
          <a:lstStyle>
            <a:lvl1pPr marL="0" indent="0" algn="just">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38" name="Picture 37" descr="A picture containing drawing&#10;&#10;Description automatically generated">
            <a:extLst>
              <a:ext uri="{FF2B5EF4-FFF2-40B4-BE49-F238E27FC236}">
                <a16:creationId xmlns:a16="http://schemas.microsoft.com/office/drawing/2014/main" id="{440F79AD-8017-C741-B39C-D97128D38C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9613" y="6202300"/>
            <a:ext cx="203964" cy="269828"/>
          </a:xfrm>
          <a:prstGeom prst="rect">
            <a:avLst/>
          </a:prstGeom>
        </p:spPr>
      </p:pic>
      <p:sp>
        <p:nvSpPr>
          <p:cNvPr id="39" name="TextBox 38">
            <a:extLst>
              <a:ext uri="{FF2B5EF4-FFF2-40B4-BE49-F238E27FC236}">
                <a16:creationId xmlns:a16="http://schemas.microsoft.com/office/drawing/2014/main" id="{53D6BF0D-DCCB-2048-9949-C20605E3FD77}"/>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Tree>
    <p:extLst>
      <p:ext uri="{BB962C8B-B14F-4D97-AF65-F5344CB8AC3E}">
        <p14:creationId xmlns:p14="http://schemas.microsoft.com/office/powerpoint/2010/main" val="1107843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Photos Slide">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cxnSp>
        <p:nvCxnSpPr>
          <p:cNvPr id="54" name="Straight Connector 53">
            <a:extLst>
              <a:ext uri="{FF2B5EF4-FFF2-40B4-BE49-F238E27FC236}">
                <a16:creationId xmlns:a16="http://schemas.microsoft.com/office/drawing/2014/main" id="{97400C71-AB78-0A42-AB2E-8469E97585C9}"/>
              </a:ext>
            </a:extLst>
          </p:cNvPr>
          <p:cNvCxnSpPr/>
          <p:nvPr userDrawn="1"/>
        </p:nvCxnSpPr>
        <p:spPr>
          <a:xfrm flipH="1">
            <a:off x="6234807" y="1711826"/>
            <a:ext cx="5377589" cy="0"/>
          </a:xfrm>
          <a:prstGeom prst="line">
            <a:avLst/>
          </a:prstGeom>
          <a:ln w="19050">
            <a:solidFill>
              <a:srgbClr val="F5C05B"/>
            </a:solidFill>
          </a:ln>
        </p:spPr>
        <p:style>
          <a:lnRef idx="1">
            <a:schemeClr val="accent1"/>
          </a:lnRef>
          <a:fillRef idx="0">
            <a:schemeClr val="accent1"/>
          </a:fillRef>
          <a:effectRef idx="0">
            <a:schemeClr val="accent1"/>
          </a:effectRef>
          <a:fontRef idx="minor">
            <a:schemeClr val="tx1"/>
          </a:fontRef>
        </p:style>
      </p:cxnSp>
      <p:sp>
        <p:nvSpPr>
          <p:cNvPr id="55" name="Text Placeholder 23">
            <a:extLst>
              <a:ext uri="{FF2B5EF4-FFF2-40B4-BE49-F238E27FC236}">
                <a16:creationId xmlns:a16="http://schemas.microsoft.com/office/drawing/2014/main" id="{A85599C3-DEB6-F941-B964-10AF6B4D0C79}"/>
              </a:ext>
            </a:extLst>
          </p:cNvPr>
          <p:cNvSpPr>
            <a:spLocks noGrp="1"/>
          </p:cNvSpPr>
          <p:nvPr>
            <p:ph type="body" sz="quarter" idx="16" hasCustomPrompt="1"/>
          </p:nvPr>
        </p:nvSpPr>
        <p:spPr>
          <a:xfrm>
            <a:off x="6318620" y="819599"/>
            <a:ext cx="5279028" cy="697353"/>
          </a:xfrm>
        </p:spPr>
        <p:txBody>
          <a:bodyPr>
            <a:normAutofit/>
          </a:bodyPr>
          <a:lstStyle>
            <a:lvl1pPr marL="0" indent="0" algn="r">
              <a:buNone/>
              <a:defRPr sz="3600">
                <a:solidFill>
                  <a:srgbClr val="5E5E5E"/>
                </a:solidFill>
                <a:latin typeface="+mn-lt"/>
              </a:defRPr>
            </a:lvl1pPr>
          </a:lstStyle>
          <a:p>
            <a:pPr lvl="0"/>
            <a:r>
              <a:rPr lang="en-US"/>
              <a:t>TITLE</a:t>
            </a:r>
          </a:p>
        </p:txBody>
      </p:sp>
      <p:sp>
        <p:nvSpPr>
          <p:cNvPr id="56" name="Text Placeholder 25">
            <a:extLst>
              <a:ext uri="{FF2B5EF4-FFF2-40B4-BE49-F238E27FC236}">
                <a16:creationId xmlns:a16="http://schemas.microsoft.com/office/drawing/2014/main" id="{17724B10-6126-564F-A5D3-887B140EE4C1}"/>
              </a:ext>
            </a:extLst>
          </p:cNvPr>
          <p:cNvSpPr>
            <a:spLocks noGrp="1"/>
          </p:cNvSpPr>
          <p:nvPr>
            <p:ph type="body" sz="quarter" idx="17" hasCustomPrompt="1"/>
          </p:nvPr>
        </p:nvSpPr>
        <p:spPr>
          <a:xfrm>
            <a:off x="6325568" y="1953078"/>
            <a:ext cx="5273104" cy="3947440"/>
          </a:xfrm>
        </p:spPr>
        <p:txBody>
          <a:bodyPr>
            <a:noAutofit/>
          </a:bodyPr>
          <a:lstStyle>
            <a:lvl1pPr marL="0" indent="0" algn="just">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Picture Placeholder 66">
            <a:extLst>
              <a:ext uri="{FF2B5EF4-FFF2-40B4-BE49-F238E27FC236}">
                <a16:creationId xmlns:a16="http://schemas.microsoft.com/office/drawing/2014/main" id="{C1AEDE74-8885-6943-BC09-2D89D1600A23}"/>
              </a:ext>
            </a:extLst>
          </p:cNvPr>
          <p:cNvSpPr>
            <a:spLocks noGrp="1"/>
          </p:cNvSpPr>
          <p:nvPr>
            <p:ph type="pic" sz="quarter" idx="18"/>
          </p:nvPr>
        </p:nvSpPr>
        <p:spPr>
          <a:xfrm>
            <a:off x="0" y="-14989"/>
            <a:ext cx="5651292" cy="6261962"/>
          </a:xfrm>
          <a:custGeom>
            <a:avLst/>
            <a:gdLst>
              <a:gd name="connsiteX0" fmla="*/ 0 w 5651292"/>
              <a:gd name="connsiteY0" fmla="*/ 0 h 6261962"/>
              <a:gd name="connsiteX1" fmla="*/ 5651292 w 5651292"/>
              <a:gd name="connsiteY1" fmla="*/ 0 h 6261962"/>
              <a:gd name="connsiteX2" fmla="*/ 5611959 w 5651292"/>
              <a:gd name="connsiteY2" fmla="*/ 316053 h 6261962"/>
              <a:gd name="connsiteX3" fmla="*/ 4724771 w 5651292"/>
              <a:gd name="connsiteY3" fmla="*/ 2858766 h 6261962"/>
              <a:gd name="connsiteX4" fmla="*/ 4548337 w 5651292"/>
              <a:gd name="connsiteY4" fmla="*/ 3145034 h 6261962"/>
              <a:gd name="connsiteX5" fmla="*/ 4552310 w 5651292"/>
              <a:gd name="connsiteY5" fmla="*/ 3145034 h 6261962"/>
              <a:gd name="connsiteX6" fmla="*/ 4410265 w 5651292"/>
              <a:gd name="connsiteY6" fmla="*/ 3363160 h 6261962"/>
              <a:gd name="connsiteX7" fmla="*/ 4023257 w 5651292"/>
              <a:gd name="connsiteY7" fmla="*/ 3879578 h 6261962"/>
              <a:gd name="connsiteX8" fmla="*/ 3820123 w 5651292"/>
              <a:gd name="connsiteY8" fmla="*/ 4115358 h 6261962"/>
              <a:gd name="connsiteX9" fmla="*/ 3666531 w 5651292"/>
              <a:gd name="connsiteY9" fmla="*/ 4115358 h 6261962"/>
              <a:gd name="connsiteX10" fmla="*/ 3666531 w 5651292"/>
              <a:gd name="connsiteY10" fmla="*/ 4115357 h 6261962"/>
              <a:gd name="connsiteX11" fmla="*/ 3482470 w 5651292"/>
              <a:gd name="connsiteY11" fmla="*/ 4115357 h 6261962"/>
              <a:gd name="connsiteX12" fmla="*/ 3482470 w 5651292"/>
              <a:gd name="connsiteY12" fmla="*/ 4115358 h 6261962"/>
              <a:gd name="connsiteX13" fmla="*/ 3354200 w 5651292"/>
              <a:gd name="connsiteY13" fmla="*/ 4121835 h 6261962"/>
              <a:gd name="connsiteX14" fmla="*/ 2297181 w 5651292"/>
              <a:gd name="connsiteY14" fmla="*/ 4768406 h 6261962"/>
              <a:gd name="connsiteX15" fmla="*/ 2285269 w 5651292"/>
              <a:gd name="connsiteY15" fmla="*/ 4787617 h 6261962"/>
              <a:gd name="connsiteX16" fmla="*/ 2280471 w 5651292"/>
              <a:gd name="connsiteY16" fmla="*/ 4794908 h 6261962"/>
              <a:gd name="connsiteX17" fmla="*/ 2068428 w 5651292"/>
              <a:gd name="connsiteY17" fmla="*/ 5411081 h 6261962"/>
              <a:gd name="connsiteX18" fmla="*/ 2067936 w 5651292"/>
              <a:gd name="connsiteY18" fmla="*/ 5420830 h 6261962"/>
              <a:gd name="connsiteX19" fmla="*/ 2237560 w 5651292"/>
              <a:gd name="connsiteY19" fmla="*/ 5420830 h 6261962"/>
              <a:gd name="connsiteX20" fmla="*/ 2075512 w 5651292"/>
              <a:gd name="connsiteY20" fmla="*/ 5517122 h 6261962"/>
              <a:gd name="connsiteX21" fmla="*/ 279265 w 5651292"/>
              <a:gd name="connsiteY21" fmla="*/ 6207765 h 6261962"/>
              <a:gd name="connsiteX22" fmla="*/ 0 w 5651292"/>
              <a:gd name="connsiteY22" fmla="*/ 6261962 h 626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51292" h="6261962">
                <a:moveTo>
                  <a:pt x="0" y="0"/>
                </a:moveTo>
                <a:lnTo>
                  <a:pt x="5651292" y="0"/>
                </a:lnTo>
                <a:lnTo>
                  <a:pt x="5611959" y="316053"/>
                </a:lnTo>
                <a:cubicBezTo>
                  <a:pt x="5472582" y="1233649"/>
                  <a:pt x="5165591" y="2092978"/>
                  <a:pt x="4724771" y="2858766"/>
                </a:cubicBezTo>
                <a:lnTo>
                  <a:pt x="4548337" y="3145034"/>
                </a:lnTo>
                <a:lnTo>
                  <a:pt x="4552310" y="3145034"/>
                </a:lnTo>
                <a:lnTo>
                  <a:pt x="4410265" y="3363160"/>
                </a:lnTo>
                <a:cubicBezTo>
                  <a:pt x="4288760" y="3541562"/>
                  <a:pt x="4159590" y="3713876"/>
                  <a:pt x="4023257" y="3879578"/>
                </a:cubicBezTo>
                <a:lnTo>
                  <a:pt x="3820123" y="4115358"/>
                </a:lnTo>
                <a:lnTo>
                  <a:pt x="3666531" y="4115358"/>
                </a:lnTo>
                <a:lnTo>
                  <a:pt x="3666531" y="4115357"/>
                </a:lnTo>
                <a:lnTo>
                  <a:pt x="3482470" y="4115357"/>
                </a:lnTo>
                <a:lnTo>
                  <a:pt x="3482470" y="4115358"/>
                </a:lnTo>
                <a:lnTo>
                  <a:pt x="3354200" y="4121835"/>
                </a:lnTo>
                <a:cubicBezTo>
                  <a:pt x="2911200" y="4166824"/>
                  <a:pt x="2527798" y="4413410"/>
                  <a:pt x="2297181" y="4768406"/>
                </a:cubicBezTo>
                <a:lnTo>
                  <a:pt x="2285269" y="4787617"/>
                </a:lnTo>
                <a:lnTo>
                  <a:pt x="2280471" y="4794908"/>
                </a:lnTo>
                <a:cubicBezTo>
                  <a:pt x="2165997" y="4976836"/>
                  <a:pt x="2091257" y="5186286"/>
                  <a:pt x="2068428" y="5411081"/>
                </a:cubicBezTo>
                <a:lnTo>
                  <a:pt x="2067936" y="5420830"/>
                </a:lnTo>
                <a:lnTo>
                  <a:pt x="2237560" y="5420830"/>
                </a:lnTo>
                <a:lnTo>
                  <a:pt x="2075512" y="5517122"/>
                </a:lnTo>
                <a:cubicBezTo>
                  <a:pt x="1518664" y="5830408"/>
                  <a:pt x="915401" y="6065336"/>
                  <a:pt x="279265" y="6207765"/>
                </a:cubicBezTo>
                <a:lnTo>
                  <a:pt x="0" y="6261962"/>
                </a:lnTo>
                <a:close/>
              </a:path>
            </a:pathLst>
          </a:custGeom>
          <a:ln>
            <a:noFill/>
          </a:ln>
        </p:spPr>
        <p:txBody>
          <a:bodyPr wrap="square" anchor="t">
            <a:noAutofit/>
          </a:bodyPr>
          <a:lstStyle>
            <a:lvl1pPr marL="0" indent="0" algn="ctr">
              <a:buNone/>
              <a:defRPr>
                <a:solidFill>
                  <a:srgbClr val="5E5E5E"/>
                </a:solidFill>
              </a:defRPr>
            </a:lvl1pPr>
          </a:lstStyle>
          <a:p>
            <a:endParaRPr lang="en-US"/>
          </a:p>
          <a:p>
            <a:endParaRPr lang="en-US"/>
          </a:p>
          <a:p>
            <a:endParaRPr lang="en-US"/>
          </a:p>
          <a:p>
            <a:endParaRPr lang="en-US"/>
          </a:p>
          <a:p>
            <a:r>
              <a:rPr lang="en-US"/>
              <a:t>Click to add photo</a:t>
            </a:r>
          </a:p>
        </p:txBody>
      </p:sp>
      <p:sp>
        <p:nvSpPr>
          <p:cNvPr id="65" name="Freeform 64">
            <a:extLst>
              <a:ext uri="{FF2B5EF4-FFF2-40B4-BE49-F238E27FC236}">
                <a16:creationId xmlns:a16="http://schemas.microsoft.com/office/drawing/2014/main" id="{C0ED7FF7-F7D6-8C4B-8D46-DB29490CC4BA}"/>
              </a:ext>
            </a:extLst>
          </p:cNvPr>
          <p:cNvSpPr/>
          <p:nvPr userDrawn="1"/>
        </p:nvSpPr>
        <p:spPr>
          <a:xfrm>
            <a:off x="2085425" y="4109757"/>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a:extLst>
              <a:ext uri="{FF2B5EF4-FFF2-40B4-BE49-F238E27FC236}">
                <a16:creationId xmlns:a16="http://schemas.microsoft.com/office/drawing/2014/main" id="{2CFCBA6A-C5E2-0E4D-9DE3-A035457BCA97}"/>
              </a:ext>
            </a:extLst>
          </p:cNvPr>
          <p:cNvSpPr/>
          <p:nvPr userDrawn="1"/>
        </p:nvSpPr>
        <p:spPr>
          <a:xfrm>
            <a:off x="3204616" y="4992602"/>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72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1/24/22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82" r:id="rId4"/>
    <p:sldLayoutId id="2147483684" r:id="rId5"/>
    <p:sldLayoutId id="2147483687" r:id="rId6"/>
    <p:sldLayoutId id="2147483671" r:id="rId7"/>
    <p:sldLayoutId id="2147483652" r:id="rId8"/>
    <p:sldLayoutId id="2147483653" r:id="rId9"/>
    <p:sldLayoutId id="2147483678" r:id="rId10"/>
    <p:sldLayoutId id="2147483679" r:id="rId11"/>
    <p:sldLayoutId id="2147483680" r:id="rId12"/>
    <p:sldLayoutId id="2147483673" r:id="rId13"/>
    <p:sldLayoutId id="2147483676" r:id="rId14"/>
    <p:sldLayoutId id="2147483677" r:id="rId15"/>
    <p:sldLayoutId id="2147483685" r:id="rId16"/>
    <p:sldLayoutId id="2147483686" r:id="rId17"/>
    <p:sldLayoutId id="2147483672" r:id="rId18"/>
    <p:sldLayoutId id="2147483670" r:id="rId19"/>
    <p:sldLayoutId id="2147483664" r:id="rId20"/>
    <p:sldLayoutId id="2147483674" r:id="rId21"/>
    <p:sldLayoutId id="2147483675" r:id="rId22"/>
    <p:sldLayoutId id="2147483683" r:id="rId23"/>
    <p:sldLayoutId id="2147483656" r:id="rId24"/>
    <p:sldLayoutId id="2147483657" r:id="rId25"/>
    <p:sldLayoutId id="214748365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assets.wwf.org.uk/downloads/wwf_catering_full_report.pdf?_ga=2.260765005.179122158.1561971478-1152898316.1561547209" TargetMode="Externa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foodinnovation.how/wp-content/uploads/2021/08/43-Gourmet-Bag-Project.pdf" TargetMode="External"/><Relationship Id="rId2" Type="http://schemas.openxmlformats.org/officeDocument/2006/relationships/hyperlink" Target="https://www.gipuzkoa.eus/eu/-/-gourmet-bag-2-0-jatetxeetako-elikagaien-xahutzea-saihesteko-soluzio-ekologikoa" TargetMode="Externa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hyperlink" Target="https://pribaronu.si/contact-and-company-details/?lang=en" TargetMode="External"/><Relationship Id="rId2" Type="http://schemas.openxmlformats.org/officeDocument/2006/relationships/image" Target="../media/image25.png"/><Relationship Id="rId1" Type="http://schemas.openxmlformats.org/officeDocument/2006/relationships/slideLayout" Target="../slideLayouts/slideLayout14.xml"/><Relationship Id="rId4" Type="http://schemas.openxmlformats.org/officeDocument/2006/relationships/hyperlink" Target="https://www.foodinnovation.how/wp-content/uploads/2021/08/46-Ecological-Didactic-Farm-1.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zerowastescotland.org.uk/press-release/consider-carbon-footprint-food-climate-week-2"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evocco.com/about"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myemissions.green/food-carbon-footprint-calculator/" TargetMode="Externa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telegraph.co.uk/food-and-drink/features/carbon-neutral-restaurants-future-dining/" TargetMode="Externa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https://ec.europa.eu/eurostat/statistics-explained/index.php/Agricultural_production_-_crops" TargetMode="External"/><Relationship Id="rId2" Type="http://schemas.openxmlformats.org/officeDocument/2006/relationships/hyperlink" Target="http://www.fao.org/worldfoodsituation/csdb/en/" TargetMode="Externa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diagramColors" Target="../diagrams/colors1.xml"/><Relationship Id="rId12" Type="http://schemas.openxmlformats.org/officeDocument/2006/relationships/image" Target="../media/image37.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QuickStyle" Target="../diagrams/quickStyle1.xml"/><Relationship Id="rId11" Type="http://schemas.openxmlformats.org/officeDocument/2006/relationships/image" Target="../media/image36.png"/><Relationship Id="rId5" Type="http://schemas.openxmlformats.org/officeDocument/2006/relationships/diagramLayout" Target="../diagrams/layout1.xml"/><Relationship Id="rId10" Type="http://schemas.openxmlformats.org/officeDocument/2006/relationships/image" Target="../media/image35.svg"/><Relationship Id="rId4" Type="http://schemas.openxmlformats.org/officeDocument/2006/relationships/diagramData" Target="../diagrams/data1.xml"/><Relationship Id="rId9" Type="http://schemas.openxmlformats.org/officeDocument/2006/relationships/image" Target="../media/image34.png"/><Relationship Id="rId14" Type="http://schemas.openxmlformats.org/officeDocument/2006/relationships/image" Target="../media/image39.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s://stopfoodwaste.ie/resources/business/food-waste-in-your-business" TargetMode="External"/><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VGTPKKOVoz4&amp;t=17s" TargetMode="External"/><Relationship Id="rId2" Type="http://schemas.openxmlformats.org/officeDocument/2006/relationships/slideLayout" Target="../slideLayouts/slideLayout21.xml"/><Relationship Id="rId1" Type="http://schemas.openxmlformats.org/officeDocument/2006/relationships/video" Target="https://www.youtube.com/embed/VGTPKKOVoz4?start=17&amp;feature=oembed" TargetMode="Externa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ustomXml" Target="../ink/ink1.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www.eoi.es/blogs/piotradamlubiewa/2011/12/04/dp-2-food-waste-in-gastronomy-industry/" TargetMode="External"/><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hyperlink" Target="https://www.unep.org/people/massimo-bottura" TargetMode="External"/><Relationship Id="rId7" Type="http://schemas.openxmlformats.org/officeDocument/2006/relationships/image" Target="../media/image52.jpeg"/><Relationship Id="rId2" Type="http://schemas.openxmlformats.org/officeDocument/2006/relationships/slideLayout" Target="../slideLayouts/slideLayout8.xml"/><Relationship Id="rId1" Type="http://schemas.openxmlformats.org/officeDocument/2006/relationships/video" Target="https://www.youtube.com/embed/Vz5lK5lzqYY?feature=oembed" TargetMode="External"/><Relationship Id="rId6" Type="http://schemas.openxmlformats.org/officeDocument/2006/relationships/hyperlink" Target="https://www.youtube.com/watch?v=Vz5lK5lzqYY&amp;t=24s" TargetMode="External"/><Relationship Id="rId5" Type="http://schemas.openxmlformats.org/officeDocument/2006/relationships/hyperlink" Target="https://www.ktchnrebel.com/douglas-mcmaster-zero-waste/" TargetMode="External"/><Relationship Id="rId4" Type="http://schemas.openxmlformats.org/officeDocument/2006/relationships/hyperlink" Target="https://www.bighospitality.co.uk/Article/2017/10/18/Matt-Orlando-chef-Amass-waste-cookin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FMtSY7Gjkbk&amp;t=3s" TargetMode="External"/><Relationship Id="rId2" Type="http://schemas.openxmlformats.org/officeDocument/2006/relationships/slideLayout" Target="../slideLayouts/slideLayout21.xml"/><Relationship Id="rId1" Type="http://schemas.openxmlformats.org/officeDocument/2006/relationships/video" Target="https://www.youtube.com/embed/FMtSY7Gjkbk?start=3&amp;feature=oembed" TargetMode="External"/><Relationship Id="rId6" Type="http://schemas.openxmlformats.org/officeDocument/2006/relationships/image" Target="../media/image53.jpeg"/><Relationship Id="rId5" Type="http://schemas.openxmlformats.org/officeDocument/2006/relationships/hyperlink" Target="https://lovefoodhatewaste.com/fwaw" TargetMode="External"/><Relationship Id="rId4" Type="http://schemas.openxmlformats.org/officeDocument/2006/relationships/hyperlink" Target="https://wrap.org.uk/"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1.xml"/><Relationship Id="rId1" Type="http://schemas.openxmlformats.org/officeDocument/2006/relationships/video" Target="https://www.youtube.com/embed/xj9P2Gawk9I?feature=oembed" TargetMode="External"/><Relationship Id="rId6" Type="http://schemas.openxmlformats.org/officeDocument/2006/relationships/image" Target="../media/image56.jpeg"/><Relationship Id="rId5" Type="http://schemas.openxmlformats.org/officeDocument/2006/relationships/hyperlink" Target="https://www.youtube.com/watch?v=xj9P2Gawk9I" TargetMode="External"/><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8" Type="http://schemas.openxmlformats.org/officeDocument/2006/relationships/hyperlink" Target="https://www.nottingham.ac.uk/biosciences/documents/business/food-innovation-centre/food-waste-management-and-valorisation.pdf" TargetMode="External"/><Relationship Id="rId3" Type="http://schemas.openxmlformats.org/officeDocument/2006/relationships/hyperlink" Target="http://www.foodwaste.ie/" TargetMode="External"/><Relationship Id="rId7" Type="http://schemas.openxmlformats.org/officeDocument/2006/relationships/hyperlink" Target="https://foodtank.com/news/2019/09/spains-first-food-sharing-app-is-tackling-food-waste/" TargetMode="External"/><Relationship Id="rId2" Type="http://schemas.openxmlformats.org/officeDocument/2006/relationships/hyperlink" Target="https://stopfoodwaste.ie/resource/top-tips-for-reducing-food-waste-in-food-service-businesses" TargetMode="External"/><Relationship Id="rId1" Type="http://schemas.openxmlformats.org/officeDocument/2006/relationships/slideLayout" Target="../slideLayouts/slideLayout14.xml"/><Relationship Id="rId6" Type="http://schemas.openxmlformats.org/officeDocument/2006/relationships/hyperlink" Target="https://ec.europa.eu/newsroom/sante/items/691528" TargetMode="External"/><Relationship Id="rId5" Type="http://schemas.openxmlformats.org/officeDocument/2006/relationships/hyperlink" Target="https://www.cheaperwaste.co.uk/blog/food-waste-the-complete-2020-guide/" TargetMode="External"/><Relationship Id="rId4" Type="http://schemas.openxmlformats.org/officeDocument/2006/relationships/hyperlink" Target="https://foodwastecharter.ie/"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fao.org/3/a0701e/a0701e00.htm" TargetMode="External"/><Relationship Id="rId1" Type="http://schemas.openxmlformats.org/officeDocument/2006/relationships/slideLayout" Target="../slideLayouts/slideLayout13.xml"/><Relationship Id="rId4" Type="http://schemas.openxmlformats.org/officeDocument/2006/relationships/hyperlink" Target="https://pxhere.com/en/photo/854819"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uTyEuOSY_pY" TargetMode="External"/><Relationship Id="rId2" Type="http://schemas.openxmlformats.org/officeDocument/2006/relationships/slideLayout" Target="../slideLayouts/slideLayout21.xml"/><Relationship Id="rId1" Type="http://schemas.openxmlformats.org/officeDocument/2006/relationships/video" Target="https://www.youtube.com/embed/uTyEuOSY_pY?feature=oembed" TargetMode="External"/><Relationship Id="rId4" Type="http://schemas.openxmlformats.org/officeDocument/2006/relationships/image" Target="../media/image63.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www.citytosea.org.uk/plastic-free-living/" TargetMode="Externa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s://www.cafebrands.ie/everything-you-need-to-know-about-bagasse-use-in-food-packaging/" TargetMode="Externa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hyperlink" Target="https://www.europeansources.info/record/you-are-part-of-the-food-chain-key-facts-and-figures-on-the-food-supply-chain-in-the-european-union/" TargetMode="Externa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hyperlink" Target="https://www.foeeurope.org/sites/default/files/materials_and_waste/2018/unwrapped_-_throwaway_plastic_failing_to_solve_europes_food_waste_problem.pdf" TargetMode="External"/><Relationship Id="rId2" Type="http://schemas.openxmlformats.org/officeDocument/2006/relationships/hyperlink" Target="https://ec.europa.eu/food/sites/food/files/safety/docs/fw_lib_fw_expo2015_fusions_data-set_151015.pdf" TargetMode="Externa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hyperlink" Target="https://ourworldindata.org/food-ghg-emissions" TargetMode="Externa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ec.europa.eu/eurostat/data/database?p_p_id=NavTreeportletprod_WAR_NavTreeportletprod_INSTANCE_nPqeVbPXRmWQ&amp;p_p_lifecycle=0&amp;p_p_state=normal&amp;p_p_mode=view&amp;p_p_col_id=column-2&amp;p_p_col_count=1.%20" TargetMode="Externa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foodinnovation.how/wp-content/uploads/2021/08/94-Simply-Green.pdf" TargetMode="Externa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21.xml"/><Relationship Id="rId1" Type="http://schemas.openxmlformats.org/officeDocument/2006/relationships/video" Target="https://www.youtube.com/embed/_6xlNyWPpB8?feature=oembed" TargetMode="External"/><Relationship Id="rId4" Type="http://schemas.openxmlformats.org/officeDocument/2006/relationships/hyperlink" Target="https://www.youtube.com/watch?v=_6xlNyWPpB8&amp;list=RDCMUCsooa4yRKGN_zEE8iknghZA&amp;index=1"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ourworldindata.org/about" TargetMode="Externa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5.xml"/><Relationship Id="rId4" Type="http://schemas.openxmlformats.org/officeDocument/2006/relationships/image" Target="../media/image8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foodinnovation.how/wp-content/uploads/2021/08/83-Organic-Dairy-Vending-Machines.pdf" TargetMode="Externa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hyperlink" Target="https://www.irishtimes.com/news/environment/reuse-repair-recycle-circular-economy-legislation-set-to-have-huge-impact-1.4597151" TargetMode="Externa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ec.europa.eu/info/sites/default/files/conferences/food2030_2017/4.1.2_food_in_a_green_light-cathy_maguire_eea_0.pdf"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hyperlink" Target="https://www.wrap.org.uk/sites/files/wrap/Considerations-for-compostable-plastic-packaging.pdf#page=16" TargetMode="External"/><Relationship Id="rId2" Type="http://schemas.openxmlformats.org/officeDocument/2006/relationships/image" Target="../media/image84.jpe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hyperlink" Target="https://bbsrc.ukri.org/research/food-security/" TargetMode="External"/><Relationship Id="rId2" Type="http://schemas.openxmlformats.org/officeDocument/2006/relationships/image" Target="../media/image19.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F4C7CE-415E-B446-A374-02A0FC4D1E84}"/>
              </a:ext>
            </a:extLst>
          </p:cNvPr>
          <p:cNvSpPr>
            <a:spLocks noGrp="1"/>
          </p:cNvSpPr>
          <p:nvPr>
            <p:ph type="body" sz="quarter" idx="19"/>
          </p:nvPr>
        </p:nvSpPr>
        <p:spPr>
          <a:xfrm>
            <a:off x="576715" y="4895851"/>
            <a:ext cx="4491044" cy="1590674"/>
          </a:xfrm>
        </p:spPr>
        <p:txBody>
          <a:bodyPr>
            <a:noAutofit/>
          </a:bodyPr>
          <a:lstStyle/>
          <a:p>
            <a:r>
              <a:rPr lang="bg-BG" sz="3600" dirty="0"/>
              <a:t>Тенденции в храната в ерата на климатични промени</a:t>
            </a:r>
            <a:endParaRPr lang="en-US" sz="3600" dirty="0"/>
          </a:p>
        </p:txBody>
      </p:sp>
      <p:sp>
        <p:nvSpPr>
          <p:cNvPr id="5" name="Text Placeholder 4">
            <a:extLst>
              <a:ext uri="{FF2B5EF4-FFF2-40B4-BE49-F238E27FC236}">
                <a16:creationId xmlns:a16="http://schemas.microsoft.com/office/drawing/2014/main" id="{C334D751-361D-314B-9BE7-2E8A64BE0AC2}"/>
              </a:ext>
            </a:extLst>
          </p:cNvPr>
          <p:cNvSpPr>
            <a:spLocks noGrp="1"/>
          </p:cNvSpPr>
          <p:nvPr>
            <p:ph type="body" sz="quarter" idx="20"/>
          </p:nvPr>
        </p:nvSpPr>
        <p:spPr>
          <a:xfrm>
            <a:off x="576716" y="4125269"/>
            <a:ext cx="3195485" cy="837258"/>
          </a:xfrm>
        </p:spPr>
        <p:txBody>
          <a:bodyPr>
            <a:normAutofit/>
          </a:bodyPr>
          <a:lstStyle/>
          <a:p>
            <a:r>
              <a:rPr lang="bg-BG" sz="4800" dirty="0"/>
              <a:t>МОДУЛ</a:t>
            </a:r>
            <a:r>
              <a:rPr lang="en-US" sz="4800" dirty="0"/>
              <a:t> 2</a:t>
            </a:r>
          </a:p>
        </p:txBody>
      </p:sp>
      <p:pic>
        <p:nvPicPr>
          <p:cNvPr id="6" name="Picture 5" descr="A picture containing person, holding, indoor, hand&#10;&#10;Description automatically generated">
            <a:extLst>
              <a:ext uri="{FF2B5EF4-FFF2-40B4-BE49-F238E27FC236}">
                <a16:creationId xmlns:a16="http://schemas.microsoft.com/office/drawing/2014/main" id="{5301411B-83D8-9C47-B90F-3A1D1253C5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45532" y="-444608"/>
            <a:ext cx="10246468" cy="8299665"/>
          </a:xfrm>
          <a:prstGeom prst="rect">
            <a:avLst/>
          </a:prstGeom>
        </p:spPr>
      </p:pic>
    </p:spTree>
    <p:extLst>
      <p:ext uri="{BB962C8B-B14F-4D97-AF65-F5344CB8AC3E}">
        <p14:creationId xmlns:p14="http://schemas.microsoft.com/office/powerpoint/2010/main" val="2503160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9576C3-B392-4D96-B866-39667B674094}"/>
              </a:ext>
            </a:extLst>
          </p:cNvPr>
          <p:cNvSpPr txBox="1"/>
          <p:nvPr/>
        </p:nvSpPr>
        <p:spPr>
          <a:xfrm>
            <a:off x="3094705" y="246580"/>
            <a:ext cx="6156301" cy="646331"/>
          </a:xfrm>
          <a:prstGeom prst="rect">
            <a:avLst/>
          </a:prstGeom>
          <a:noFill/>
        </p:spPr>
        <p:txBody>
          <a:bodyPr wrap="none" rtlCol="0">
            <a:spAutoFit/>
          </a:bodyPr>
          <a:lstStyle/>
          <a:p>
            <a:pPr algn="ctr"/>
            <a:r>
              <a:rPr lang="bg-BG" sz="3600" b="1" dirty="0">
                <a:solidFill>
                  <a:srgbClr val="F5C05B"/>
                </a:solidFill>
              </a:rPr>
              <a:t>Какви нужди, за да </a:t>
            </a:r>
            <a:r>
              <a:rPr lang="bg-BG" sz="3600" b="1" dirty="0" err="1">
                <a:solidFill>
                  <a:srgbClr val="F5C05B"/>
                </a:solidFill>
              </a:rPr>
              <a:t>су</a:t>
            </a:r>
            <a:r>
              <a:rPr lang="bg-BG" sz="3600" b="1" dirty="0">
                <a:solidFill>
                  <a:srgbClr val="F5C05B"/>
                </a:solidFill>
              </a:rPr>
              <a:t> случи</a:t>
            </a:r>
            <a:r>
              <a:rPr lang="en-US" sz="3600" b="1" dirty="0">
                <a:solidFill>
                  <a:srgbClr val="F5C05B"/>
                </a:solidFill>
              </a:rPr>
              <a:t>…</a:t>
            </a:r>
            <a:endParaRPr lang="en-IE" sz="3600" b="1" dirty="0">
              <a:solidFill>
                <a:srgbClr val="F5C05B"/>
              </a:solidFill>
            </a:endParaRPr>
          </a:p>
        </p:txBody>
      </p:sp>
      <p:sp>
        <p:nvSpPr>
          <p:cNvPr id="2" name="TextBox 1">
            <a:extLst>
              <a:ext uri="{FF2B5EF4-FFF2-40B4-BE49-F238E27FC236}">
                <a16:creationId xmlns:a16="http://schemas.microsoft.com/office/drawing/2014/main" id="{E579C5AA-0B5E-4CED-9A62-3036A2854185}"/>
              </a:ext>
            </a:extLst>
          </p:cNvPr>
          <p:cNvSpPr txBox="1"/>
          <p:nvPr/>
        </p:nvSpPr>
        <p:spPr>
          <a:xfrm>
            <a:off x="91440" y="6108672"/>
            <a:ext cx="4202130" cy="615553"/>
          </a:xfrm>
          <a:prstGeom prst="rect">
            <a:avLst/>
          </a:prstGeom>
          <a:noFill/>
        </p:spPr>
        <p:txBody>
          <a:bodyPr wrap="square" rtlCol="0">
            <a:spAutoFit/>
          </a:bodyPr>
          <a:lstStyle/>
          <a:p>
            <a:r>
              <a:rPr lang="en-US" sz="1600" dirty="0">
                <a:solidFill>
                  <a:srgbClr val="085156"/>
                </a:solidFill>
              </a:rPr>
              <a:t>Source: </a:t>
            </a:r>
            <a:r>
              <a:rPr lang="en-US" sz="1600" u="sng" dirty="0">
                <a:solidFill>
                  <a:srgbClr val="0070C0"/>
                </a:solidFill>
              </a:rPr>
              <a:t>http:www.wri.org/sustfoodfuture</a:t>
            </a:r>
          </a:p>
          <a:p>
            <a:endParaRPr lang="en-US" dirty="0"/>
          </a:p>
        </p:txBody>
      </p:sp>
      <p:pic>
        <p:nvPicPr>
          <p:cNvPr id="6" name="Picture 5">
            <a:extLst>
              <a:ext uri="{FF2B5EF4-FFF2-40B4-BE49-F238E27FC236}">
                <a16:creationId xmlns:a16="http://schemas.microsoft.com/office/drawing/2014/main" id="{A8FA1D58-7DDE-410F-925F-6A7292395AAA}"/>
              </a:ext>
            </a:extLst>
          </p:cNvPr>
          <p:cNvPicPr/>
          <p:nvPr/>
        </p:nvPicPr>
        <p:blipFill rotWithShape="1">
          <a:blip r:embed="rId2" cstate="screen">
            <a:extLst>
              <a:ext uri="{28A0092B-C50C-407E-A947-70E740481C1C}">
                <a14:useLocalDpi xmlns:a14="http://schemas.microsoft.com/office/drawing/2010/main"/>
              </a:ext>
            </a:extLst>
          </a:blip>
          <a:srcRect l="13699" t="17835" r="6418" b="11790"/>
          <a:stretch/>
        </p:blipFill>
        <p:spPr>
          <a:xfrm>
            <a:off x="871269" y="734060"/>
            <a:ext cx="10979835" cy="5666733"/>
          </a:xfrm>
          <a:prstGeom prst="rect">
            <a:avLst/>
          </a:prstGeom>
        </p:spPr>
      </p:pic>
      <p:sp>
        <p:nvSpPr>
          <p:cNvPr id="3" name="Text Box 2">
            <a:extLst>
              <a:ext uri="{FF2B5EF4-FFF2-40B4-BE49-F238E27FC236}">
                <a16:creationId xmlns:a16="http://schemas.microsoft.com/office/drawing/2014/main" id="{BCE79005-0A88-45F3-A164-4E13932B1945}"/>
              </a:ext>
            </a:extLst>
          </p:cNvPr>
          <p:cNvSpPr txBox="1">
            <a:spLocks noChangeArrowheads="1"/>
          </p:cNvSpPr>
          <p:nvPr/>
        </p:nvSpPr>
        <p:spPr bwMode="auto">
          <a:xfrm>
            <a:off x="1762699" y="1334209"/>
            <a:ext cx="1420372" cy="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400" b="1" dirty="0">
                <a:solidFill>
                  <a:srgbClr val="02444A"/>
                </a:solidFill>
                <a:latin typeface="DIN Condensed" charset="0"/>
                <a:ea typeface="Meiryo" panose="020B0604030504040204" pitchFamily="34" charset="-128"/>
                <a:cs typeface="Times New Roman" panose="02020603050405020304" pitchFamily="18" charset="0"/>
              </a:rPr>
              <a:t>НИЕ ЩЕ СЕ НУЖДАЕМ ОТ</a:t>
            </a:r>
            <a:endParaRPr kumimoji="0" lang="en-US" altLang="en-US" sz="1400" b="1" i="0" u="none" strike="noStrike" cap="none" normalizeH="0" baseline="0" dirty="0">
              <a:ln>
                <a:noFill/>
              </a:ln>
              <a:solidFill>
                <a:schemeClr val="tx1"/>
              </a:solidFill>
              <a:effectLst/>
              <a:latin typeface="Arial" panose="020B0604020202020204" pitchFamily="34" charset="0"/>
            </a:endParaRPr>
          </a:p>
        </p:txBody>
      </p:sp>
      <p:sp>
        <p:nvSpPr>
          <p:cNvPr id="4" name="Text Box 9">
            <a:extLst>
              <a:ext uri="{FF2B5EF4-FFF2-40B4-BE49-F238E27FC236}">
                <a16:creationId xmlns:a16="http://schemas.microsoft.com/office/drawing/2014/main" id="{4233CF65-1DCE-4298-8151-B7A3D8EA4706}"/>
              </a:ext>
            </a:extLst>
          </p:cNvPr>
          <p:cNvSpPr txBox="1">
            <a:spLocks noChangeArrowheads="1"/>
          </p:cNvSpPr>
          <p:nvPr/>
        </p:nvSpPr>
        <p:spPr bwMode="auto">
          <a:xfrm>
            <a:off x="9049310" y="4366120"/>
            <a:ext cx="1893888"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100" b="1" dirty="0">
                <a:solidFill>
                  <a:srgbClr val="CC9030"/>
                </a:solidFill>
                <a:latin typeface="Source Sans 3" charset="0"/>
                <a:ea typeface="Meiryo" panose="020B0604030504040204" pitchFamily="34" charset="-128"/>
                <a:cs typeface="Times New Roman" panose="02020603050405020304" pitchFamily="18" charset="0"/>
              </a:rPr>
              <a:t>Подобрено хранене</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9" name="Text Box 21">
            <a:extLst>
              <a:ext uri="{FF2B5EF4-FFF2-40B4-BE49-F238E27FC236}">
                <a16:creationId xmlns:a16="http://schemas.microsoft.com/office/drawing/2014/main" id="{6D2EBCA2-86C4-4886-9CA1-1081A809013A}"/>
              </a:ext>
            </a:extLst>
          </p:cNvPr>
          <p:cNvSpPr txBox="1">
            <a:spLocks noChangeArrowheads="1"/>
          </p:cNvSpPr>
          <p:nvPr/>
        </p:nvSpPr>
        <p:spPr bwMode="auto">
          <a:xfrm>
            <a:off x="10642177" y="4809232"/>
            <a:ext cx="113295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Зеленчукови сандвичи</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0" name="Text Box 23">
            <a:extLst>
              <a:ext uri="{FF2B5EF4-FFF2-40B4-BE49-F238E27FC236}">
                <a16:creationId xmlns:a16="http://schemas.microsoft.com/office/drawing/2014/main" id="{81C3CC67-5D46-4B85-80AD-9EF3162D2844}"/>
              </a:ext>
            </a:extLst>
          </p:cNvPr>
          <p:cNvSpPr txBox="1">
            <a:spLocks noChangeArrowheads="1"/>
          </p:cNvSpPr>
          <p:nvPr/>
        </p:nvSpPr>
        <p:spPr bwMode="auto">
          <a:xfrm>
            <a:off x="6096000" y="2067724"/>
            <a:ext cx="1166813"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we currently use</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1" name="Text Box 28">
            <a:extLst>
              <a:ext uri="{FF2B5EF4-FFF2-40B4-BE49-F238E27FC236}">
                <a16:creationId xmlns:a16="http://schemas.microsoft.com/office/drawing/2014/main" id="{A459CBBF-2DD4-4910-A6D5-E23D71BA1D2C}"/>
              </a:ext>
            </a:extLst>
          </p:cNvPr>
          <p:cNvSpPr txBox="1">
            <a:spLocks noChangeArrowheads="1"/>
          </p:cNvSpPr>
          <p:nvPr/>
        </p:nvSpPr>
        <p:spPr bwMode="auto">
          <a:xfrm>
            <a:off x="4611688" y="1340025"/>
            <a:ext cx="325117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bg-BG" altLang="en-US" sz="1400" b="1" dirty="0">
                <a:solidFill>
                  <a:srgbClr val="02444A"/>
                </a:solidFill>
                <a:latin typeface="DIN Condensed" charset="0"/>
                <a:ea typeface="Meiryo" panose="020B0604030504040204" pitchFamily="34" charset="-128"/>
                <a:cs typeface="Times New Roman" panose="02020603050405020304" pitchFamily="18" charset="0"/>
              </a:rPr>
              <a:t>НИЕ ТРЯБВА ДА ПРЕДПАЗИМ</a:t>
            </a:r>
            <a:r>
              <a:rPr kumimoji="0" lang="en-US" altLang="en-US" sz="1400" b="1" i="0" u="none" strike="noStrike" cap="none" normalizeH="0" baseline="0" dirty="0">
                <a:ln>
                  <a:noFill/>
                </a:ln>
                <a:solidFill>
                  <a:srgbClr val="02444A"/>
                </a:solidFill>
                <a:effectLst/>
                <a:latin typeface="DIN Condensed" charset="0"/>
                <a:ea typeface="Meiryo" panose="020B0604030504040204" pitchFamily="34" charset="-128"/>
                <a:cs typeface="Times New Roman" panose="02020603050405020304" pitchFamily="18" charset="0"/>
              </a:rPr>
              <a:t> </a:t>
            </a:r>
            <a:r>
              <a:rPr kumimoji="0" lang="bg-BG" altLang="en-US" sz="1400" b="1" i="0" u="none" strike="noStrike" cap="none" normalizeH="0" baseline="0" dirty="0">
                <a:ln>
                  <a:noFill/>
                </a:ln>
                <a:solidFill>
                  <a:srgbClr val="02444A"/>
                </a:solidFill>
                <a:effectLst/>
                <a:latin typeface="DIN Condensed" charset="0"/>
                <a:ea typeface="Meiryo" panose="020B0604030504040204" pitchFamily="34" charset="-128"/>
                <a:cs typeface="Times New Roman" panose="02020603050405020304" pitchFamily="18" charset="0"/>
              </a:rPr>
              <a:t>СЕЛСКОТО СТОПАНСТВА ОТ РАЗШИРЯВАНЕ</a:t>
            </a:r>
            <a:endParaRPr kumimoji="0" lang="en-US" altLang="en-US" sz="1400" b="1" i="0" u="none" strike="noStrike" cap="none" normalizeH="0" baseline="0" dirty="0">
              <a:ln>
                <a:noFill/>
              </a:ln>
              <a:solidFill>
                <a:schemeClr val="tx1"/>
              </a:solidFill>
              <a:effectLst/>
              <a:latin typeface="Arial" panose="020B0604020202020204" pitchFamily="34" charset="0"/>
            </a:endParaRPr>
          </a:p>
        </p:txBody>
      </p:sp>
      <p:sp>
        <p:nvSpPr>
          <p:cNvPr id="12" name="Text Box 29">
            <a:extLst>
              <a:ext uri="{FF2B5EF4-FFF2-40B4-BE49-F238E27FC236}">
                <a16:creationId xmlns:a16="http://schemas.microsoft.com/office/drawing/2014/main" id="{6409497E-6B37-4DD8-96E4-FB79E9E96244}"/>
              </a:ext>
            </a:extLst>
          </p:cNvPr>
          <p:cNvSpPr txBox="1">
            <a:spLocks noChangeArrowheads="1"/>
          </p:cNvSpPr>
          <p:nvPr/>
        </p:nvSpPr>
        <p:spPr bwMode="auto">
          <a:xfrm>
            <a:off x="8235544" y="1331159"/>
            <a:ext cx="240663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400" b="1" dirty="0">
                <a:solidFill>
                  <a:srgbClr val="02444A"/>
                </a:solidFill>
                <a:latin typeface="DIN Condensed" charset="0"/>
                <a:ea typeface="Meiryo" panose="020B0604030504040204" pitchFamily="34" charset="-128"/>
                <a:cs typeface="Times New Roman" panose="02020603050405020304" pitchFamily="18" charset="0"/>
              </a:rPr>
              <a:t>НИЕ МОЖЕМ ДА НАМАЛИМ ЕМИСИИТЕ</a:t>
            </a:r>
            <a:endParaRPr kumimoji="0" lang="en-US" altLang="en-US" sz="1400" b="1" i="0" u="none" strike="noStrike" cap="none" normalizeH="0" baseline="0" dirty="0">
              <a:ln>
                <a:noFill/>
              </a:ln>
              <a:solidFill>
                <a:schemeClr val="tx1"/>
              </a:solidFill>
              <a:effectLst/>
              <a:latin typeface="Arial" panose="020B0604020202020204" pitchFamily="34" charset="0"/>
            </a:endParaRPr>
          </a:p>
        </p:txBody>
      </p:sp>
      <p:sp>
        <p:nvSpPr>
          <p:cNvPr id="13" name="Text Box 25">
            <a:extLst>
              <a:ext uri="{FF2B5EF4-FFF2-40B4-BE49-F238E27FC236}">
                <a16:creationId xmlns:a16="http://schemas.microsoft.com/office/drawing/2014/main" id="{E77AAC7E-3280-4FDF-8D1E-091B28B73341}"/>
              </a:ext>
            </a:extLst>
          </p:cNvPr>
          <p:cNvSpPr txBox="1">
            <a:spLocks noChangeArrowheads="1"/>
          </p:cNvSpPr>
          <p:nvPr/>
        </p:nvSpPr>
        <p:spPr bwMode="auto">
          <a:xfrm>
            <a:off x="3541681" y="2173594"/>
            <a:ext cx="836612"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Повече храна</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4" name="Text Box 30">
            <a:extLst>
              <a:ext uri="{FF2B5EF4-FFF2-40B4-BE49-F238E27FC236}">
                <a16:creationId xmlns:a16="http://schemas.microsoft.com/office/drawing/2014/main" id="{F507CAF0-4046-4C8D-82CA-AD43859FB2E4}"/>
              </a:ext>
            </a:extLst>
          </p:cNvPr>
          <p:cNvSpPr txBox="1">
            <a:spLocks noChangeArrowheads="1"/>
          </p:cNvSpPr>
          <p:nvPr/>
        </p:nvSpPr>
        <p:spPr bwMode="auto">
          <a:xfrm>
            <a:off x="1680476" y="2822081"/>
            <a:ext cx="611506"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FFFFFF"/>
                </a:solidFill>
                <a:effectLst/>
                <a:latin typeface="DIN Condensed" charset="0"/>
                <a:ea typeface="Meiryo" panose="020B0604030504040204" pitchFamily="34" charset="-128"/>
                <a:cs typeface="Times New Roman" panose="02020603050405020304" pitchFamily="18" charset="0"/>
              </a:rPr>
              <a:t>2010</a:t>
            </a:r>
            <a:endParaRPr kumimoji="0" lang="en-US" altLang="en-US" sz="8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5" name="Text Box 31">
            <a:extLst>
              <a:ext uri="{FF2B5EF4-FFF2-40B4-BE49-F238E27FC236}">
                <a16:creationId xmlns:a16="http://schemas.microsoft.com/office/drawing/2014/main" id="{06B669BE-068A-4731-A27C-A24EFEF4B31E}"/>
              </a:ext>
            </a:extLst>
          </p:cNvPr>
          <p:cNvSpPr txBox="1">
            <a:spLocks noChangeArrowheads="1"/>
          </p:cNvSpPr>
          <p:nvPr/>
        </p:nvSpPr>
        <p:spPr bwMode="auto">
          <a:xfrm>
            <a:off x="2517115" y="2808271"/>
            <a:ext cx="538399"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FFFFFF"/>
                </a:solidFill>
                <a:effectLst/>
                <a:latin typeface="DIN Condensed" charset="0"/>
                <a:ea typeface="Meiryo" panose="020B0604030504040204" pitchFamily="34" charset="-128"/>
                <a:cs typeface="Times New Roman" panose="02020603050405020304" pitchFamily="18" charset="0"/>
              </a:rPr>
              <a:t>2050</a:t>
            </a:r>
            <a:endParaRPr kumimoji="0" lang="en-US" altLang="en-US" sz="8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6" name="Text Box 34">
            <a:extLst>
              <a:ext uri="{FF2B5EF4-FFF2-40B4-BE49-F238E27FC236}">
                <a16:creationId xmlns:a16="http://schemas.microsoft.com/office/drawing/2014/main" id="{B6D46BB9-D9D8-49BA-8633-79198D2A1B06}"/>
              </a:ext>
            </a:extLst>
          </p:cNvPr>
          <p:cNvSpPr txBox="1">
            <a:spLocks noChangeArrowheads="1"/>
          </p:cNvSpPr>
          <p:nvPr/>
        </p:nvSpPr>
        <p:spPr bwMode="auto">
          <a:xfrm>
            <a:off x="9580283" y="2505152"/>
            <a:ext cx="70785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-67%</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sp>
        <p:nvSpPr>
          <p:cNvPr id="17" name="Text Box 36">
            <a:extLst>
              <a:ext uri="{FF2B5EF4-FFF2-40B4-BE49-F238E27FC236}">
                <a16:creationId xmlns:a16="http://schemas.microsoft.com/office/drawing/2014/main" id="{CE29868F-C6A8-4842-B348-E697B895063A}"/>
              </a:ext>
            </a:extLst>
          </p:cNvPr>
          <p:cNvSpPr txBox="1">
            <a:spLocks noChangeArrowheads="1"/>
          </p:cNvSpPr>
          <p:nvPr/>
        </p:nvSpPr>
        <p:spPr bwMode="auto">
          <a:xfrm>
            <a:off x="8704147" y="2036040"/>
            <a:ext cx="62706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bg1"/>
                </a:solidFill>
                <a:effectLst/>
                <a:latin typeface="DIN Condensed" charset="0"/>
                <a:ea typeface="Meiryo" panose="020B0604030504040204" pitchFamily="34" charset="-128"/>
                <a:cs typeface="Times New Roman" panose="02020603050405020304" pitchFamily="18" charset="0"/>
              </a:rPr>
              <a:t>12 Gt CO</a:t>
            </a:r>
            <a:r>
              <a:rPr kumimoji="0" lang="en-US" altLang="en-US" sz="1200" b="1" i="0" u="none" strike="noStrike" cap="none" normalizeH="0" baseline="-30000" dirty="0">
                <a:ln>
                  <a:noFill/>
                </a:ln>
                <a:solidFill>
                  <a:schemeClr val="bg1"/>
                </a:solidFill>
                <a:effectLst/>
                <a:latin typeface="DIN Condensed" charset="0"/>
                <a:ea typeface="Meiryo" panose="020B0604030504040204" pitchFamily="34" charset="-128"/>
                <a:cs typeface="Times New Roman" panose="02020603050405020304" pitchFamily="18" charset="0"/>
              </a:rPr>
              <a:t>2</a:t>
            </a:r>
            <a:r>
              <a:rPr kumimoji="0" lang="en-US" altLang="en-US" sz="1200" b="1" i="0" u="none" strike="noStrike" cap="none" normalizeH="0" baseline="0" dirty="0">
                <a:ln>
                  <a:noFill/>
                </a:ln>
                <a:solidFill>
                  <a:schemeClr val="bg1"/>
                </a:solidFill>
                <a:effectLst/>
                <a:latin typeface="DIN Condensed" charset="0"/>
                <a:ea typeface="Meiryo" panose="020B0604030504040204" pitchFamily="34" charset="-128"/>
                <a:cs typeface="Times New Roman" panose="02020603050405020304" pitchFamily="18" charset="0"/>
              </a:rPr>
              <a:t>e</a:t>
            </a:r>
            <a:endParaRPr kumimoji="0" lang="en-US" altLang="en-US" sz="1200" b="1" i="0" u="none" strike="noStrike" cap="none" normalizeH="0" baseline="0" dirty="0">
              <a:ln>
                <a:noFill/>
              </a:ln>
              <a:solidFill>
                <a:schemeClr val="bg1"/>
              </a:solidFill>
              <a:effectLst/>
              <a:latin typeface="Arial" panose="020B0604020202020204" pitchFamily="34" charset="0"/>
            </a:endParaRPr>
          </a:p>
        </p:txBody>
      </p:sp>
      <p:sp>
        <p:nvSpPr>
          <p:cNvPr id="18" name="Text Box 38">
            <a:extLst>
              <a:ext uri="{FF2B5EF4-FFF2-40B4-BE49-F238E27FC236}">
                <a16:creationId xmlns:a16="http://schemas.microsoft.com/office/drawing/2014/main" id="{07C9334E-9BCF-4EC2-9C60-57502EE9EADF}"/>
              </a:ext>
            </a:extLst>
          </p:cNvPr>
          <p:cNvSpPr txBox="1">
            <a:spLocks noChangeArrowheads="1"/>
          </p:cNvSpPr>
          <p:nvPr/>
        </p:nvSpPr>
        <p:spPr bwMode="auto">
          <a:xfrm>
            <a:off x="3670443" y="1916007"/>
            <a:ext cx="70785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56%</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9" name="Text Box 35">
            <a:extLst>
              <a:ext uri="{FF2B5EF4-FFF2-40B4-BE49-F238E27FC236}">
                <a16:creationId xmlns:a16="http://schemas.microsoft.com/office/drawing/2014/main" id="{1B64F1D0-DB97-494B-9700-EB97BCF81D2F}"/>
              </a:ext>
            </a:extLst>
          </p:cNvPr>
          <p:cNvSpPr txBox="1">
            <a:spLocks noChangeArrowheads="1"/>
          </p:cNvSpPr>
          <p:nvPr/>
        </p:nvSpPr>
        <p:spPr bwMode="auto">
          <a:xfrm>
            <a:off x="6172850" y="2206784"/>
            <a:ext cx="9144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Text Box 24">
            <a:extLst>
              <a:ext uri="{FF2B5EF4-FFF2-40B4-BE49-F238E27FC236}">
                <a16:creationId xmlns:a16="http://schemas.microsoft.com/office/drawing/2014/main" id="{F770B71B-3B71-4FE8-851C-ED994269AF97}"/>
              </a:ext>
            </a:extLst>
          </p:cNvPr>
          <p:cNvSpPr txBox="1">
            <a:spLocks noChangeArrowheads="1"/>
          </p:cNvSpPr>
          <p:nvPr/>
        </p:nvSpPr>
        <p:spPr bwMode="auto">
          <a:xfrm>
            <a:off x="6172850" y="2606659"/>
            <a:ext cx="116681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of the world</a:t>
            </a:r>
            <a:r>
              <a:rPr kumimoji="0" lang="en-US" altLang="en-US" sz="1100" b="1" i="0" u="none" strike="noStrike" cap="none" normalizeH="0" baseline="0" dirty="0">
                <a:ln>
                  <a:noFill/>
                </a:ln>
                <a:solidFill>
                  <a:srgbClr val="CC9030"/>
                </a:solidFill>
                <a:effectLst/>
                <a:latin typeface="Calibri" panose="020F0502020204030204" pitchFamily="34" charset="0"/>
                <a:ea typeface="Meiryo" panose="020B0604030504040204" pitchFamily="34" charset="-128"/>
                <a:cs typeface="Times New Roman" panose="02020603050405020304" pitchFamily="18" charset="0"/>
              </a:rPr>
              <a:t>’</a:t>
            </a:r>
            <a:r>
              <a:rPr kumimoji="0" lang="en-US"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s vegetated land for agriculture</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1" name="Text Box 32">
            <a:extLst>
              <a:ext uri="{FF2B5EF4-FFF2-40B4-BE49-F238E27FC236}">
                <a16:creationId xmlns:a16="http://schemas.microsoft.com/office/drawing/2014/main" id="{DB5DB628-666A-429B-BD61-21D54C681D07}"/>
              </a:ext>
            </a:extLst>
          </p:cNvPr>
          <p:cNvSpPr txBox="1">
            <a:spLocks noChangeArrowheads="1"/>
          </p:cNvSpPr>
          <p:nvPr/>
        </p:nvSpPr>
        <p:spPr bwMode="auto">
          <a:xfrm>
            <a:off x="4154488" y="1835150"/>
            <a:ext cx="4572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DIN Condensed" charset="0"/>
                <a:ea typeface="Meiryo" panose="020B0604030504040204" pitchFamily="34" charset="-128"/>
                <a:cs typeface="Times New Roman" panose="02020603050405020304" pitchFamily="18" charset="0"/>
              </a:rPr>
              <a:t>2010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 Box 33">
            <a:extLst>
              <a:ext uri="{FF2B5EF4-FFF2-40B4-BE49-F238E27FC236}">
                <a16:creationId xmlns:a16="http://schemas.microsoft.com/office/drawing/2014/main" id="{2D76D1B0-5C32-47B9-9BA3-F7B7E601639D}"/>
              </a:ext>
            </a:extLst>
          </p:cNvPr>
          <p:cNvSpPr txBox="1">
            <a:spLocks noChangeArrowheads="1"/>
          </p:cNvSpPr>
          <p:nvPr/>
        </p:nvSpPr>
        <p:spPr bwMode="auto">
          <a:xfrm>
            <a:off x="4611688" y="1835150"/>
            <a:ext cx="4572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DIN Condensed" charset="0"/>
                <a:ea typeface="Meiryo" panose="020B0604030504040204" pitchFamily="34" charset="-128"/>
                <a:cs typeface="Times New Roman" panose="02020603050405020304" pitchFamily="18" charset="0"/>
              </a:rPr>
              <a:t>2050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Text Box 37">
            <a:extLst>
              <a:ext uri="{FF2B5EF4-FFF2-40B4-BE49-F238E27FC236}">
                <a16:creationId xmlns:a16="http://schemas.microsoft.com/office/drawing/2014/main" id="{A974399D-DC1E-4638-B18B-B57E9A8773A1}"/>
              </a:ext>
            </a:extLst>
          </p:cNvPr>
          <p:cNvSpPr txBox="1">
            <a:spLocks noChangeArrowheads="1"/>
          </p:cNvSpPr>
          <p:nvPr/>
        </p:nvSpPr>
        <p:spPr bwMode="auto">
          <a:xfrm>
            <a:off x="9468210" y="2872032"/>
            <a:ext cx="707850" cy="444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bg1"/>
                </a:solidFill>
                <a:effectLst/>
                <a:latin typeface="DIN Condensed" charset="0"/>
                <a:ea typeface="Meiryo" panose="020B0604030504040204" pitchFamily="34" charset="-128"/>
                <a:cs typeface="Times New Roman" panose="02020603050405020304" pitchFamily="18" charset="0"/>
              </a:rPr>
              <a:t>4 Gt CO</a:t>
            </a:r>
            <a:r>
              <a:rPr kumimoji="0" lang="en-US" altLang="en-US" sz="1200" b="1" i="0" u="none" strike="noStrike" cap="none" normalizeH="0" baseline="-30000" dirty="0">
                <a:ln>
                  <a:noFill/>
                </a:ln>
                <a:solidFill>
                  <a:schemeClr val="bg1"/>
                </a:solidFill>
                <a:effectLst/>
                <a:latin typeface="DIN Condensed" charset="0"/>
                <a:ea typeface="Meiryo" panose="020B0604030504040204" pitchFamily="34" charset="-128"/>
                <a:cs typeface="Times New Roman" panose="02020603050405020304" pitchFamily="18" charset="0"/>
              </a:rPr>
              <a:t>2</a:t>
            </a:r>
            <a:r>
              <a:rPr kumimoji="0" lang="en-US" altLang="en-US" sz="1200" b="1" i="0" u="none" strike="noStrike" cap="none" normalizeH="0" baseline="0" dirty="0">
                <a:ln>
                  <a:noFill/>
                </a:ln>
                <a:solidFill>
                  <a:schemeClr val="bg1"/>
                </a:solidFill>
                <a:effectLst/>
                <a:latin typeface="DIN Condensed" charset="0"/>
                <a:ea typeface="Meiryo" panose="020B0604030504040204" pitchFamily="34" charset="-128"/>
                <a:cs typeface="Times New Roman" panose="02020603050405020304" pitchFamily="18" charset="0"/>
              </a:rPr>
              <a:t>e</a:t>
            </a:r>
            <a:endParaRPr kumimoji="0" lang="en-US" altLang="en-US" sz="1200" b="1" i="0" u="none" strike="noStrike" cap="none" normalizeH="0" baseline="0" dirty="0">
              <a:ln>
                <a:noFill/>
              </a:ln>
              <a:solidFill>
                <a:schemeClr val="bg1"/>
              </a:solidFill>
              <a:effectLst/>
              <a:latin typeface="Arial" panose="020B0604020202020204" pitchFamily="34" charset="0"/>
            </a:endParaRPr>
          </a:p>
        </p:txBody>
      </p:sp>
      <p:sp>
        <p:nvSpPr>
          <p:cNvPr id="24" name="Text Box 41">
            <a:extLst>
              <a:ext uri="{FF2B5EF4-FFF2-40B4-BE49-F238E27FC236}">
                <a16:creationId xmlns:a16="http://schemas.microsoft.com/office/drawing/2014/main" id="{6B30AB64-0ACF-44DF-A91B-584BBABBB6CC}"/>
              </a:ext>
            </a:extLst>
          </p:cNvPr>
          <p:cNvSpPr txBox="1">
            <a:spLocks noChangeArrowheads="1"/>
          </p:cNvSpPr>
          <p:nvPr/>
        </p:nvSpPr>
        <p:spPr bwMode="auto">
          <a:xfrm>
            <a:off x="3541681" y="3250060"/>
            <a:ext cx="894297" cy="49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bg-BG" altLang="en-US" sz="1200" b="1" dirty="0">
                <a:solidFill>
                  <a:srgbClr val="02444A"/>
                </a:solidFill>
                <a:latin typeface="DIN Condensed" charset="0"/>
                <a:ea typeface="Meiryo" panose="020B0604030504040204" pitchFamily="34" charset="-128"/>
                <a:cs typeface="Times New Roman" panose="02020603050405020304" pitchFamily="18" charset="0"/>
              </a:rPr>
              <a:t>ЗА ХРАНА НА ПОЧТИ</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5" name="Text Box 42">
            <a:extLst>
              <a:ext uri="{FF2B5EF4-FFF2-40B4-BE49-F238E27FC236}">
                <a16:creationId xmlns:a16="http://schemas.microsoft.com/office/drawing/2014/main" id="{2F1A8B74-650D-469D-A0EE-5B3FB0F9EFF9}"/>
              </a:ext>
            </a:extLst>
          </p:cNvPr>
          <p:cNvSpPr txBox="1">
            <a:spLocks noChangeArrowheads="1"/>
          </p:cNvSpPr>
          <p:nvPr/>
        </p:nvSpPr>
        <p:spPr bwMode="auto">
          <a:xfrm>
            <a:off x="9073515" y="3492145"/>
            <a:ext cx="148921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en-US" sz="1200" b="1" i="0" u="none" strike="noStrike" cap="none" normalizeH="0" baseline="0" dirty="0">
                <a:ln>
                  <a:noFill/>
                </a:ln>
                <a:solidFill>
                  <a:srgbClr val="02444A"/>
                </a:solidFill>
                <a:effectLst/>
                <a:latin typeface="DIN Condensed" charset="0"/>
                <a:ea typeface="Meiryo" panose="020B0604030504040204" pitchFamily="34" charset="-128"/>
                <a:cs typeface="Times New Roman" panose="02020603050405020304" pitchFamily="18" charset="0"/>
              </a:rPr>
              <a:t>ЧРЕЗ НОВИ ТЕХНОЛОГИИ, КАТО</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6" name="Text Box 44">
            <a:extLst>
              <a:ext uri="{FF2B5EF4-FFF2-40B4-BE49-F238E27FC236}">
                <a16:creationId xmlns:a16="http://schemas.microsoft.com/office/drawing/2014/main" id="{582F8CE8-09CC-4711-AFB0-FC6FA8B5C026}"/>
              </a:ext>
            </a:extLst>
          </p:cNvPr>
          <p:cNvSpPr txBox="1">
            <a:spLocks noChangeArrowheads="1"/>
          </p:cNvSpPr>
          <p:nvPr/>
        </p:nvSpPr>
        <p:spPr bwMode="auto">
          <a:xfrm>
            <a:off x="6469037" y="4155171"/>
            <a:ext cx="1393826"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400" b="1" dirty="0">
                <a:solidFill>
                  <a:srgbClr val="02444A"/>
                </a:solidFill>
                <a:latin typeface="DIN Condensed" charset="0"/>
                <a:ea typeface="Meiryo" panose="020B0604030504040204" pitchFamily="34" charset="-128"/>
                <a:cs typeface="Times New Roman" panose="02020603050405020304" pitchFamily="18" charset="0"/>
              </a:rPr>
              <a:t>ДА СЕ СПАСИ ПЛОЩ ОТ ГОРИ ПОЧТИ </a:t>
            </a:r>
            <a:endParaRPr kumimoji="0" lang="en-US" altLang="en-US" sz="1400" b="1" i="0" u="none" strike="noStrike" cap="none" normalizeH="0" baseline="0" dirty="0">
              <a:ln>
                <a:noFill/>
              </a:ln>
              <a:solidFill>
                <a:schemeClr val="tx1"/>
              </a:solidFill>
              <a:effectLst/>
              <a:latin typeface="Arial" panose="020B0604020202020204" pitchFamily="34" charset="0"/>
            </a:endParaRPr>
          </a:p>
        </p:txBody>
      </p:sp>
      <p:sp>
        <p:nvSpPr>
          <p:cNvPr id="27" name="Text Box 45">
            <a:extLst>
              <a:ext uri="{FF2B5EF4-FFF2-40B4-BE49-F238E27FC236}">
                <a16:creationId xmlns:a16="http://schemas.microsoft.com/office/drawing/2014/main" id="{9A53B9BB-10CD-4A34-AF87-C6111EB94E6E}"/>
              </a:ext>
            </a:extLst>
          </p:cNvPr>
          <p:cNvSpPr txBox="1">
            <a:spLocks noChangeArrowheads="1"/>
          </p:cNvSpPr>
          <p:nvPr/>
        </p:nvSpPr>
        <p:spPr bwMode="auto">
          <a:xfrm>
            <a:off x="3279102" y="4464491"/>
            <a:ext cx="1332586" cy="388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10</a:t>
            </a:r>
            <a:r>
              <a:rPr kumimoji="0" lang="bg-BG" altLang="en-US" sz="2400" b="0"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 </a:t>
            </a:r>
            <a:r>
              <a:rPr kumimoji="0" lang="bg-BG" altLang="en-US" b="0"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млрд.</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28" name="Text Box 46">
            <a:extLst>
              <a:ext uri="{FF2B5EF4-FFF2-40B4-BE49-F238E27FC236}">
                <a16:creationId xmlns:a16="http://schemas.microsoft.com/office/drawing/2014/main" id="{BC673AC7-CACE-4534-B8BA-2F63602C45CD}"/>
              </a:ext>
            </a:extLst>
          </p:cNvPr>
          <p:cNvSpPr txBox="1">
            <a:spLocks noChangeArrowheads="1"/>
          </p:cNvSpPr>
          <p:nvPr/>
        </p:nvSpPr>
        <p:spPr bwMode="auto">
          <a:xfrm>
            <a:off x="3588512" y="4787923"/>
            <a:ext cx="794576"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100" dirty="0">
                <a:solidFill>
                  <a:srgbClr val="CC9030"/>
                </a:solidFill>
                <a:latin typeface="Source Sans 3" charset="0"/>
                <a:ea typeface="Meiryo" panose="020B0604030504040204" pitchFamily="34" charset="-128"/>
                <a:cs typeface="Times New Roman" panose="02020603050405020304" pitchFamily="18" charset="0"/>
              </a:rPr>
              <a:t>души в</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 name="Text Box 22">
            <a:extLst>
              <a:ext uri="{FF2B5EF4-FFF2-40B4-BE49-F238E27FC236}">
                <a16:creationId xmlns:a16="http://schemas.microsoft.com/office/drawing/2014/main" id="{52AC92A7-9035-4142-8343-122CEF845DFB}"/>
              </a:ext>
            </a:extLst>
          </p:cNvPr>
          <p:cNvSpPr txBox="1">
            <a:spLocks noChangeArrowheads="1"/>
          </p:cNvSpPr>
          <p:nvPr/>
        </p:nvSpPr>
        <p:spPr bwMode="auto">
          <a:xfrm>
            <a:off x="9186554" y="5768281"/>
            <a:ext cx="2171836" cy="24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100" b="1" dirty="0">
                <a:solidFill>
                  <a:srgbClr val="CC9030"/>
                </a:solidFill>
                <a:latin typeface="Source Sans 3" charset="0"/>
                <a:ea typeface="Meiryo" panose="020B0604030504040204" pitchFamily="34" charset="-128"/>
                <a:cs typeface="Times New Roman" panose="02020603050405020304" pitchFamily="18" charset="0"/>
              </a:rPr>
              <a:t>Устойчиви сортове култури</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30" name="Text Box 39">
            <a:extLst>
              <a:ext uri="{FF2B5EF4-FFF2-40B4-BE49-F238E27FC236}">
                <a16:creationId xmlns:a16="http://schemas.microsoft.com/office/drawing/2014/main" id="{68D90075-E192-40F3-B247-F64B0922B1B1}"/>
              </a:ext>
            </a:extLst>
          </p:cNvPr>
          <p:cNvSpPr txBox="1">
            <a:spLocks noChangeArrowheads="1"/>
          </p:cNvSpPr>
          <p:nvPr/>
        </p:nvSpPr>
        <p:spPr bwMode="auto">
          <a:xfrm>
            <a:off x="7165949" y="5027518"/>
            <a:ext cx="942465" cy="41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100" b="1" dirty="0">
                <a:solidFill>
                  <a:srgbClr val="CC9030"/>
                </a:solidFill>
                <a:latin typeface="Source Sans 3" charset="0"/>
                <a:ea typeface="Meiryo" panose="020B0604030504040204" pitchFamily="34" charset="-128"/>
                <a:cs typeface="Times New Roman" panose="02020603050405020304" pitchFamily="18" charset="0"/>
              </a:rPr>
              <a:t>Размерът на Индия</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31" name="Text Box 40">
            <a:extLst>
              <a:ext uri="{FF2B5EF4-FFF2-40B4-BE49-F238E27FC236}">
                <a16:creationId xmlns:a16="http://schemas.microsoft.com/office/drawing/2014/main" id="{26864878-5B1B-468A-9DE7-BF05F6A9B931}"/>
              </a:ext>
            </a:extLst>
          </p:cNvPr>
          <p:cNvSpPr txBox="1">
            <a:spLocks noChangeArrowheads="1"/>
          </p:cNvSpPr>
          <p:nvPr/>
        </p:nvSpPr>
        <p:spPr bwMode="auto">
          <a:xfrm>
            <a:off x="6521926" y="5027518"/>
            <a:ext cx="696913" cy="41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2X</a:t>
            </a:r>
            <a:endParaRPr kumimoji="0" lang="en-US" altLang="en-US" sz="2600" b="0" i="0" u="none" strike="noStrike" cap="none" normalizeH="0" baseline="0" dirty="0">
              <a:ln>
                <a:noFill/>
              </a:ln>
              <a:solidFill>
                <a:schemeClr val="tx1"/>
              </a:solidFill>
              <a:effectLst/>
              <a:latin typeface="Arial" panose="020B0604020202020204" pitchFamily="34" charset="0"/>
            </a:endParaRPr>
          </a:p>
        </p:txBody>
      </p:sp>
      <p:sp>
        <p:nvSpPr>
          <p:cNvPr id="32" name="Text Box 47">
            <a:extLst>
              <a:ext uri="{FF2B5EF4-FFF2-40B4-BE49-F238E27FC236}">
                <a16:creationId xmlns:a16="http://schemas.microsoft.com/office/drawing/2014/main" id="{A98237C4-73B1-4857-9849-FDBEAB880C82}"/>
              </a:ext>
            </a:extLst>
          </p:cNvPr>
          <p:cNvSpPr txBox="1">
            <a:spLocks noChangeArrowheads="1"/>
          </p:cNvSpPr>
          <p:nvPr/>
        </p:nvSpPr>
        <p:spPr bwMode="auto">
          <a:xfrm>
            <a:off x="3588512" y="5032206"/>
            <a:ext cx="847466"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2050</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33" name="Rectangle 27">
            <a:extLst>
              <a:ext uri="{FF2B5EF4-FFF2-40B4-BE49-F238E27FC236}">
                <a16:creationId xmlns:a16="http://schemas.microsoft.com/office/drawing/2014/main" id="{B7951A51-4A16-4E0B-A947-9F0D3D00C1F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34" name="Rectangle 54">
            <a:extLst>
              <a:ext uri="{FF2B5EF4-FFF2-40B4-BE49-F238E27FC236}">
                <a16:creationId xmlns:a16="http://schemas.microsoft.com/office/drawing/2014/main" id="{40AAA759-AD39-4237-88C5-A1739F763AB8}"/>
              </a:ext>
            </a:extLst>
          </p:cNvPr>
          <p:cNvSpPr>
            <a:spLocks noChangeArrowheads="1"/>
          </p:cNvSpPr>
          <p:nvPr/>
        </p:nvSpPr>
        <p:spPr bwMode="auto">
          <a:xfrm>
            <a:off x="-45085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a:ln>
                <a:noFill/>
              </a:ln>
              <a:solidFill>
                <a:srgbClr val="02444A"/>
              </a:solidFill>
              <a:effectLst/>
              <a:latin typeface="DIN Condensed"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200" b="0" i="0" u="none" strike="noStrike" cap="none" normalizeH="0" baseline="0">
                <a:ln>
                  <a:noFill/>
                </a:ln>
                <a:solidFill>
                  <a:srgbClr val="02444A"/>
                </a:solidFill>
                <a:effectLst/>
                <a:latin typeface="DIN Condensed" charset="0"/>
                <a:ea typeface="Calibri" panose="020F0502020204030204" pitchFamily="34" charset="0"/>
                <a:cs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66477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6CEED6-7C51-4F88-A483-662091A22F85}"/>
              </a:ext>
            </a:extLst>
          </p:cNvPr>
          <p:cNvSpPr>
            <a:spLocks noGrp="1"/>
          </p:cNvSpPr>
          <p:nvPr>
            <p:ph type="body" sz="quarter" idx="19"/>
          </p:nvPr>
        </p:nvSpPr>
        <p:spPr>
          <a:xfrm>
            <a:off x="398881" y="735117"/>
            <a:ext cx="8857251" cy="1160989"/>
          </a:xfrm>
        </p:spPr>
        <p:txBody>
          <a:bodyPr>
            <a:normAutofit/>
          </a:bodyPr>
          <a:lstStyle/>
          <a:p>
            <a:r>
              <a:rPr lang="bg-BG" b="1" dirty="0">
                <a:solidFill>
                  <a:srgbClr val="F5C05B"/>
                </a:solidFill>
              </a:rPr>
              <a:t>Чудесно място за начало</a:t>
            </a:r>
            <a:r>
              <a:rPr lang="en-IE" b="1" dirty="0">
                <a:solidFill>
                  <a:srgbClr val="F5C05B"/>
                </a:solidFill>
              </a:rPr>
              <a:t> .. </a:t>
            </a:r>
            <a:r>
              <a:rPr lang="bg-BG" b="1" dirty="0">
                <a:solidFill>
                  <a:srgbClr val="F5C05B"/>
                </a:solidFill>
              </a:rPr>
              <a:t>ЦЕЛИТЕ НА УСТОЙЧИВО РАЗВИТИЕ на ООН</a:t>
            </a:r>
            <a:endParaRPr lang="en-IE" b="1" dirty="0">
              <a:solidFill>
                <a:srgbClr val="F5C05B"/>
              </a:solidFill>
            </a:endParaRPr>
          </a:p>
        </p:txBody>
      </p:sp>
      <p:sp>
        <p:nvSpPr>
          <p:cNvPr id="3" name="Text Placeholder 2">
            <a:extLst>
              <a:ext uri="{FF2B5EF4-FFF2-40B4-BE49-F238E27FC236}">
                <a16:creationId xmlns:a16="http://schemas.microsoft.com/office/drawing/2014/main" id="{BC37ACDF-06AB-47DA-B2EF-AC46B35A5F2A}"/>
              </a:ext>
            </a:extLst>
          </p:cNvPr>
          <p:cNvSpPr>
            <a:spLocks noGrp="1"/>
          </p:cNvSpPr>
          <p:nvPr>
            <p:ph type="body" sz="quarter" idx="20"/>
          </p:nvPr>
        </p:nvSpPr>
        <p:spPr>
          <a:xfrm>
            <a:off x="220337" y="1773716"/>
            <a:ext cx="11147354" cy="3875580"/>
          </a:xfrm>
        </p:spPr>
        <p:txBody>
          <a:bodyPr/>
          <a:lstStyle/>
          <a:p>
            <a:pPr lvl="0" algn="just"/>
            <a:r>
              <a:rPr lang="bg-BG" dirty="0">
                <a:solidFill>
                  <a:srgbClr val="085156"/>
                </a:solidFill>
              </a:rPr>
              <a:t>Целите на ООН за Устойчиво Развитие </a:t>
            </a:r>
            <a:r>
              <a:rPr lang="en-IE" dirty="0">
                <a:solidFill>
                  <a:srgbClr val="085156"/>
                </a:solidFill>
              </a:rPr>
              <a:t>(</a:t>
            </a:r>
            <a:r>
              <a:rPr lang="bg-BG" dirty="0">
                <a:solidFill>
                  <a:srgbClr val="085156"/>
                </a:solidFill>
              </a:rPr>
              <a:t>ЦУР/</a:t>
            </a:r>
            <a:r>
              <a:rPr lang="en-IE" dirty="0">
                <a:solidFill>
                  <a:srgbClr val="085156"/>
                </a:solidFill>
              </a:rPr>
              <a:t>SDGs) </a:t>
            </a:r>
            <a:r>
              <a:rPr lang="bg-BG" dirty="0">
                <a:solidFill>
                  <a:srgbClr val="085156"/>
                </a:solidFill>
              </a:rPr>
              <a:t>са планът за постигане на по-добро и по-устойчиво бъдеще за всички. Те се занимават с глобалните предизвикателства, пред които сме изправени, включително тези, свързани с бедността, неравенството, изменението на климата, влошаването на околната среда, мира и справедливостта</a:t>
            </a:r>
            <a:r>
              <a:rPr lang="en-IE" dirty="0">
                <a:solidFill>
                  <a:srgbClr val="085156"/>
                </a:solidFill>
              </a:rPr>
              <a:t>. </a:t>
            </a:r>
          </a:p>
          <a:p>
            <a:pPr lvl="0" algn="just"/>
            <a:r>
              <a:rPr lang="bg-BG" dirty="0">
                <a:solidFill>
                  <a:srgbClr val="085156"/>
                </a:solidFill>
              </a:rPr>
              <a:t>Всичките 17 цели са свързани помежду си, за да се гарантира, че никой не е изоставен</a:t>
            </a:r>
            <a:r>
              <a:rPr lang="en-IE" dirty="0">
                <a:solidFill>
                  <a:srgbClr val="085156"/>
                </a:solidFill>
              </a:rPr>
              <a:t>. </a:t>
            </a:r>
          </a:p>
          <a:p>
            <a:pPr lvl="0" algn="just">
              <a:spcBef>
                <a:spcPts val="400"/>
              </a:spcBef>
            </a:pPr>
            <a:r>
              <a:rPr lang="bg-BG" dirty="0">
                <a:solidFill>
                  <a:srgbClr val="085156"/>
                </a:solidFill>
              </a:rPr>
              <a:t>Бизнесът използва целите като карта, за да „прави </a:t>
            </a:r>
          </a:p>
          <a:p>
            <a:pPr lvl="0" algn="just">
              <a:spcBef>
                <a:spcPts val="400"/>
              </a:spcBef>
            </a:pPr>
            <a:r>
              <a:rPr lang="bg-BG" dirty="0">
                <a:solidFill>
                  <a:srgbClr val="085156"/>
                </a:solidFill>
              </a:rPr>
              <a:t>добро“ и сравнителен анализ при разработването</a:t>
            </a:r>
            <a:r>
              <a:rPr lang="en-IE" dirty="0">
                <a:solidFill>
                  <a:srgbClr val="085156"/>
                </a:solidFill>
              </a:rPr>
              <a:t> </a:t>
            </a:r>
          </a:p>
          <a:p>
            <a:pPr lvl="0" algn="just">
              <a:spcBef>
                <a:spcPts val="400"/>
              </a:spcBef>
            </a:pPr>
            <a:r>
              <a:rPr lang="bg-BG" dirty="0">
                <a:solidFill>
                  <a:srgbClr val="085156"/>
                </a:solidFill>
              </a:rPr>
              <a:t>на нови продукти или услуги</a:t>
            </a:r>
            <a:r>
              <a:rPr lang="en-IE" dirty="0">
                <a:solidFill>
                  <a:srgbClr val="085156"/>
                </a:solidFill>
              </a:rPr>
              <a:t>.  </a:t>
            </a:r>
          </a:p>
          <a:p>
            <a:pPr>
              <a:spcBef>
                <a:spcPts val="400"/>
              </a:spcBef>
            </a:pPr>
            <a:r>
              <a:rPr lang="bg-BG" dirty="0">
                <a:solidFill>
                  <a:srgbClr val="085156"/>
                </a:solidFill>
              </a:rPr>
              <a:t>ЦУР/</a:t>
            </a:r>
            <a:r>
              <a:rPr lang="en-IE" dirty="0">
                <a:solidFill>
                  <a:srgbClr val="085156"/>
                </a:solidFill>
              </a:rPr>
              <a:t>SDGs </a:t>
            </a:r>
            <a:r>
              <a:rPr lang="bg-BG" dirty="0">
                <a:solidFill>
                  <a:srgbClr val="085156"/>
                </a:solidFill>
              </a:rPr>
              <a:t>се разглежда също в Модул</a:t>
            </a:r>
            <a:r>
              <a:rPr lang="en-IE" dirty="0">
                <a:solidFill>
                  <a:srgbClr val="085156"/>
                </a:solidFill>
              </a:rPr>
              <a:t> 4. </a:t>
            </a:r>
          </a:p>
        </p:txBody>
      </p:sp>
      <p:pic>
        <p:nvPicPr>
          <p:cNvPr id="5" name="Picture 4">
            <a:extLst>
              <a:ext uri="{FF2B5EF4-FFF2-40B4-BE49-F238E27FC236}">
                <a16:creationId xmlns:a16="http://schemas.microsoft.com/office/drawing/2014/main" id="{38F41B8A-5AC9-4C67-806B-3FA81BF96A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8731" y="3916542"/>
            <a:ext cx="4933269" cy="2747439"/>
          </a:xfrm>
          <a:prstGeom prst="rect">
            <a:avLst/>
          </a:prstGeom>
        </p:spPr>
      </p:pic>
    </p:spTree>
    <p:extLst>
      <p:ext uri="{BB962C8B-B14F-4D97-AF65-F5344CB8AC3E}">
        <p14:creationId xmlns:p14="http://schemas.microsoft.com/office/powerpoint/2010/main" val="2735782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0247F4-3BF4-4A9A-AE43-DA10EC1A97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220" b="954"/>
          <a:stretch/>
        </p:blipFill>
        <p:spPr>
          <a:xfrm>
            <a:off x="20" y="10"/>
            <a:ext cx="12191980" cy="6857990"/>
          </a:xfrm>
          <a:prstGeom prst="rect">
            <a:avLst/>
          </a:prstGeom>
        </p:spPr>
      </p:pic>
    </p:spTree>
    <p:extLst>
      <p:ext uri="{BB962C8B-B14F-4D97-AF65-F5344CB8AC3E}">
        <p14:creationId xmlns:p14="http://schemas.microsoft.com/office/powerpoint/2010/main" val="1783655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A6C48E-DFFF-4E51-9B33-EE8D5110D495}"/>
              </a:ext>
            </a:extLst>
          </p:cNvPr>
          <p:cNvSpPr>
            <a:spLocks noGrp="1"/>
          </p:cNvSpPr>
          <p:nvPr>
            <p:ph type="body" sz="quarter" idx="19"/>
          </p:nvPr>
        </p:nvSpPr>
        <p:spPr>
          <a:xfrm>
            <a:off x="2762905" y="354871"/>
            <a:ext cx="8775233" cy="1160989"/>
          </a:xfrm>
        </p:spPr>
        <p:txBody>
          <a:bodyPr>
            <a:normAutofit fontScale="85000" lnSpcReduction="10000"/>
          </a:bodyPr>
          <a:lstStyle/>
          <a:p>
            <a:pPr algn="l"/>
            <a:r>
              <a:rPr lang="bg-BG" b="1" dirty="0">
                <a:solidFill>
                  <a:srgbClr val="F5C05B"/>
                </a:solidFill>
              </a:rPr>
              <a:t>ЦЕЛИТЕ на РЗАВИТИЕ на ЕС</a:t>
            </a:r>
            <a:r>
              <a:rPr lang="en-IE" b="1" dirty="0">
                <a:solidFill>
                  <a:srgbClr val="F5C05B"/>
                </a:solidFill>
              </a:rPr>
              <a:t>…</a:t>
            </a:r>
          </a:p>
          <a:p>
            <a:pPr algn="l"/>
            <a:r>
              <a:rPr lang="bg-BG" b="1" dirty="0">
                <a:solidFill>
                  <a:srgbClr val="F5C05B"/>
                </a:solidFill>
              </a:rPr>
              <a:t>ОТНОСНО ИНДУСТРИЯТА ЗА ХРАНИТЕЛНИ УСЛУГИ</a:t>
            </a:r>
            <a:endParaRPr lang="en-IE" b="1" dirty="0">
              <a:solidFill>
                <a:srgbClr val="F5C05B"/>
              </a:solidFill>
            </a:endParaRPr>
          </a:p>
        </p:txBody>
      </p:sp>
      <p:sp>
        <p:nvSpPr>
          <p:cNvPr id="3" name="Text Placeholder 2">
            <a:extLst>
              <a:ext uri="{FF2B5EF4-FFF2-40B4-BE49-F238E27FC236}">
                <a16:creationId xmlns:a16="http://schemas.microsoft.com/office/drawing/2014/main" id="{028EF8A6-67CE-4EE3-A4C6-5F53A836DD14}"/>
              </a:ext>
            </a:extLst>
          </p:cNvPr>
          <p:cNvSpPr>
            <a:spLocks noGrp="1"/>
          </p:cNvSpPr>
          <p:nvPr>
            <p:ph type="body" sz="quarter" idx="20"/>
          </p:nvPr>
        </p:nvSpPr>
        <p:spPr>
          <a:xfrm>
            <a:off x="236306" y="1515860"/>
            <a:ext cx="11628860" cy="4771923"/>
          </a:xfrm>
        </p:spPr>
        <p:txBody>
          <a:bodyPr/>
          <a:lstStyle/>
          <a:p>
            <a:pPr marL="342900" lvl="0" indent="-342900" algn="just">
              <a:buFont typeface="Arial" panose="020B0604020202020204" pitchFamily="34" charset="0"/>
              <a:buChar char="•"/>
            </a:pPr>
            <a:r>
              <a:rPr lang="bg-BG" sz="2300" b="1" dirty="0">
                <a:solidFill>
                  <a:srgbClr val="085156"/>
                </a:solidFill>
              </a:rPr>
              <a:t>Чудесни иновативни действия за преход към решения с нулеви отпадъци.</a:t>
            </a:r>
            <a:r>
              <a:rPr lang="en-IE" sz="2300" dirty="0">
                <a:solidFill>
                  <a:srgbClr val="085156"/>
                </a:solidFill>
              </a:rPr>
              <a:t> </a:t>
            </a:r>
            <a:r>
              <a:rPr lang="bg-BG" sz="2300" dirty="0">
                <a:solidFill>
                  <a:srgbClr val="085156"/>
                </a:solidFill>
              </a:rPr>
              <a:t>Някои области на хранителните услуги се считат като високо отпадъчни сектори </a:t>
            </a:r>
            <a:r>
              <a:rPr lang="en-IE" sz="2300" dirty="0">
                <a:solidFill>
                  <a:srgbClr val="085156"/>
                </a:solidFill>
              </a:rPr>
              <a:t>(</a:t>
            </a:r>
            <a:r>
              <a:rPr lang="bg-BG" sz="2300" dirty="0">
                <a:solidFill>
                  <a:srgbClr val="085156"/>
                </a:solidFill>
              </a:rPr>
              <a:t>например кетъринг за събития и услуги за доставка на храна</a:t>
            </a:r>
            <a:r>
              <a:rPr lang="en-IE" sz="2300" dirty="0">
                <a:solidFill>
                  <a:srgbClr val="085156"/>
                </a:solidFill>
              </a:rPr>
              <a:t>).  </a:t>
            </a:r>
            <a:r>
              <a:rPr lang="bg-BG" sz="2300" dirty="0">
                <a:solidFill>
                  <a:srgbClr val="085156"/>
                </a:solidFill>
              </a:rPr>
              <a:t>Как може да въведете мерки за устойчивост, за да намалите въздействието на тези области</a:t>
            </a:r>
            <a:r>
              <a:rPr lang="en-IE" sz="2300" dirty="0">
                <a:solidFill>
                  <a:srgbClr val="085156"/>
                </a:solidFill>
              </a:rPr>
              <a:t>?</a:t>
            </a:r>
          </a:p>
          <a:p>
            <a:pPr marL="342900" lvl="0" indent="-342900" algn="just">
              <a:buFont typeface="Arial" panose="020B0604020202020204" pitchFamily="34" charset="0"/>
              <a:buChar char="•"/>
            </a:pPr>
            <a:r>
              <a:rPr lang="bg-BG" sz="2300" b="1" dirty="0">
                <a:solidFill>
                  <a:srgbClr val="085156"/>
                </a:solidFill>
              </a:rPr>
              <a:t>Може да има силен бизнес смисъл да се заемете с инициативи </a:t>
            </a:r>
            <a:r>
              <a:rPr lang="bg-BG" sz="2300" dirty="0">
                <a:solidFill>
                  <a:srgbClr val="085156"/>
                </a:solidFill>
              </a:rPr>
              <a:t>за постигане на нулеви отпадъци или хранителни услуги без опаковки. Осигурете разделно събиране на различни потоци отпадъци, включително пластмаса и органични</a:t>
            </a:r>
            <a:r>
              <a:rPr lang="en-GB" sz="2300" dirty="0">
                <a:solidFill>
                  <a:srgbClr val="085156"/>
                </a:solidFill>
              </a:rPr>
              <a:t>. </a:t>
            </a:r>
            <a:endParaRPr lang="en-IE" sz="2300" dirty="0">
              <a:solidFill>
                <a:srgbClr val="085156"/>
              </a:solidFill>
            </a:endParaRPr>
          </a:p>
          <a:p>
            <a:pPr marL="342900" lvl="0" indent="-342900" algn="just">
              <a:buFont typeface="Arial" panose="020B0604020202020204" pitchFamily="34" charset="0"/>
              <a:buChar char="•"/>
            </a:pPr>
            <a:r>
              <a:rPr lang="bg-BG" sz="2300" b="1" dirty="0">
                <a:solidFill>
                  <a:srgbClr val="085156"/>
                </a:solidFill>
              </a:rPr>
              <a:t>Възможности за финансиране</a:t>
            </a:r>
            <a:r>
              <a:rPr lang="en-IE" sz="2300" b="1" dirty="0">
                <a:solidFill>
                  <a:srgbClr val="085156"/>
                </a:solidFill>
              </a:rPr>
              <a:t> </a:t>
            </a:r>
            <a:r>
              <a:rPr lang="en-IE" sz="2300" dirty="0">
                <a:solidFill>
                  <a:srgbClr val="085156"/>
                </a:solidFill>
              </a:rPr>
              <a:t> </a:t>
            </a:r>
            <a:r>
              <a:rPr lang="bg-BG" sz="2300" dirty="0">
                <a:solidFill>
                  <a:srgbClr val="085156"/>
                </a:solidFill>
              </a:rPr>
              <a:t>с проверка на местни и регионални фондове за инвестиции, като инфраструктура, която улеснява връщането на опаковки за повторна употреба </a:t>
            </a:r>
            <a:r>
              <a:rPr lang="en-IE" sz="2300" dirty="0">
                <a:solidFill>
                  <a:srgbClr val="085156"/>
                </a:solidFill>
              </a:rPr>
              <a:t>(</a:t>
            </a:r>
            <a:r>
              <a:rPr lang="bg-BG" sz="2300" dirty="0">
                <a:solidFill>
                  <a:srgbClr val="085156"/>
                </a:solidFill>
              </a:rPr>
              <a:t>обратна логистика</a:t>
            </a:r>
            <a:r>
              <a:rPr lang="en-IE" sz="2300" dirty="0">
                <a:solidFill>
                  <a:srgbClr val="085156"/>
                </a:solidFill>
              </a:rPr>
              <a:t>)</a:t>
            </a:r>
            <a:r>
              <a:rPr lang="bg-BG" sz="2300" dirty="0">
                <a:solidFill>
                  <a:srgbClr val="085156"/>
                </a:solidFill>
              </a:rPr>
              <a:t> признавайки техните ползи за намаляване на отпадъците и подпомагайки местното икономическо развитие</a:t>
            </a:r>
            <a:r>
              <a:rPr lang="en-IE" sz="2300" dirty="0">
                <a:solidFill>
                  <a:srgbClr val="085156"/>
                </a:solidFill>
              </a:rPr>
              <a:t>.</a:t>
            </a:r>
          </a:p>
          <a:p>
            <a:pPr marL="342900" lvl="0" indent="-342900" algn="just">
              <a:buFont typeface="Arial" panose="020B0604020202020204" pitchFamily="34" charset="0"/>
              <a:buChar char="•"/>
            </a:pPr>
            <a:r>
              <a:rPr lang="bg-BG" sz="2300" b="1" dirty="0">
                <a:solidFill>
                  <a:srgbClr val="085156"/>
                </a:solidFill>
              </a:rPr>
              <a:t>Инвестирайте в интегрирани вериги за доставка </a:t>
            </a:r>
            <a:r>
              <a:rPr lang="bg-BG" sz="2300" dirty="0">
                <a:solidFill>
                  <a:srgbClr val="085156"/>
                </a:solidFill>
              </a:rPr>
              <a:t>между селски и градски райони, включително хранителни услуги, управление на отпадъци и мека мобилност, като ползвате налични възможности за намаляване на отпадъци и емисии</a:t>
            </a:r>
            <a:r>
              <a:rPr lang="en-IE" sz="2300" dirty="0">
                <a:solidFill>
                  <a:srgbClr val="085156"/>
                </a:solidFill>
              </a:rPr>
              <a:t>.</a:t>
            </a:r>
          </a:p>
          <a:p>
            <a:pPr algn="just"/>
            <a:endParaRPr lang="en-IE" dirty="0">
              <a:solidFill>
                <a:srgbClr val="085156"/>
              </a:solidFill>
            </a:endParaRPr>
          </a:p>
          <a:p>
            <a:pPr marL="342900" lvl="0" indent="-342900" algn="just">
              <a:buFont typeface="Arial" panose="020B0604020202020204" pitchFamily="34" charset="0"/>
              <a:buChar char="•"/>
            </a:pPr>
            <a:endParaRPr lang="en-IE" dirty="0"/>
          </a:p>
          <a:p>
            <a:pPr marL="342900" indent="-342900">
              <a:buFont typeface="Arial" panose="020B0604020202020204" pitchFamily="34" charset="0"/>
              <a:buChar char="•"/>
            </a:pPr>
            <a:endParaRPr lang="en-IE" dirty="0"/>
          </a:p>
        </p:txBody>
      </p:sp>
    </p:spTree>
    <p:extLst>
      <p:ext uri="{BB962C8B-B14F-4D97-AF65-F5344CB8AC3E}">
        <p14:creationId xmlns:p14="http://schemas.microsoft.com/office/powerpoint/2010/main" val="4123580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0E6666-4F21-47C3-9B77-46E8F65A1152}"/>
              </a:ext>
            </a:extLst>
          </p:cNvPr>
          <p:cNvSpPr>
            <a:spLocks noGrp="1"/>
          </p:cNvSpPr>
          <p:nvPr>
            <p:ph type="body" sz="quarter" idx="16"/>
          </p:nvPr>
        </p:nvSpPr>
        <p:spPr/>
        <p:txBody>
          <a:bodyPr vert="horz" lIns="91440" tIns="45720" rIns="91440" bIns="45720" rtlCol="0" anchor="t">
            <a:normAutofit/>
          </a:bodyPr>
          <a:lstStyle/>
          <a:p>
            <a:r>
              <a:rPr lang="bg-BG" b="1" dirty="0">
                <a:solidFill>
                  <a:srgbClr val="F5C05B"/>
                </a:solidFill>
                <a:cs typeface="Calibri"/>
              </a:rPr>
              <a:t>Устойчиви диети</a:t>
            </a:r>
            <a:r>
              <a:rPr lang="en-US" b="1" dirty="0">
                <a:solidFill>
                  <a:srgbClr val="F5C05B"/>
                </a:solidFill>
                <a:cs typeface="Calibri"/>
              </a:rPr>
              <a:t> </a:t>
            </a:r>
          </a:p>
        </p:txBody>
      </p:sp>
      <p:sp>
        <p:nvSpPr>
          <p:cNvPr id="3" name="Text Placeholder 2">
            <a:extLst>
              <a:ext uri="{FF2B5EF4-FFF2-40B4-BE49-F238E27FC236}">
                <a16:creationId xmlns:a16="http://schemas.microsoft.com/office/drawing/2014/main" id="{F26E4AA6-DC53-48A4-A8AB-BA67D6E111A6}"/>
              </a:ext>
            </a:extLst>
          </p:cNvPr>
          <p:cNvSpPr>
            <a:spLocks noGrp="1"/>
          </p:cNvSpPr>
          <p:nvPr>
            <p:ph type="body" sz="quarter" idx="17"/>
          </p:nvPr>
        </p:nvSpPr>
        <p:spPr/>
        <p:txBody>
          <a:bodyPr vert="horz" lIns="91440" tIns="45720" rIns="91440" bIns="45720" rtlCol="0" anchor="t">
            <a:noAutofit/>
          </a:bodyPr>
          <a:lstStyle/>
          <a:p>
            <a:pPr algn="just"/>
            <a:r>
              <a:rPr lang="bg-BG" b="1" dirty="0">
                <a:solidFill>
                  <a:srgbClr val="085156"/>
                </a:solidFill>
                <a:ea typeface="+mn-lt"/>
                <a:cs typeface="+mn-lt"/>
              </a:rPr>
              <a:t>Устойчиви диети са тези, които</a:t>
            </a:r>
            <a:r>
              <a:rPr lang="en-IE" b="1" dirty="0">
                <a:solidFill>
                  <a:srgbClr val="085156"/>
                </a:solidFill>
                <a:ea typeface="+mn-lt"/>
                <a:cs typeface="+mn-lt"/>
              </a:rPr>
              <a:t>:</a:t>
            </a:r>
            <a:endParaRPr lang="en-US" dirty="0">
              <a:solidFill>
                <a:srgbClr val="085156"/>
              </a:solidFill>
              <a:ea typeface="+mn-lt"/>
              <a:cs typeface="+mn-lt"/>
            </a:endParaRPr>
          </a:p>
          <a:p>
            <a:pPr marL="285750" indent="-285750" algn="just">
              <a:buFont typeface="Symbol"/>
              <a:buChar char="•"/>
            </a:pPr>
            <a:r>
              <a:rPr lang="bg-BG" dirty="0">
                <a:solidFill>
                  <a:srgbClr val="085156"/>
                </a:solidFill>
                <a:ea typeface="+mn-lt"/>
                <a:cs typeface="+mn-lt"/>
              </a:rPr>
              <a:t>Запазват биоразнообразието и екосистемите</a:t>
            </a:r>
            <a:r>
              <a:rPr lang="en-IE" dirty="0">
                <a:solidFill>
                  <a:srgbClr val="085156"/>
                </a:solidFill>
                <a:ea typeface="+mn-lt"/>
                <a:cs typeface="+mn-lt"/>
              </a:rPr>
              <a:t> </a:t>
            </a:r>
            <a:endParaRPr lang="en-US" dirty="0">
              <a:solidFill>
                <a:srgbClr val="085156"/>
              </a:solidFill>
              <a:ea typeface="+mn-lt"/>
              <a:cs typeface="+mn-lt"/>
            </a:endParaRPr>
          </a:p>
          <a:p>
            <a:pPr marL="285750" indent="-285750" algn="just">
              <a:buFont typeface="Symbol"/>
              <a:buChar char="•"/>
            </a:pPr>
            <a:r>
              <a:rPr lang="bg-BG" dirty="0">
                <a:solidFill>
                  <a:srgbClr val="085156"/>
                </a:solidFill>
                <a:ea typeface="+mn-lt"/>
                <a:cs typeface="+mn-lt"/>
              </a:rPr>
              <a:t>Приемливи са културно</a:t>
            </a:r>
            <a:r>
              <a:rPr lang="en-IE" dirty="0">
                <a:solidFill>
                  <a:srgbClr val="085156"/>
                </a:solidFill>
                <a:ea typeface="+mn-lt"/>
                <a:cs typeface="+mn-lt"/>
              </a:rPr>
              <a:t> </a:t>
            </a:r>
            <a:endParaRPr lang="en-US" dirty="0">
              <a:solidFill>
                <a:srgbClr val="085156"/>
              </a:solidFill>
              <a:ea typeface="+mn-lt"/>
              <a:cs typeface="+mn-lt"/>
            </a:endParaRPr>
          </a:p>
          <a:p>
            <a:pPr marL="285750" indent="-285750" algn="just">
              <a:buFont typeface="Symbol"/>
              <a:buChar char="•"/>
            </a:pPr>
            <a:r>
              <a:rPr lang="bg-BG" dirty="0">
                <a:solidFill>
                  <a:srgbClr val="085156"/>
                </a:solidFill>
                <a:ea typeface="+mn-lt"/>
                <a:cs typeface="+mn-lt"/>
              </a:rPr>
              <a:t>Лесни са за намиране и достъпни</a:t>
            </a:r>
            <a:r>
              <a:rPr lang="en-IE" dirty="0">
                <a:solidFill>
                  <a:srgbClr val="085156"/>
                </a:solidFill>
                <a:ea typeface="+mn-lt"/>
                <a:cs typeface="+mn-lt"/>
              </a:rPr>
              <a:t> </a:t>
            </a:r>
            <a:endParaRPr lang="en-US" dirty="0">
              <a:solidFill>
                <a:srgbClr val="085156"/>
              </a:solidFill>
              <a:ea typeface="+mn-lt"/>
              <a:cs typeface="+mn-lt"/>
            </a:endParaRPr>
          </a:p>
          <a:p>
            <a:pPr marL="285750" indent="-285750" algn="just">
              <a:buFont typeface="Symbol"/>
              <a:buChar char="•"/>
            </a:pPr>
            <a:r>
              <a:rPr lang="bg-BG" dirty="0">
                <a:solidFill>
                  <a:srgbClr val="085156"/>
                </a:solidFill>
                <a:ea typeface="+mn-lt"/>
                <a:cs typeface="+mn-lt"/>
              </a:rPr>
              <a:t>Дават питателна, здравословна, безопасна и адекватна храна</a:t>
            </a:r>
            <a:r>
              <a:rPr lang="en-IE" dirty="0">
                <a:solidFill>
                  <a:srgbClr val="085156"/>
                </a:solidFill>
                <a:ea typeface="+mn-lt"/>
                <a:cs typeface="+mn-lt"/>
              </a:rPr>
              <a:t> </a:t>
            </a:r>
            <a:endParaRPr lang="en-US" dirty="0">
              <a:solidFill>
                <a:srgbClr val="085156"/>
              </a:solidFill>
              <a:ea typeface="+mn-lt"/>
              <a:cs typeface="+mn-lt"/>
            </a:endParaRPr>
          </a:p>
          <a:p>
            <a:pPr marL="285750" indent="-285750" algn="just">
              <a:buFont typeface="Symbol"/>
              <a:buChar char="•"/>
            </a:pPr>
            <a:r>
              <a:rPr lang="bg-BG" dirty="0">
                <a:solidFill>
                  <a:srgbClr val="085156"/>
                </a:solidFill>
                <a:ea typeface="+mn-lt"/>
                <a:cs typeface="+mn-lt"/>
              </a:rPr>
              <a:t>Оптимизират природните и човешки ресурси</a:t>
            </a:r>
            <a:endParaRPr lang="en-US" dirty="0">
              <a:solidFill>
                <a:srgbClr val="085156"/>
              </a:solidFill>
              <a:ea typeface="+mn-lt"/>
              <a:cs typeface="+mn-lt"/>
            </a:endParaRPr>
          </a:p>
          <a:p>
            <a:pPr algn="just"/>
            <a:r>
              <a:rPr lang="en-IE" sz="1400" b="1" u="sng" dirty="0">
                <a:ea typeface="+mn-lt"/>
                <a:cs typeface="+mn-lt"/>
                <a:hlinkClick r:id="rId2"/>
              </a:rPr>
              <a:t>http://assets.wwf.org.uk/downloads/wwf_catering_full_report.pdf?_ga=2.260765005.179122158.1561971478-1152898316.1561547209</a:t>
            </a:r>
            <a:endParaRPr lang="en-IE" sz="1400" b="1" u="sng" dirty="0">
              <a:ea typeface="+mn-lt"/>
              <a:cs typeface="+mn-lt"/>
            </a:endParaRPr>
          </a:p>
          <a:p>
            <a:pPr algn="just"/>
            <a:endParaRPr lang="en-US" dirty="0">
              <a:cs typeface="Calibri"/>
            </a:endParaRPr>
          </a:p>
        </p:txBody>
      </p:sp>
      <p:pic>
        <p:nvPicPr>
          <p:cNvPr id="5" name="Picture 5" descr="Fresh carrots laid on a wooden floor">
            <a:extLst>
              <a:ext uri="{FF2B5EF4-FFF2-40B4-BE49-F238E27FC236}">
                <a16:creationId xmlns:a16="http://schemas.microsoft.com/office/drawing/2014/main" id="{AC52ED64-1396-4F47-9419-E46895B32172}"/>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p:blipFill>
        <p:spPr>
          <a:xfrm>
            <a:off x="0" y="-14989"/>
            <a:ext cx="5656958" cy="6276358"/>
          </a:xfrm>
        </p:spPr>
      </p:pic>
    </p:spTree>
    <p:extLst>
      <p:ext uri="{BB962C8B-B14F-4D97-AF65-F5344CB8AC3E}">
        <p14:creationId xmlns:p14="http://schemas.microsoft.com/office/powerpoint/2010/main" val="477612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5A6B9A-14AA-4E0C-8DF7-BCC4E4EEBE7F}"/>
              </a:ext>
            </a:extLst>
          </p:cNvPr>
          <p:cNvSpPr>
            <a:spLocks noGrp="1"/>
          </p:cNvSpPr>
          <p:nvPr>
            <p:ph type="body" sz="quarter" idx="20"/>
          </p:nvPr>
        </p:nvSpPr>
        <p:spPr>
          <a:xfrm>
            <a:off x="201168" y="2503357"/>
            <a:ext cx="11354193" cy="2791020"/>
          </a:xfrm>
        </p:spPr>
        <p:txBody>
          <a:bodyPr/>
          <a:lstStyle/>
          <a:p>
            <a:pPr algn="just">
              <a:lnSpc>
                <a:spcPct val="107000"/>
              </a:lnSpc>
            </a:pPr>
            <a:r>
              <a:rPr lang="bg-BG" sz="2000" dirty="0"/>
              <a:t>Тази испанска концепция е създадена, за да предостави на населението инструмент за борба с хранителните отпадъци</a:t>
            </a:r>
            <a:r>
              <a:rPr lang="en-US" sz="2000" dirty="0"/>
              <a:t>.</a:t>
            </a:r>
            <a:r>
              <a:rPr lang="bg-BG" sz="2000" dirty="0"/>
              <a:t> Екологичните съдове, наречени </a:t>
            </a:r>
            <a:r>
              <a:rPr lang="en-US" sz="2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r>
              <a:rPr lang="bg-BG" sz="2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Гурме чанти</a:t>
            </a:r>
            <a:r>
              <a:rPr lang="en-US" sz="2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bg-BG" sz="2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се предоставят на хранещите се в ресторанти, за да могат да вземат храната, която им остава. Идеята е потребителите да бъдат информирани за разхищението на храна, и че оставащата част не са просто боклуци, които трябва да се изхвърлят, докато същевременно може да се използват като екологично чист подход</a:t>
            </a:r>
            <a:r>
              <a:rPr lang="en-US" sz="2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pPr>
            <a:r>
              <a:rPr lang="en-US" sz="2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bg-BG" sz="2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Гурме чантите</a:t>
            </a:r>
            <a:r>
              <a:rPr lang="en-US" sz="2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bg-BG" sz="2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са направени от рециклирана хартия и могат да се поставят в микровълнова фурна. Те са напълно компостируеми и когато </a:t>
            </a:r>
            <a:r>
              <a:rPr lang="bg-BG" sz="2000" dirty="0">
                <a:solidFill>
                  <a:srgbClr val="595959"/>
                </a:solidFill>
                <a:latin typeface="Calibri" panose="020F0502020204030204" pitchFamily="34" charset="0"/>
                <a:ea typeface="Calibri" panose="020F0502020204030204" pitchFamily="34" charset="0"/>
                <a:cs typeface="Times New Roman" panose="02020603050405020304" pitchFamily="18" charset="0"/>
              </a:rPr>
              <a:t>вече</a:t>
            </a:r>
            <a:r>
              <a:rPr lang="bg-BG" sz="2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не са необходими, могат да се депонират в контейнер за рециклиране на органични отпадъци, като по този начин се затваря икономическия кръг</a:t>
            </a:r>
            <a:r>
              <a:rPr lang="en-US" sz="2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bg-BG" sz="1600" b="1" dirty="0">
                <a:solidFill>
                  <a:srgbClr val="085156"/>
                </a:solidFill>
                <a:highlight>
                  <a:srgbClr val="F5C05B"/>
                </a:highlight>
                <a:ea typeface="Calibri" panose="020F0502020204030204" pitchFamily="34" charset="0"/>
                <a:cs typeface="Times New Roman" panose="02020603050405020304" pitchFamily="18" charset="0"/>
              </a:rPr>
              <a:t>ПОСЕТЕТЕ</a:t>
            </a:r>
            <a:r>
              <a:rPr lang="en-US" sz="1600" b="1" dirty="0">
                <a:solidFill>
                  <a:srgbClr val="085156"/>
                </a:solidFill>
                <a:effectLst/>
                <a:ea typeface="Calibri" panose="020F0502020204030204" pitchFamily="34" charset="0"/>
                <a:cs typeface="Times New Roman" panose="02020603050405020304" pitchFamily="18" charset="0"/>
              </a:rPr>
              <a:t> </a:t>
            </a:r>
            <a:r>
              <a:rPr lang="en-IE" sz="1400" dirty="0">
                <a:hlinkClick r:id="rId2"/>
              </a:rPr>
              <a:t>“Gourmet Bag” 2.0: </a:t>
            </a:r>
            <a:r>
              <a:rPr lang="en-IE" sz="1400" dirty="0" err="1">
                <a:hlinkClick r:id="rId2"/>
              </a:rPr>
              <a:t>jatetxeetako</a:t>
            </a:r>
            <a:r>
              <a:rPr lang="en-IE" sz="1400" dirty="0">
                <a:hlinkClick r:id="rId2"/>
              </a:rPr>
              <a:t> </a:t>
            </a:r>
            <a:r>
              <a:rPr lang="en-IE" sz="1400" dirty="0" err="1">
                <a:hlinkClick r:id="rId2"/>
              </a:rPr>
              <a:t>elikagaien</a:t>
            </a:r>
            <a:r>
              <a:rPr lang="en-IE" sz="1400" dirty="0">
                <a:hlinkClick r:id="rId2"/>
              </a:rPr>
              <a:t> </a:t>
            </a:r>
            <a:r>
              <a:rPr lang="en-IE" sz="1400" dirty="0" err="1">
                <a:hlinkClick r:id="rId2"/>
              </a:rPr>
              <a:t>xahutzea</a:t>
            </a:r>
            <a:r>
              <a:rPr lang="en-IE" sz="1400" dirty="0">
                <a:hlinkClick r:id="rId2"/>
              </a:rPr>
              <a:t> </a:t>
            </a:r>
            <a:r>
              <a:rPr lang="en-IE" sz="1400" dirty="0" err="1">
                <a:hlinkClick r:id="rId2"/>
              </a:rPr>
              <a:t>saihesteko</a:t>
            </a:r>
            <a:r>
              <a:rPr lang="en-IE" sz="1400" dirty="0">
                <a:hlinkClick r:id="rId2"/>
              </a:rPr>
              <a:t> </a:t>
            </a:r>
            <a:r>
              <a:rPr lang="en-IE" sz="1400" dirty="0" err="1">
                <a:hlinkClick r:id="rId2"/>
              </a:rPr>
              <a:t>soluzio</a:t>
            </a:r>
            <a:r>
              <a:rPr lang="en-IE" sz="1400" dirty="0">
                <a:hlinkClick r:id="rId2"/>
              </a:rPr>
              <a:t> </a:t>
            </a:r>
            <a:r>
              <a:rPr lang="en-IE" sz="1400" dirty="0" err="1">
                <a:hlinkClick r:id="rId2"/>
              </a:rPr>
              <a:t>ekologikoa</a:t>
            </a:r>
            <a:r>
              <a:rPr lang="en-IE" sz="1400" dirty="0">
                <a:hlinkClick r:id="rId2"/>
              </a:rPr>
              <a:t> - </a:t>
            </a:r>
            <a:r>
              <a:rPr lang="en-IE" sz="1400" dirty="0" err="1">
                <a:hlinkClick r:id="rId2"/>
              </a:rPr>
              <a:t>Artikulua</a:t>
            </a:r>
            <a:r>
              <a:rPr lang="en-IE" sz="1400" dirty="0">
                <a:hlinkClick r:id="rId2"/>
              </a:rPr>
              <a:t> - Gipuzkoa ETORKIZUNA ORAIN</a:t>
            </a:r>
            <a:endParaRPr lang="en-IE"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r>
              <a:rPr lang="bg-BG" sz="1600" b="1" dirty="0">
                <a:solidFill>
                  <a:srgbClr val="085156"/>
                </a:solidFill>
                <a:highlight>
                  <a:srgbClr val="F5C05B"/>
                </a:highlight>
                <a:ea typeface="Calibri" panose="020F0502020204030204" pitchFamily="34" charset="0"/>
                <a:cs typeface="Times New Roman" panose="02020603050405020304" pitchFamily="18" charset="0"/>
              </a:rPr>
              <a:t>ПРОЧЕТЕТЕ ЦЯЛАТА ИСТОРИЯ</a:t>
            </a:r>
            <a:r>
              <a:rPr lang="en-GB" sz="1600" b="1" dirty="0">
                <a:solidFill>
                  <a:srgbClr val="085156"/>
                </a:solidFill>
                <a:ea typeface="Calibri" panose="020F0502020204030204" pitchFamily="34" charset="0"/>
                <a:cs typeface="Times New Roman" panose="02020603050405020304" pitchFamily="18" charset="0"/>
              </a:rPr>
              <a:t> </a:t>
            </a:r>
            <a:r>
              <a:rPr lang="en-IE" sz="1400" dirty="0">
                <a:hlinkClick r:id="rId3"/>
              </a:rPr>
              <a:t>43-Gourmet-Bag-Project.pdf (</a:t>
            </a:r>
            <a:r>
              <a:rPr lang="en-IE" sz="1400" dirty="0" err="1">
                <a:hlinkClick r:id="rId3"/>
              </a:rPr>
              <a:t>foodinnovation.how</a:t>
            </a:r>
            <a:r>
              <a:rPr lang="en-IE" sz="1400" dirty="0">
                <a:hlinkClick r:id="rId3"/>
              </a:rPr>
              <a:t>)</a:t>
            </a:r>
            <a:endParaRPr lang="en-IE" sz="1400" dirty="0"/>
          </a:p>
        </p:txBody>
      </p:sp>
      <p:pic>
        <p:nvPicPr>
          <p:cNvPr id="5" name="Picture 4">
            <a:extLst>
              <a:ext uri="{FF2B5EF4-FFF2-40B4-BE49-F238E27FC236}">
                <a16:creationId xmlns:a16="http://schemas.microsoft.com/office/drawing/2014/main" id="{98228ECF-3B1A-4271-8B46-36A44EF0206A}"/>
              </a:ext>
            </a:extLst>
          </p:cNvPr>
          <p:cNvPicPr>
            <a:picLocks noChangeAspect="1"/>
          </p:cNvPicPr>
          <p:nvPr/>
        </p:nvPicPr>
        <p:blipFill>
          <a:blip r:embed="rId4"/>
          <a:stretch>
            <a:fillRect/>
          </a:stretch>
        </p:blipFill>
        <p:spPr>
          <a:xfrm>
            <a:off x="79046" y="201169"/>
            <a:ext cx="6016954" cy="2184060"/>
          </a:xfrm>
          <a:prstGeom prst="rect">
            <a:avLst/>
          </a:prstGeom>
        </p:spPr>
      </p:pic>
      <p:sp>
        <p:nvSpPr>
          <p:cNvPr id="6" name="TextBox 5">
            <a:extLst>
              <a:ext uri="{FF2B5EF4-FFF2-40B4-BE49-F238E27FC236}">
                <a16:creationId xmlns:a16="http://schemas.microsoft.com/office/drawing/2014/main" id="{0B2E5704-9437-4C14-8AF8-B9096AF70B0F}"/>
              </a:ext>
            </a:extLst>
          </p:cNvPr>
          <p:cNvSpPr txBox="1"/>
          <p:nvPr/>
        </p:nvSpPr>
        <p:spPr>
          <a:xfrm>
            <a:off x="8615190" y="566928"/>
            <a:ext cx="3290297" cy="707886"/>
          </a:xfrm>
          <a:prstGeom prst="rect">
            <a:avLst/>
          </a:prstGeom>
          <a:solidFill>
            <a:srgbClr val="F5C05B"/>
          </a:solidFill>
        </p:spPr>
        <p:txBody>
          <a:bodyPr wrap="square" rtlCol="0">
            <a:spAutoFit/>
          </a:bodyPr>
          <a:lstStyle/>
          <a:p>
            <a:r>
              <a:rPr lang="bg-BG" sz="2000" b="1" dirty="0">
                <a:solidFill>
                  <a:schemeClr val="bg1"/>
                </a:solidFill>
              </a:rPr>
              <a:t>ИЗСЛЕДВАНЕ НА СЛУЧАЙ</a:t>
            </a:r>
            <a:r>
              <a:rPr lang="en-US" sz="2000" b="1" dirty="0">
                <a:solidFill>
                  <a:schemeClr val="bg1"/>
                </a:solidFill>
              </a:rPr>
              <a:t> – </a:t>
            </a:r>
            <a:r>
              <a:rPr lang="bg-BG" sz="2000" b="1" dirty="0">
                <a:solidFill>
                  <a:schemeClr val="bg1"/>
                </a:solidFill>
              </a:rPr>
              <a:t>БЪДЕТЕ ВДЪХНОВЕНИ</a:t>
            </a:r>
            <a:endParaRPr lang="en-IE" sz="2000" b="1" dirty="0">
              <a:solidFill>
                <a:schemeClr val="bg1"/>
              </a:solidFill>
            </a:endParaRPr>
          </a:p>
        </p:txBody>
      </p:sp>
    </p:spTree>
    <p:extLst>
      <p:ext uri="{BB962C8B-B14F-4D97-AF65-F5344CB8AC3E}">
        <p14:creationId xmlns:p14="http://schemas.microsoft.com/office/powerpoint/2010/main" val="2824964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2532B5-0F3D-4701-8DCB-4BA2906B11FD}"/>
              </a:ext>
            </a:extLst>
          </p:cNvPr>
          <p:cNvSpPr>
            <a:spLocks noGrp="1"/>
          </p:cNvSpPr>
          <p:nvPr>
            <p:ph type="body" sz="quarter" idx="20"/>
          </p:nvPr>
        </p:nvSpPr>
        <p:spPr>
          <a:xfrm>
            <a:off x="581182" y="2142155"/>
            <a:ext cx="11184832" cy="3132206"/>
          </a:xfrm>
        </p:spPr>
        <p:txBody>
          <a:bodyPr/>
          <a:lstStyle/>
          <a:p>
            <a:r>
              <a:rPr lang="bg-BG" sz="2000" dirty="0"/>
              <a:t>Тази ферма в Словения е чудесен пример за устойчивост. Чрез насърчаване на органично земеделие и традиционни самоуки умения, При </a:t>
            </a:r>
            <a:r>
              <a:rPr lang="bg-BG" sz="2000" dirty="0" err="1"/>
              <a:t>Барону</a:t>
            </a:r>
            <a:r>
              <a:rPr lang="bg-BG" sz="2000" dirty="0"/>
              <a:t>/</a:t>
            </a:r>
            <a:r>
              <a:rPr lang="en-IE" sz="2000" dirty="0" err="1">
                <a:effectLst/>
                <a:ea typeface="MS Mincho" panose="02020609040205080304" pitchFamily="49" charset="-128"/>
                <a:cs typeface="Times New Roman" panose="02020603050405020304" pitchFamily="18" charset="0"/>
              </a:rPr>
              <a:t>Pri</a:t>
            </a:r>
            <a:r>
              <a:rPr lang="en-IE" sz="2000" dirty="0">
                <a:effectLst/>
                <a:ea typeface="MS Mincho" panose="02020609040205080304" pitchFamily="49" charset="-128"/>
                <a:cs typeface="Times New Roman" panose="02020603050405020304" pitchFamily="18" charset="0"/>
              </a:rPr>
              <a:t> </a:t>
            </a:r>
            <a:r>
              <a:rPr lang="en-IE" sz="2000" dirty="0" err="1">
                <a:effectLst/>
                <a:ea typeface="MS Mincho" panose="02020609040205080304" pitchFamily="49" charset="-128"/>
                <a:cs typeface="Times New Roman" panose="02020603050405020304" pitchFamily="18" charset="0"/>
              </a:rPr>
              <a:t>Baronu</a:t>
            </a:r>
            <a:r>
              <a:rPr lang="en-IE" sz="2000" dirty="0">
                <a:effectLst/>
                <a:ea typeface="MS Mincho" panose="02020609040205080304" pitchFamily="49" charset="-128"/>
                <a:cs typeface="Times New Roman" panose="02020603050405020304" pitchFamily="18" charset="0"/>
              </a:rPr>
              <a:t> </a:t>
            </a:r>
            <a:r>
              <a:rPr lang="bg-BG" sz="2000" dirty="0">
                <a:effectLst/>
                <a:ea typeface="MS Mincho" panose="02020609040205080304" pitchFamily="49" charset="-128"/>
                <a:cs typeface="Times New Roman" panose="02020603050405020304" pitchFamily="18" charset="0"/>
              </a:rPr>
              <a:t>учи децата от общността, че здравословната биологична храна съдържа повече хранителни вещества, </a:t>
            </a:r>
            <a:r>
              <a:rPr lang="bg-BG" sz="2000" dirty="0">
                <a:ea typeface="MS Mincho" panose="02020609040205080304" pitchFamily="49" charset="-128"/>
                <a:cs typeface="Times New Roman" panose="02020603050405020304" pitchFamily="18" charset="0"/>
              </a:rPr>
              <a:t>вкусове и </a:t>
            </a:r>
            <a:r>
              <a:rPr lang="bg-BG" sz="2000" dirty="0">
                <a:effectLst/>
                <a:ea typeface="MS Mincho" panose="02020609040205080304" pitchFamily="49" charset="-128"/>
                <a:cs typeface="Times New Roman" panose="02020603050405020304" pitchFamily="18" charset="0"/>
              </a:rPr>
              <a:t>аромати, от конвенционално отглежданите аналози, и им показва как храната не трябва да се претоварва с пестициди и химически торове</a:t>
            </a:r>
            <a:r>
              <a:rPr lang="en-IE" sz="2000" dirty="0">
                <a:effectLst/>
                <a:ea typeface="MS Mincho" panose="02020609040205080304" pitchFamily="49" charset="-128"/>
                <a:cs typeface="Times New Roman" panose="02020603050405020304" pitchFamily="18" charset="0"/>
              </a:rPr>
              <a:t>.</a:t>
            </a:r>
            <a:r>
              <a:rPr lang="bg-BG" sz="2000" dirty="0">
                <a:effectLst/>
                <a:ea typeface="MS Mincho" panose="02020609040205080304" pitchFamily="49" charset="-128"/>
                <a:cs typeface="Times New Roman" panose="02020603050405020304" pitchFamily="18" charset="0"/>
              </a:rPr>
              <a:t> Те показват как производството на Био продукти е нещо повече от отглеждане на плодове и зеленчуци, но също така и животновъдство, </a:t>
            </a:r>
            <a:r>
              <a:rPr lang="bg-BG" sz="2000" dirty="0" err="1">
                <a:effectLst/>
                <a:ea typeface="MS Mincho" panose="02020609040205080304" pitchFamily="49" charset="-128"/>
                <a:cs typeface="Times New Roman" panose="02020603050405020304" pitchFamily="18" charset="0"/>
              </a:rPr>
              <a:t>аквакултури</a:t>
            </a:r>
            <a:r>
              <a:rPr lang="bg-BG" sz="2000" dirty="0">
                <a:effectLst/>
                <a:ea typeface="MS Mincho" panose="02020609040205080304" pitchFamily="49" charset="-128"/>
                <a:cs typeface="Times New Roman" panose="02020603050405020304" pitchFamily="18" charset="0"/>
              </a:rPr>
              <a:t>, лозарство и билки.</a:t>
            </a:r>
            <a:endParaRPr lang="en-IE" sz="2000" dirty="0">
              <a:solidFill>
                <a:srgbClr val="595959"/>
              </a:solidFill>
              <a:effectLst/>
              <a:ea typeface="Calibri" panose="020F0502020204030204" pitchFamily="34" charset="0"/>
              <a:cs typeface="Times New Roman" panose="02020603050405020304" pitchFamily="18" charset="0"/>
            </a:endParaRPr>
          </a:p>
          <a:p>
            <a:r>
              <a:rPr lang="bg-BG" sz="2000" dirty="0">
                <a:ea typeface="MS Mincho" panose="02020609040205080304" pitchFamily="49" charset="-128"/>
                <a:cs typeface="Times New Roman" panose="02020603050405020304" pitchFamily="18" charset="0"/>
              </a:rPr>
              <a:t>Тази биологична ферма следва устойчиво производство, преработка и дистрибуция на храни. Специално внимание се обръща на интегрирането на природни методи и циркулация или повторна употреба на естествени материи. Техният подход осигурява прозрачност във всички операции, които засягат концепцията </a:t>
            </a:r>
            <a:r>
              <a:rPr lang="en-IE" sz="2000" dirty="0">
                <a:effectLst/>
                <a:ea typeface="MS Mincho" panose="02020609040205080304" pitchFamily="49" charset="-128"/>
                <a:cs typeface="Times New Roman" panose="02020603050405020304" pitchFamily="18" charset="0"/>
              </a:rPr>
              <a:t>„</a:t>
            </a:r>
            <a:r>
              <a:rPr lang="bg-BG" sz="2000" dirty="0">
                <a:effectLst/>
                <a:ea typeface="MS Mincho" panose="02020609040205080304" pitchFamily="49" charset="-128"/>
                <a:cs typeface="Times New Roman" panose="02020603050405020304" pitchFamily="18" charset="0"/>
              </a:rPr>
              <a:t>от ферма до вилица</a:t>
            </a:r>
            <a:r>
              <a:rPr lang="en-IE" sz="2000" dirty="0">
                <a:effectLst/>
                <a:ea typeface="MS Mincho" panose="02020609040205080304" pitchFamily="49" charset="-128"/>
                <a:cs typeface="Times New Roman" panose="02020603050405020304" pitchFamily="18" charset="0"/>
              </a:rPr>
              <a:t>". </a:t>
            </a:r>
            <a:r>
              <a:rPr lang="bg-BG" sz="2000" dirty="0">
                <a:effectLst/>
                <a:ea typeface="MS Mincho" panose="02020609040205080304" pitchFamily="49" charset="-128"/>
                <a:cs typeface="Times New Roman" panose="02020603050405020304" pitchFamily="18" charset="0"/>
              </a:rPr>
              <a:t>Следвайки естествените цикли се набляга на сезонната наличност и насърчаването на такава е от решаващо значение</a:t>
            </a:r>
            <a:r>
              <a:rPr lang="en-IE" sz="2000" dirty="0">
                <a:effectLst/>
                <a:latin typeface="Calibri" panose="020F0502020204030204" pitchFamily="34" charset="0"/>
                <a:ea typeface="MS Mincho" panose="02020609040205080304" pitchFamily="49" charset="-128"/>
                <a:cs typeface="Times New Roman" panose="02020603050405020304" pitchFamily="18" charset="0"/>
              </a:rPr>
              <a:t>. </a:t>
            </a:r>
            <a:endParaRPr lang="en-IE" sz="2000" dirty="0"/>
          </a:p>
        </p:txBody>
      </p:sp>
      <p:pic>
        <p:nvPicPr>
          <p:cNvPr id="5" name="Picture 4">
            <a:extLst>
              <a:ext uri="{FF2B5EF4-FFF2-40B4-BE49-F238E27FC236}">
                <a16:creationId xmlns:a16="http://schemas.microsoft.com/office/drawing/2014/main" id="{81B85C08-FCED-42D4-B46C-96D2755A07D1}"/>
              </a:ext>
            </a:extLst>
          </p:cNvPr>
          <p:cNvPicPr>
            <a:picLocks noChangeAspect="1"/>
          </p:cNvPicPr>
          <p:nvPr/>
        </p:nvPicPr>
        <p:blipFill>
          <a:blip r:embed="rId2"/>
          <a:stretch>
            <a:fillRect/>
          </a:stretch>
        </p:blipFill>
        <p:spPr>
          <a:xfrm>
            <a:off x="0" y="109728"/>
            <a:ext cx="5867468" cy="2032427"/>
          </a:xfrm>
          <a:prstGeom prst="rect">
            <a:avLst/>
          </a:prstGeom>
        </p:spPr>
      </p:pic>
      <p:sp>
        <p:nvSpPr>
          <p:cNvPr id="6" name="TextBox 5">
            <a:extLst>
              <a:ext uri="{FF2B5EF4-FFF2-40B4-BE49-F238E27FC236}">
                <a16:creationId xmlns:a16="http://schemas.microsoft.com/office/drawing/2014/main" id="{FA6839F7-FDA7-4BF8-B90E-01A9949C0077}"/>
              </a:ext>
            </a:extLst>
          </p:cNvPr>
          <p:cNvSpPr txBox="1"/>
          <p:nvPr/>
        </p:nvSpPr>
        <p:spPr>
          <a:xfrm>
            <a:off x="8736376" y="566928"/>
            <a:ext cx="3169111" cy="707886"/>
          </a:xfrm>
          <a:prstGeom prst="rect">
            <a:avLst/>
          </a:prstGeom>
          <a:solidFill>
            <a:srgbClr val="F5C05B"/>
          </a:solidFill>
        </p:spPr>
        <p:txBody>
          <a:bodyPr wrap="square" rtlCol="0">
            <a:spAutoFit/>
          </a:bodyPr>
          <a:lstStyle/>
          <a:p>
            <a:r>
              <a:rPr lang="bg-BG" sz="2000" b="1" dirty="0">
                <a:solidFill>
                  <a:schemeClr val="bg1"/>
                </a:solidFill>
              </a:rPr>
              <a:t>ИЗСЛЕДВАНЕ НА СЛУЧАЙ</a:t>
            </a:r>
            <a:r>
              <a:rPr lang="en-US" sz="2000" b="1" dirty="0">
                <a:solidFill>
                  <a:schemeClr val="bg1"/>
                </a:solidFill>
              </a:rPr>
              <a:t> – </a:t>
            </a:r>
            <a:r>
              <a:rPr lang="bg-BG" sz="2000" b="1" dirty="0">
                <a:solidFill>
                  <a:schemeClr val="bg1"/>
                </a:solidFill>
              </a:rPr>
              <a:t>БЪДЕТЕ ВДЪХНОВЕНИ</a:t>
            </a:r>
            <a:endParaRPr lang="en-IE" sz="2000" b="1" dirty="0">
              <a:solidFill>
                <a:schemeClr val="bg1"/>
              </a:solidFill>
            </a:endParaRPr>
          </a:p>
        </p:txBody>
      </p:sp>
      <p:sp>
        <p:nvSpPr>
          <p:cNvPr id="8" name="TextBox 7">
            <a:extLst>
              <a:ext uri="{FF2B5EF4-FFF2-40B4-BE49-F238E27FC236}">
                <a16:creationId xmlns:a16="http://schemas.microsoft.com/office/drawing/2014/main" id="{604C129D-9365-4412-84F5-F7D2063A6B33}"/>
              </a:ext>
            </a:extLst>
          </p:cNvPr>
          <p:cNvSpPr txBox="1"/>
          <p:nvPr/>
        </p:nvSpPr>
        <p:spPr>
          <a:xfrm>
            <a:off x="581183" y="5384030"/>
            <a:ext cx="6094476" cy="369332"/>
          </a:xfrm>
          <a:prstGeom prst="rect">
            <a:avLst/>
          </a:prstGeom>
          <a:noFill/>
        </p:spPr>
        <p:txBody>
          <a:bodyPr wrap="square">
            <a:spAutoFit/>
          </a:bodyPr>
          <a:lstStyle/>
          <a:p>
            <a:r>
              <a:rPr lang="bg-BG" b="1" dirty="0">
                <a:solidFill>
                  <a:srgbClr val="085156"/>
                </a:solidFill>
                <a:highlight>
                  <a:srgbClr val="F5C05B"/>
                </a:highlight>
                <a:ea typeface="Calibri" panose="020F0502020204030204" pitchFamily="34" charset="0"/>
                <a:cs typeface="Times New Roman" panose="02020603050405020304" pitchFamily="18" charset="0"/>
              </a:rPr>
              <a:t>ПОСЕТЕТЕ</a:t>
            </a:r>
            <a:r>
              <a:rPr lang="en-US" sz="1800" b="1" dirty="0">
                <a:solidFill>
                  <a:srgbClr val="085156"/>
                </a:solidFill>
                <a:effectLst/>
                <a:ea typeface="Calibri" panose="020F0502020204030204" pitchFamily="34" charset="0"/>
                <a:cs typeface="Times New Roman" panose="02020603050405020304" pitchFamily="18" charset="0"/>
              </a:rPr>
              <a:t>  </a:t>
            </a:r>
            <a:r>
              <a:rPr lang="en-US" sz="1600" dirty="0">
                <a:hlinkClick r:id="rId3"/>
              </a:rPr>
              <a:t>Contact and company details - </a:t>
            </a:r>
            <a:r>
              <a:rPr lang="en-US" sz="1600" dirty="0" err="1">
                <a:hlinkClick r:id="rId3"/>
              </a:rPr>
              <a:t>Pri</a:t>
            </a:r>
            <a:r>
              <a:rPr lang="en-US" sz="1600" dirty="0">
                <a:hlinkClick r:id="rId3"/>
              </a:rPr>
              <a:t> </a:t>
            </a:r>
            <a:r>
              <a:rPr lang="en-US" sz="1600" dirty="0" err="1">
                <a:hlinkClick r:id="rId3"/>
              </a:rPr>
              <a:t>Baronu</a:t>
            </a:r>
            <a:endParaRPr lang="en-IE" sz="1600" dirty="0"/>
          </a:p>
        </p:txBody>
      </p:sp>
      <p:sp>
        <p:nvSpPr>
          <p:cNvPr id="10" name="TextBox 9">
            <a:extLst>
              <a:ext uri="{FF2B5EF4-FFF2-40B4-BE49-F238E27FC236}">
                <a16:creationId xmlns:a16="http://schemas.microsoft.com/office/drawing/2014/main" id="{CC45FE04-DDBE-4655-AF59-98BD72DB5597}"/>
              </a:ext>
            </a:extLst>
          </p:cNvPr>
          <p:cNvSpPr txBox="1"/>
          <p:nvPr/>
        </p:nvSpPr>
        <p:spPr>
          <a:xfrm>
            <a:off x="611595" y="5753362"/>
            <a:ext cx="10968809" cy="369332"/>
          </a:xfrm>
          <a:prstGeom prst="rect">
            <a:avLst/>
          </a:prstGeom>
          <a:noFill/>
        </p:spPr>
        <p:txBody>
          <a:bodyPr wrap="square">
            <a:spAutoFit/>
          </a:bodyPr>
          <a:lstStyle/>
          <a:p>
            <a:r>
              <a:rPr lang="bg-BG" b="1" dirty="0">
                <a:solidFill>
                  <a:srgbClr val="085156"/>
                </a:solidFill>
                <a:highlight>
                  <a:srgbClr val="F5C05B"/>
                </a:highlight>
                <a:ea typeface="Calibri" panose="020F0502020204030204" pitchFamily="34" charset="0"/>
                <a:cs typeface="Times New Roman" panose="02020603050405020304" pitchFamily="18" charset="0"/>
              </a:rPr>
              <a:t>ПРОЧЕТЕ ЦЯЛАТА ИСТОРИЯ</a:t>
            </a:r>
            <a:r>
              <a:rPr lang="en-GB" sz="1800" b="1" dirty="0">
                <a:solidFill>
                  <a:srgbClr val="085156"/>
                </a:solidFill>
                <a:ea typeface="Calibri" panose="020F0502020204030204" pitchFamily="34" charset="0"/>
                <a:cs typeface="Times New Roman" panose="02020603050405020304" pitchFamily="18" charset="0"/>
              </a:rPr>
              <a:t> </a:t>
            </a:r>
            <a:r>
              <a:rPr lang="en-IE" sz="1600" dirty="0">
                <a:hlinkClick r:id="rId4"/>
              </a:rPr>
              <a:t>46-Ecological-Didactic-Farm-1.pdf (</a:t>
            </a:r>
            <a:r>
              <a:rPr lang="en-IE" sz="1600" dirty="0" err="1">
                <a:hlinkClick r:id="rId4"/>
              </a:rPr>
              <a:t>foodinnovation.how</a:t>
            </a:r>
            <a:r>
              <a:rPr lang="en-IE" sz="1600" dirty="0">
                <a:hlinkClick r:id="rId4"/>
              </a:rPr>
              <a:t>)</a:t>
            </a:r>
            <a:endParaRPr lang="en-IE" sz="1600" dirty="0"/>
          </a:p>
        </p:txBody>
      </p:sp>
    </p:spTree>
    <p:extLst>
      <p:ext uri="{BB962C8B-B14F-4D97-AF65-F5344CB8AC3E}">
        <p14:creationId xmlns:p14="http://schemas.microsoft.com/office/powerpoint/2010/main" val="4069524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moke from factory">
            <a:extLst>
              <a:ext uri="{FF2B5EF4-FFF2-40B4-BE49-F238E27FC236}">
                <a16:creationId xmlns:a16="http://schemas.microsoft.com/office/drawing/2014/main" id="{1BFF8C83-B7F4-41A2-9AC7-ECAEA051E972}"/>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a:xfrm flipH="1">
            <a:off x="6540708" y="6385"/>
            <a:ext cx="5651292" cy="6261962"/>
          </a:xfrm>
        </p:spPr>
      </p:pic>
      <p:sp>
        <p:nvSpPr>
          <p:cNvPr id="2" name="Text Placeholder 1">
            <a:extLst>
              <a:ext uri="{FF2B5EF4-FFF2-40B4-BE49-F238E27FC236}">
                <a16:creationId xmlns:a16="http://schemas.microsoft.com/office/drawing/2014/main" id="{93924C99-BF21-4B05-AA2A-FB654F96D97E}"/>
              </a:ext>
            </a:extLst>
          </p:cNvPr>
          <p:cNvSpPr>
            <a:spLocks noGrp="1"/>
          </p:cNvSpPr>
          <p:nvPr>
            <p:ph type="body" sz="quarter" idx="19"/>
          </p:nvPr>
        </p:nvSpPr>
        <p:spPr>
          <a:xfrm>
            <a:off x="579604" y="652821"/>
            <a:ext cx="5545774" cy="697353"/>
          </a:xfrm>
        </p:spPr>
        <p:txBody>
          <a:bodyPr vert="horz" lIns="91440" tIns="45720" rIns="91440" bIns="45720" rtlCol="0" anchor="t">
            <a:normAutofit fontScale="77500" lnSpcReduction="20000"/>
          </a:bodyPr>
          <a:lstStyle/>
          <a:p>
            <a:r>
              <a:rPr lang="bg-BG" b="1" dirty="0">
                <a:solidFill>
                  <a:srgbClr val="F5C05B"/>
                </a:solidFill>
                <a:cs typeface="Calibri"/>
              </a:rPr>
              <a:t>Въглероден отпечатък на храната</a:t>
            </a:r>
            <a:endParaRPr lang="en-US" dirty="0">
              <a:solidFill>
                <a:srgbClr val="F5C05B"/>
              </a:solidFill>
            </a:endParaRPr>
          </a:p>
        </p:txBody>
      </p:sp>
      <p:sp>
        <p:nvSpPr>
          <p:cNvPr id="3" name="Text Placeholder 2">
            <a:extLst>
              <a:ext uri="{FF2B5EF4-FFF2-40B4-BE49-F238E27FC236}">
                <a16:creationId xmlns:a16="http://schemas.microsoft.com/office/drawing/2014/main" id="{C43428AC-88D0-4755-BE2D-10CA178B8AD7}"/>
              </a:ext>
            </a:extLst>
          </p:cNvPr>
          <p:cNvSpPr>
            <a:spLocks noGrp="1"/>
          </p:cNvSpPr>
          <p:nvPr>
            <p:ph type="body" sz="quarter" idx="20"/>
          </p:nvPr>
        </p:nvSpPr>
        <p:spPr>
          <a:xfrm>
            <a:off x="237744" y="1786300"/>
            <a:ext cx="6537960" cy="4193876"/>
          </a:xfrm>
        </p:spPr>
        <p:txBody>
          <a:bodyPr vert="horz" lIns="91440" tIns="45720" rIns="91440" bIns="45720" rtlCol="0" anchor="t">
            <a:noAutofit/>
          </a:bodyPr>
          <a:lstStyle/>
          <a:p>
            <a:pPr marL="342900" indent="-342900" algn="just">
              <a:buFont typeface="Arial,Sans-Serif"/>
              <a:buChar char="•"/>
            </a:pPr>
            <a:r>
              <a:rPr lang="bg-BG" b="1" dirty="0">
                <a:solidFill>
                  <a:srgbClr val="085156"/>
                </a:solidFill>
                <a:ea typeface="+mn-lt"/>
                <a:cs typeface="+mn-lt"/>
              </a:rPr>
              <a:t>За бизнеса с хранителни услуги е важно да се отчита въглерода, когато се грижим за нашата планета. </a:t>
            </a:r>
            <a:r>
              <a:rPr lang="en-US" b="1" dirty="0">
                <a:solidFill>
                  <a:srgbClr val="085156"/>
                </a:solidFill>
                <a:ea typeface="+mn-lt"/>
                <a:cs typeface="+mn-lt"/>
              </a:rPr>
              <a:t> </a:t>
            </a:r>
          </a:p>
          <a:p>
            <a:pPr marL="342900" indent="-342900" algn="just">
              <a:buChar char="•"/>
            </a:pPr>
            <a:r>
              <a:rPr lang="bg-BG" dirty="0">
                <a:solidFill>
                  <a:srgbClr val="085156"/>
                </a:solidFill>
                <a:cs typeface="Calibri"/>
              </a:rPr>
              <a:t>Често чуваме за въглеродния отпечатък на дейности, но знаете ли, че въглеродът се третира като валута за парникови газове</a:t>
            </a:r>
            <a:r>
              <a:rPr lang="en-US" dirty="0">
                <a:solidFill>
                  <a:srgbClr val="085156"/>
                </a:solidFill>
                <a:cs typeface="Calibri"/>
              </a:rPr>
              <a:t>.  </a:t>
            </a:r>
          </a:p>
          <a:p>
            <a:pPr marL="342900" indent="-342900" algn="just">
              <a:buChar char="•"/>
            </a:pPr>
            <a:r>
              <a:rPr lang="bg-BG" dirty="0">
                <a:solidFill>
                  <a:srgbClr val="085156"/>
                </a:solidFill>
                <a:cs typeface="Calibri"/>
              </a:rPr>
              <a:t>Точно както говорим за калориите в храненето, въглеродът се използва за създаване на преглед на комбинираните щети, причинени от парниковите газове, произведени чрез обработка или дейност</a:t>
            </a:r>
            <a:r>
              <a:rPr lang="en-US" dirty="0">
                <a:solidFill>
                  <a:srgbClr val="085156"/>
                </a:solidFill>
                <a:cs typeface="Calibri"/>
              </a:rPr>
              <a:t>. </a:t>
            </a:r>
          </a:p>
          <a:p>
            <a:pPr marL="342900" indent="-342900" algn="just">
              <a:buChar char="•"/>
            </a:pPr>
            <a:endParaRPr lang="en-US" dirty="0">
              <a:cs typeface="Calibri"/>
            </a:endParaRPr>
          </a:p>
        </p:txBody>
      </p:sp>
    </p:spTree>
    <p:extLst>
      <p:ext uri="{BB962C8B-B14F-4D97-AF65-F5344CB8AC3E}">
        <p14:creationId xmlns:p14="http://schemas.microsoft.com/office/powerpoint/2010/main" val="1393631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C8832B49-D059-4024-BA2F-1350E1349FD2}"/>
              </a:ext>
            </a:extLst>
          </p:cNvPr>
          <p:cNvSpPr txBox="1"/>
          <p:nvPr/>
        </p:nvSpPr>
        <p:spPr>
          <a:xfrm>
            <a:off x="224287" y="63777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2"/>
              </a:rPr>
              <a:t>Source</a:t>
            </a:r>
            <a:r>
              <a:rPr lang="en-US" dirty="0"/>
              <a:t> </a:t>
            </a:r>
          </a:p>
        </p:txBody>
      </p:sp>
      <p:pic>
        <p:nvPicPr>
          <p:cNvPr id="7" name="Picture 6">
            <a:extLst>
              <a:ext uri="{FF2B5EF4-FFF2-40B4-BE49-F238E27FC236}">
                <a16:creationId xmlns:a16="http://schemas.microsoft.com/office/drawing/2014/main" id="{91670DAB-DD69-46BE-A946-BB9D8E2AA753}"/>
              </a:ext>
            </a:extLst>
          </p:cNvPr>
          <p:cNvPicPr/>
          <p:nvPr/>
        </p:nvPicPr>
        <p:blipFill rotWithShape="1">
          <a:blip r:embed="rId3" cstate="screen">
            <a:extLst>
              <a:ext uri="{28A0092B-C50C-407E-A947-70E740481C1C}">
                <a14:useLocalDpi xmlns:a14="http://schemas.microsoft.com/office/drawing/2010/main"/>
              </a:ext>
            </a:extLst>
          </a:blip>
          <a:srcRect l="728" t="16407" r="4038" b="12037"/>
          <a:stretch/>
        </p:blipFill>
        <p:spPr>
          <a:xfrm>
            <a:off x="493515" y="663746"/>
            <a:ext cx="11550316" cy="6362116"/>
          </a:xfrm>
          <a:prstGeom prst="rect">
            <a:avLst/>
          </a:prstGeom>
        </p:spPr>
      </p:pic>
      <p:sp>
        <p:nvSpPr>
          <p:cNvPr id="2" name="Text Box 51">
            <a:extLst>
              <a:ext uri="{FF2B5EF4-FFF2-40B4-BE49-F238E27FC236}">
                <a16:creationId xmlns:a16="http://schemas.microsoft.com/office/drawing/2014/main" id="{C2198122-27AA-4109-84E7-40CFA4D0502E}"/>
              </a:ext>
            </a:extLst>
          </p:cNvPr>
          <p:cNvSpPr txBox="1">
            <a:spLocks noChangeArrowheads="1"/>
          </p:cNvSpPr>
          <p:nvPr/>
        </p:nvSpPr>
        <p:spPr bwMode="auto">
          <a:xfrm>
            <a:off x="491991" y="3402806"/>
            <a:ext cx="1111551"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200" b="1" dirty="0">
                <a:solidFill>
                  <a:srgbClr val="CC9030"/>
                </a:solidFill>
                <a:latin typeface="Source Sans 3" charset="0"/>
                <a:ea typeface="Meiryo" panose="020B0604030504040204" pitchFamily="34" charset="-128"/>
                <a:cs typeface="Times New Roman" panose="02020603050405020304" pitchFamily="18" charset="0"/>
              </a:rPr>
              <a:t>Хляб</a:t>
            </a:r>
            <a:r>
              <a:rPr kumimoji="0" lang="en-US" altLang="en-US" sz="12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 7.35 %</a:t>
            </a:r>
            <a:endParaRPr kumimoji="0" lang="en-IE" altLang="en-US" sz="12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a:t>
            </a:r>
            <a:r>
              <a:rPr kumimoji="0" lang="bg-BG" altLang="en-US" sz="12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за половин</a:t>
            </a:r>
            <a:r>
              <a:rPr kumimoji="0" lang="en-US" altLang="en-US" sz="12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 </a:t>
            </a:r>
            <a:r>
              <a:rPr kumimoji="0" lang="bg-BG" altLang="en-US" sz="12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симид</a:t>
            </a:r>
            <a:r>
              <a:rPr kumimoji="0" lang="en-US" altLang="en-US" sz="12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a:t>
            </a:r>
            <a:endParaRPr kumimoji="0" lang="en-US" altLang="en-US" sz="1200" b="1" i="0" u="none" strike="noStrike" cap="none" normalizeH="0" baseline="0" dirty="0">
              <a:ln>
                <a:noFill/>
              </a:ln>
              <a:solidFill>
                <a:schemeClr val="tx1"/>
              </a:solidFill>
              <a:effectLst/>
              <a:latin typeface="Arial" panose="020B0604020202020204" pitchFamily="34" charset="0"/>
            </a:endParaRPr>
          </a:p>
        </p:txBody>
      </p:sp>
      <p:sp>
        <p:nvSpPr>
          <p:cNvPr id="3" name="Text Box 52">
            <a:extLst>
              <a:ext uri="{FF2B5EF4-FFF2-40B4-BE49-F238E27FC236}">
                <a16:creationId xmlns:a16="http://schemas.microsoft.com/office/drawing/2014/main" id="{652AD15A-4A28-4A48-B65C-C578D9AF96A7}"/>
              </a:ext>
            </a:extLst>
          </p:cNvPr>
          <p:cNvSpPr txBox="1">
            <a:spLocks noChangeArrowheads="1"/>
          </p:cNvSpPr>
          <p:nvPr/>
        </p:nvSpPr>
        <p:spPr bwMode="auto">
          <a:xfrm>
            <a:off x="6268673" y="3657599"/>
            <a:ext cx="1110027"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eaLnBrk="0" fontAlgn="base" hangingPunct="0">
              <a:spcBef>
                <a:spcPct val="0"/>
              </a:spcBef>
              <a:spcAft>
                <a:spcPct val="0"/>
              </a:spcAft>
            </a:pPr>
            <a:r>
              <a:rPr lang="bg-BG" altLang="en-US" sz="1200" b="1" dirty="0">
                <a:solidFill>
                  <a:srgbClr val="CC9030"/>
                </a:solidFill>
                <a:latin typeface="Source Sans 3" charset="0"/>
                <a:ea typeface="Meiryo" panose="020B0604030504040204" pitchFamily="34" charset="-128"/>
                <a:cs typeface="Times New Roman" panose="02020603050405020304" pitchFamily="18" charset="0"/>
              </a:rPr>
              <a:t>Хляб</a:t>
            </a:r>
            <a:r>
              <a:rPr lang="en-US" altLang="en-US" sz="1200" b="1" dirty="0">
                <a:solidFill>
                  <a:srgbClr val="CC9030"/>
                </a:solidFill>
                <a:latin typeface="Source Sans 3" charset="0"/>
                <a:ea typeface="Meiryo" panose="020B0604030504040204" pitchFamily="34" charset="-128"/>
                <a:cs typeface="Times New Roman" panose="02020603050405020304" pitchFamily="18" charset="0"/>
              </a:rPr>
              <a:t> 7.35 %</a:t>
            </a:r>
            <a:endParaRPr lang="en-IE" altLang="en-US" sz="1200" b="1" dirty="0"/>
          </a:p>
          <a:p>
            <a:pPr lvl="0" eaLnBrk="0" fontAlgn="base" hangingPunct="0">
              <a:spcBef>
                <a:spcPct val="0"/>
              </a:spcBef>
              <a:spcAft>
                <a:spcPct val="0"/>
              </a:spcAft>
            </a:pPr>
            <a:r>
              <a:rPr lang="en-US" altLang="en-US" sz="1200" b="1" dirty="0">
                <a:solidFill>
                  <a:srgbClr val="CC9030"/>
                </a:solidFill>
                <a:latin typeface="Source Sans 3" charset="0"/>
                <a:ea typeface="Meiryo" panose="020B0604030504040204" pitchFamily="34" charset="-128"/>
                <a:cs typeface="Times New Roman" panose="02020603050405020304" pitchFamily="18" charset="0"/>
              </a:rPr>
              <a:t>(</a:t>
            </a:r>
            <a:r>
              <a:rPr lang="bg-BG" altLang="en-US" sz="1200" b="1" dirty="0">
                <a:solidFill>
                  <a:srgbClr val="CC9030"/>
                </a:solidFill>
                <a:latin typeface="Source Sans 3" charset="0"/>
                <a:ea typeface="Meiryo" panose="020B0604030504040204" pitchFamily="34" charset="-128"/>
                <a:cs typeface="Times New Roman" panose="02020603050405020304" pitchFamily="18" charset="0"/>
              </a:rPr>
              <a:t>за половин</a:t>
            </a:r>
            <a:r>
              <a:rPr lang="en-US" altLang="en-US" sz="1200" b="1" dirty="0">
                <a:solidFill>
                  <a:srgbClr val="CC9030"/>
                </a:solidFill>
                <a:latin typeface="Source Sans 3" charset="0"/>
                <a:ea typeface="Meiryo" panose="020B0604030504040204" pitchFamily="34" charset="-128"/>
                <a:cs typeface="Times New Roman" panose="02020603050405020304" pitchFamily="18" charset="0"/>
              </a:rPr>
              <a:t> </a:t>
            </a:r>
            <a:r>
              <a:rPr lang="bg-BG" altLang="en-US" sz="1200" b="1" dirty="0">
                <a:solidFill>
                  <a:srgbClr val="CC9030"/>
                </a:solidFill>
                <a:latin typeface="Source Sans 3" charset="0"/>
                <a:ea typeface="Meiryo" panose="020B0604030504040204" pitchFamily="34" charset="-128"/>
                <a:cs typeface="Times New Roman" panose="02020603050405020304" pitchFamily="18" charset="0"/>
              </a:rPr>
              <a:t>симид</a:t>
            </a:r>
            <a:r>
              <a:rPr lang="en-US" altLang="en-US" sz="1200" b="1" dirty="0">
                <a:solidFill>
                  <a:srgbClr val="CC9030"/>
                </a:solidFill>
                <a:latin typeface="Source Sans 3" charset="0"/>
                <a:ea typeface="Meiryo" panose="020B0604030504040204" pitchFamily="34" charset="-128"/>
                <a:cs typeface="Times New Roman" panose="02020603050405020304" pitchFamily="18" charset="0"/>
              </a:rPr>
              <a:t>)</a:t>
            </a:r>
            <a:endParaRPr lang="en-US" altLang="en-US" sz="1200" b="1" dirty="0">
              <a:latin typeface="Arial" panose="020B0604020202020204" pitchFamily="34" charset="0"/>
            </a:endParaRPr>
          </a:p>
        </p:txBody>
      </p:sp>
      <p:sp>
        <p:nvSpPr>
          <p:cNvPr id="4" name="Text Box 53">
            <a:extLst>
              <a:ext uri="{FF2B5EF4-FFF2-40B4-BE49-F238E27FC236}">
                <a16:creationId xmlns:a16="http://schemas.microsoft.com/office/drawing/2014/main" id="{3F15B713-5D2E-4BB6-B742-6E58ADAF55F9}"/>
              </a:ext>
            </a:extLst>
          </p:cNvPr>
          <p:cNvSpPr txBox="1">
            <a:spLocks noChangeArrowheads="1"/>
          </p:cNvSpPr>
          <p:nvPr/>
        </p:nvSpPr>
        <p:spPr bwMode="auto">
          <a:xfrm>
            <a:off x="2005673" y="3429000"/>
            <a:ext cx="1039027" cy="25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100" dirty="0">
                <a:solidFill>
                  <a:srgbClr val="406F70"/>
                </a:solidFill>
                <a:latin typeface="Source Sans 3" charset="0"/>
                <a:ea typeface="Meiryo" panose="020B0604030504040204" pitchFamily="34" charset="-128"/>
                <a:cs typeface="Times New Roman" panose="02020603050405020304" pitchFamily="18" charset="0"/>
              </a:rPr>
              <a:t>Лук</a:t>
            </a:r>
            <a:r>
              <a:rPr kumimoji="0" lang="en-US" altLang="en-US" sz="1100" b="0" i="0" u="none" strike="noStrike" cap="none" normalizeH="0" baseline="0" dirty="0">
                <a:ln>
                  <a:noFill/>
                </a:ln>
                <a:solidFill>
                  <a:srgbClr val="406F70"/>
                </a:solidFill>
                <a:effectLst/>
                <a:latin typeface="Source Sans 3" charset="0"/>
                <a:ea typeface="Meiryo" panose="020B0604030504040204" pitchFamily="34" charset="-128"/>
                <a:cs typeface="Times New Roman" panose="02020603050405020304" pitchFamily="18" charset="0"/>
              </a:rPr>
              <a:t> 14.3%</a:t>
            </a:r>
            <a:endParaRPr kumimoji="0" lang="en-US" altLang="en-US" sz="1100" b="0" i="0" u="none" strike="noStrike" cap="none" normalizeH="0" baseline="0" dirty="0">
              <a:ln>
                <a:noFill/>
              </a:ln>
              <a:solidFill>
                <a:srgbClr val="406F70"/>
              </a:solidFill>
              <a:effectLst/>
              <a:latin typeface="Arial" panose="020B0604020202020204" pitchFamily="34" charset="0"/>
            </a:endParaRPr>
          </a:p>
        </p:txBody>
      </p:sp>
      <p:sp>
        <p:nvSpPr>
          <p:cNvPr id="8" name="Text Box 54">
            <a:extLst>
              <a:ext uri="{FF2B5EF4-FFF2-40B4-BE49-F238E27FC236}">
                <a16:creationId xmlns:a16="http://schemas.microsoft.com/office/drawing/2014/main" id="{D7E6B07A-7410-47C5-8AF8-E1C940EADADE}"/>
              </a:ext>
            </a:extLst>
          </p:cNvPr>
          <p:cNvSpPr txBox="1">
            <a:spLocks noChangeArrowheads="1"/>
          </p:cNvSpPr>
          <p:nvPr/>
        </p:nvSpPr>
        <p:spPr bwMode="auto">
          <a:xfrm>
            <a:off x="1998421" y="3617908"/>
            <a:ext cx="1100479" cy="26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100" dirty="0">
                <a:solidFill>
                  <a:srgbClr val="FF0000"/>
                </a:solidFill>
                <a:latin typeface="Source Sans 3" charset="0"/>
                <a:ea typeface="Meiryo" panose="020B0604030504040204" pitchFamily="34" charset="-128"/>
                <a:cs typeface="Times New Roman" panose="02020603050405020304" pitchFamily="18" charset="0"/>
              </a:rPr>
              <a:t>Домат</a:t>
            </a:r>
            <a:r>
              <a:rPr kumimoji="0" lang="en-US" altLang="en-US" sz="1100" b="0" i="0" u="none" strike="noStrike" cap="none" normalizeH="0" baseline="0" dirty="0">
                <a:ln>
                  <a:noFill/>
                </a:ln>
                <a:solidFill>
                  <a:srgbClr val="FF0000"/>
                </a:solidFill>
                <a:effectLst/>
                <a:latin typeface="Source Sans 3" charset="0"/>
                <a:ea typeface="Meiryo" panose="020B0604030504040204" pitchFamily="34" charset="-128"/>
                <a:cs typeface="Times New Roman" panose="02020603050405020304" pitchFamily="18" charset="0"/>
              </a:rPr>
              <a:t> 13.7%</a:t>
            </a:r>
            <a:endParaRPr kumimoji="0" lang="en-US" altLang="en-US" sz="1100" b="0" i="0" u="none" strike="noStrike" cap="none" normalizeH="0" baseline="0" dirty="0">
              <a:ln>
                <a:noFill/>
              </a:ln>
              <a:solidFill>
                <a:srgbClr val="FF0000"/>
              </a:solidFill>
              <a:effectLst/>
              <a:latin typeface="Arial" panose="020B0604020202020204" pitchFamily="34" charset="0"/>
            </a:endParaRPr>
          </a:p>
        </p:txBody>
      </p:sp>
      <p:sp>
        <p:nvSpPr>
          <p:cNvPr id="9" name="Text Box 55">
            <a:extLst>
              <a:ext uri="{FF2B5EF4-FFF2-40B4-BE49-F238E27FC236}">
                <a16:creationId xmlns:a16="http://schemas.microsoft.com/office/drawing/2014/main" id="{81581A35-AE50-45F4-8064-E9EEB9C4CD6C}"/>
              </a:ext>
            </a:extLst>
          </p:cNvPr>
          <p:cNvSpPr txBox="1">
            <a:spLocks noChangeArrowheads="1"/>
          </p:cNvSpPr>
          <p:nvPr/>
        </p:nvSpPr>
        <p:spPr bwMode="auto">
          <a:xfrm>
            <a:off x="2005673" y="3819892"/>
            <a:ext cx="1039028" cy="23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100" dirty="0">
                <a:solidFill>
                  <a:srgbClr val="CC9030"/>
                </a:solidFill>
                <a:latin typeface="Source Sans 3" charset="0"/>
                <a:ea typeface="Meiryo" panose="020B0604030504040204" pitchFamily="34" charset="-128"/>
                <a:cs typeface="Times New Roman" panose="02020603050405020304" pitchFamily="18" charset="0"/>
              </a:rPr>
              <a:t>Сирене</a:t>
            </a:r>
            <a:r>
              <a:rPr kumimoji="0" lang="en-US" altLang="en-US" sz="1100" b="0"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 9.6%</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11" name="Text Box 56">
            <a:extLst>
              <a:ext uri="{FF2B5EF4-FFF2-40B4-BE49-F238E27FC236}">
                <a16:creationId xmlns:a16="http://schemas.microsoft.com/office/drawing/2014/main" id="{5C60835A-A476-4C53-8D1A-0103B4BF1FF1}"/>
              </a:ext>
            </a:extLst>
          </p:cNvPr>
          <p:cNvSpPr txBox="1">
            <a:spLocks noChangeArrowheads="1"/>
          </p:cNvSpPr>
          <p:nvPr/>
        </p:nvSpPr>
        <p:spPr bwMode="auto">
          <a:xfrm>
            <a:off x="1998421" y="3994262"/>
            <a:ext cx="1204424" cy="24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100" dirty="0">
                <a:solidFill>
                  <a:schemeClr val="accent2">
                    <a:lumMod val="50000"/>
                  </a:schemeClr>
                </a:solidFill>
                <a:latin typeface="Source Sans 3" charset="0"/>
                <a:ea typeface="Meiryo" panose="020B0604030504040204" pitchFamily="34" charset="-128"/>
                <a:cs typeface="Times New Roman" panose="02020603050405020304" pitchFamily="18" charset="0"/>
              </a:rPr>
              <a:t>Телешко</a:t>
            </a:r>
            <a:r>
              <a:rPr kumimoji="0" lang="en-US" altLang="en-US" sz="1100" b="0" i="0" u="none" strike="noStrike" cap="none" normalizeH="0" baseline="0" dirty="0">
                <a:ln>
                  <a:noFill/>
                </a:ln>
                <a:solidFill>
                  <a:schemeClr val="accent2">
                    <a:lumMod val="50000"/>
                  </a:schemeClr>
                </a:solidFill>
                <a:effectLst/>
                <a:latin typeface="Source Sans 3" charset="0"/>
                <a:ea typeface="Meiryo" panose="020B0604030504040204" pitchFamily="34" charset="-128"/>
                <a:cs typeface="Times New Roman" panose="02020603050405020304" pitchFamily="18" charset="0"/>
              </a:rPr>
              <a:t> 37.5%</a:t>
            </a:r>
            <a:endParaRPr kumimoji="0" lang="en-US" altLang="en-US" sz="1100" b="0" i="0" u="none" strike="noStrike" cap="none" normalizeH="0" baseline="0" dirty="0">
              <a:ln>
                <a:noFill/>
              </a:ln>
              <a:solidFill>
                <a:schemeClr val="accent2">
                  <a:lumMod val="50000"/>
                </a:schemeClr>
              </a:solidFill>
              <a:effectLst/>
              <a:latin typeface="Arial" panose="020B0604020202020204" pitchFamily="34" charset="0"/>
            </a:endParaRPr>
          </a:p>
        </p:txBody>
      </p:sp>
      <p:sp>
        <p:nvSpPr>
          <p:cNvPr id="12" name="Text Box 57">
            <a:extLst>
              <a:ext uri="{FF2B5EF4-FFF2-40B4-BE49-F238E27FC236}">
                <a16:creationId xmlns:a16="http://schemas.microsoft.com/office/drawing/2014/main" id="{44B3FFB6-851A-418D-A705-9253A6C88647}"/>
              </a:ext>
            </a:extLst>
          </p:cNvPr>
          <p:cNvSpPr txBox="1">
            <a:spLocks noChangeArrowheads="1"/>
          </p:cNvSpPr>
          <p:nvPr/>
        </p:nvSpPr>
        <p:spPr bwMode="auto">
          <a:xfrm>
            <a:off x="1999944" y="4171776"/>
            <a:ext cx="1202901" cy="23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en-US" sz="1100" b="0" i="0" u="none" strike="noStrike" cap="none" normalizeH="0" baseline="0" dirty="0">
                <a:ln>
                  <a:noFill/>
                </a:ln>
                <a:solidFill>
                  <a:srgbClr val="00B050"/>
                </a:solidFill>
                <a:effectLst/>
                <a:latin typeface="Source Sans 3" charset="0"/>
                <a:ea typeface="Meiryo" panose="020B0604030504040204" pitchFamily="34" charset="-128"/>
                <a:cs typeface="Times New Roman" panose="02020603050405020304" pitchFamily="18" charset="0"/>
              </a:rPr>
              <a:t>Маруля</a:t>
            </a:r>
            <a:r>
              <a:rPr kumimoji="0" lang="en-US" altLang="en-US" sz="1100" b="0" i="0" u="none" strike="noStrike" cap="none" normalizeH="0" baseline="0" dirty="0">
                <a:ln>
                  <a:noFill/>
                </a:ln>
                <a:solidFill>
                  <a:srgbClr val="00B050"/>
                </a:solidFill>
                <a:effectLst/>
                <a:latin typeface="Source Sans 3" charset="0"/>
                <a:ea typeface="Meiryo" panose="020B0604030504040204" pitchFamily="34" charset="-128"/>
                <a:cs typeface="Times New Roman" panose="02020603050405020304" pitchFamily="18" charset="0"/>
              </a:rPr>
              <a:t> 5.5%</a:t>
            </a:r>
            <a:endParaRPr kumimoji="0" lang="en-US" altLang="en-US" sz="1100" b="0" i="0" u="none" strike="noStrike" cap="none" normalizeH="0" baseline="0" dirty="0">
              <a:ln>
                <a:noFill/>
              </a:ln>
              <a:solidFill>
                <a:srgbClr val="00B050"/>
              </a:solidFill>
              <a:effectLst/>
              <a:latin typeface="Arial" panose="020B0604020202020204" pitchFamily="34" charset="0"/>
            </a:endParaRPr>
          </a:p>
        </p:txBody>
      </p:sp>
      <p:sp>
        <p:nvSpPr>
          <p:cNvPr id="13" name="Text Box 58">
            <a:extLst>
              <a:ext uri="{FF2B5EF4-FFF2-40B4-BE49-F238E27FC236}">
                <a16:creationId xmlns:a16="http://schemas.microsoft.com/office/drawing/2014/main" id="{0723D50D-056B-48C0-9CA5-71026446F34B}"/>
              </a:ext>
            </a:extLst>
          </p:cNvPr>
          <p:cNvSpPr txBox="1">
            <a:spLocks noChangeArrowheads="1"/>
          </p:cNvSpPr>
          <p:nvPr/>
        </p:nvSpPr>
        <p:spPr bwMode="auto">
          <a:xfrm>
            <a:off x="1999944" y="4339087"/>
            <a:ext cx="1044755" cy="291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100" dirty="0">
                <a:solidFill>
                  <a:srgbClr val="CC9030"/>
                </a:solidFill>
                <a:latin typeface="Source Sans 3" charset="0"/>
                <a:ea typeface="Meiryo" panose="020B0604030504040204" pitchFamily="34" charset="-128"/>
                <a:cs typeface="Times New Roman" panose="02020603050405020304" pitchFamily="18" charset="0"/>
              </a:rPr>
              <a:t>Масло</a:t>
            </a:r>
            <a:r>
              <a:rPr kumimoji="0" lang="en-US" altLang="en-US" sz="1100" b="0"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 4.8%</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14" name="Text Box 60">
            <a:extLst>
              <a:ext uri="{FF2B5EF4-FFF2-40B4-BE49-F238E27FC236}">
                <a16:creationId xmlns:a16="http://schemas.microsoft.com/office/drawing/2014/main" id="{1CA6B7BA-455B-4E27-B05E-1187E25EB23D}"/>
              </a:ext>
            </a:extLst>
          </p:cNvPr>
          <p:cNvSpPr txBox="1">
            <a:spLocks noChangeArrowheads="1"/>
          </p:cNvSpPr>
          <p:nvPr/>
        </p:nvSpPr>
        <p:spPr bwMode="auto">
          <a:xfrm>
            <a:off x="7863430" y="2682176"/>
            <a:ext cx="1055897"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100" dirty="0">
                <a:solidFill>
                  <a:srgbClr val="406F70"/>
                </a:solidFill>
                <a:latin typeface="Source Sans 3" charset="0"/>
                <a:ea typeface="Meiryo" panose="020B0604030504040204" pitchFamily="34" charset="-128"/>
                <a:cs typeface="Times New Roman" panose="02020603050405020304" pitchFamily="18" charset="0"/>
              </a:rPr>
              <a:t>Лук</a:t>
            </a:r>
            <a:r>
              <a:rPr kumimoji="0" lang="en-US" altLang="en-US" sz="1100" b="0" i="0" u="none" strike="noStrike" cap="none" normalizeH="0" baseline="0" dirty="0">
                <a:ln>
                  <a:noFill/>
                </a:ln>
                <a:solidFill>
                  <a:srgbClr val="406F70"/>
                </a:solidFill>
                <a:effectLst/>
                <a:latin typeface="Source Sans 3" charset="0"/>
                <a:ea typeface="Meiryo" panose="020B0604030504040204" pitchFamily="34" charset="-128"/>
                <a:cs typeface="Times New Roman" panose="02020603050405020304" pitchFamily="18" charset="0"/>
              </a:rPr>
              <a:t> 1.0%</a:t>
            </a:r>
            <a:endParaRPr kumimoji="0" lang="en-US" altLang="en-US" sz="1100" b="0" i="0" u="none" strike="noStrike" cap="none" normalizeH="0" baseline="0" dirty="0">
              <a:ln>
                <a:noFill/>
              </a:ln>
              <a:solidFill>
                <a:srgbClr val="406F70"/>
              </a:solidFill>
              <a:effectLst/>
              <a:latin typeface="Arial" panose="020B0604020202020204" pitchFamily="34" charset="0"/>
            </a:endParaRPr>
          </a:p>
        </p:txBody>
      </p:sp>
      <p:sp>
        <p:nvSpPr>
          <p:cNvPr id="15" name="Text Box 61">
            <a:extLst>
              <a:ext uri="{FF2B5EF4-FFF2-40B4-BE49-F238E27FC236}">
                <a16:creationId xmlns:a16="http://schemas.microsoft.com/office/drawing/2014/main" id="{58C141BE-13FE-48C0-AE96-1FD0B85B728C}"/>
              </a:ext>
            </a:extLst>
          </p:cNvPr>
          <p:cNvSpPr txBox="1">
            <a:spLocks noChangeArrowheads="1"/>
          </p:cNvSpPr>
          <p:nvPr/>
        </p:nvSpPr>
        <p:spPr bwMode="auto">
          <a:xfrm>
            <a:off x="7863430" y="2816524"/>
            <a:ext cx="1040167" cy="235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100" dirty="0">
                <a:solidFill>
                  <a:srgbClr val="FF0000"/>
                </a:solidFill>
                <a:latin typeface="Source Sans 3" charset="0"/>
                <a:ea typeface="Meiryo" panose="020B0604030504040204" pitchFamily="34" charset="-128"/>
                <a:cs typeface="Times New Roman" panose="02020603050405020304" pitchFamily="18" charset="0"/>
              </a:rPr>
              <a:t>Домат</a:t>
            </a:r>
            <a:r>
              <a:rPr kumimoji="0" lang="en-US" altLang="en-US" sz="1100" b="0" i="0" u="none" strike="noStrike" cap="none" normalizeH="0" baseline="0" dirty="0">
                <a:ln>
                  <a:noFill/>
                </a:ln>
                <a:solidFill>
                  <a:srgbClr val="FF0000"/>
                </a:solidFill>
                <a:effectLst/>
                <a:latin typeface="Source Sans 3" charset="0"/>
                <a:ea typeface="Meiryo" panose="020B0604030504040204" pitchFamily="34" charset="-128"/>
                <a:cs typeface="Times New Roman" panose="02020603050405020304" pitchFamily="18" charset="0"/>
              </a:rPr>
              <a:t> 2.0%</a:t>
            </a:r>
            <a:endParaRPr kumimoji="0" lang="en-US" altLang="en-US" sz="1100" b="0" i="0" u="none" strike="noStrike" cap="none" normalizeH="0" baseline="0" dirty="0">
              <a:ln>
                <a:noFill/>
              </a:ln>
              <a:solidFill>
                <a:srgbClr val="FF0000"/>
              </a:solidFill>
              <a:effectLst/>
              <a:latin typeface="Arial" panose="020B0604020202020204" pitchFamily="34" charset="0"/>
            </a:endParaRPr>
          </a:p>
        </p:txBody>
      </p:sp>
      <p:sp>
        <p:nvSpPr>
          <p:cNvPr id="16" name="Text Box 62">
            <a:extLst>
              <a:ext uri="{FF2B5EF4-FFF2-40B4-BE49-F238E27FC236}">
                <a16:creationId xmlns:a16="http://schemas.microsoft.com/office/drawing/2014/main" id="{70CCCACC-2FDE-45CF-AE96-9A998FC3226D}"/>
              </a:ext>
            </a:extLst>
          </p:cNvPr>
          <p:cNvSpPr txBox="1">
            <a:spLocks noChangeArrowheads="1"/>
          </p:cNvSpPr>
          <p:nvPr/>
        </p:nvSpPr>
        <p:spPr bwMode="auto">
          <a:xfrm>
            <a:off x="7872056" y="3005110"/>
            <a:ext cx="1038643" cy="27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100" dirty="0">
                <a:solidFill>
                  <a:srgbClr val="CC9030"/>
                </a:solidFill>
                <a:latin typeface="Source Sans 3" charset="0"/>
                <a:ea typeface="Meiryo" panose="020B0604030504040204" pitchFamily="34" charset="-128"/>
                <a:cs typeface="Times New Roman" panose="02020603050405020304" pitchFamily="18" charset="0"/>
              </a:rPr>
              <a:t>Сирене</a:t>
            </a:r>
            <a:r>
              <a:rPr kumimoji="0" lang="en-US" altLang="en-US" sz="1100" b="0"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 3.0%</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17" name="Text Box 63">
            <a:extLst>
              <a:ext uri="{FF2B5EF4-FFF2-40B4-BE49-F238E27FC236}">
                <a16:creationId xmlns:a16="http://schemas.microsoft.com/office/drawing/2014/main" id="{C02BF0F6-07E5-4587-A394-4432BE2FA23E}"/>
              </a:ext>
            </a:extLst>
          </p:cNvPr>
          <p:cNvSpPr txBox="1">
            <a:spLocks noChangeArrowheads="1"/>
          </p:cNvSpPr>
          <p:nvPr/>
        </p:nvSpPr>
        <p:spPr bwMode="auto">
          <a:xfrm>
            <a:off x="7880684" y="5445452"/>
            <a:ext cx="1211012" cy="27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100" dirty="0">
                <a:solidFill>
                  <a:srgbClr val="00B050"/>
                </a:solidFill>
                <a:latin typeface="Source Sans 3" charset="0"/>
                <a:ea typeface="Meiryo" panose="020B0604030504040204" pitchFamily="34" charset="-128"/>
                <a:cs typeface="Times New Roman" panose="02020603050405020304" pitchFamily="18" charset="0"/>
              </a:rPr>
              <a:t>Маруля</a:t>
            </a:r>
            <a:r>
              <a:rPr kumimoji="0" lang="en-US" altLang="en-US" sz="1100" b="0" i="0" u="none" strike="noStrike" cap="none" normalizeH="0" baseline="0" dirty="0">
                <a:ln>
                  <a:noFill/>
                </a:ln>
                <a:solidFill>
                  <a:srgbClr val="00B050"/>
                </a:solidFill>
                <a:effectLst/>
                <a:latin typeface="Source Sans 3" charset="0"/>
                <a:ea typeface="Meiryo" panose="020B0604030504040204" pitchFamily="34" charset="-128"/>
                <a:cs typeface="Times New Roman" panose="02020603050405020304" pitchFamily="18" charset="0"/>
              </a:rPr>
              <a:t> 0.2%</a:t>
            </a:r>
            <a:endParaRPr kumimoji="0" lang="en-US" altLang="en-US" sz="1100" b="0" i="0" u="none" strike="noStrike" cap="none" normalizeH="0" baseline="0" dirty="0">
              <a:ln>
                <a:noFill/>
              </a:ln>
              <a:solidFill>
                <a:srgbClr val="00B050"/>
              </a:solidFill>
              <a:effectLst/>
              <a:latin typeface="Arial" panose="020B0604020202020204" pitchFamily="34" charset="0"/>
            </a:endParaRPr>
          </a:p>
        </p:txBody>
      </p:sp>
      <p:sp>
        <p:nvSpPr>
          <p:cNvPr id="18" name="Text Box 64">
            <a:extLst>
              <a:ext uri="{FF2B5EF4-FFF2-40B4-BE49-F238E27FC236}">
                <a16:creationId xmlns:a16="http://schemas.microsoft.com/office/drawing/2014/main" id="{BC23AB6D-7E52-4E5D-AA7A-B95E61AE9DB7}"/>
              </a:ext>
            </a:extLst>
          </p:cNvPr>
          <p:cNvSpPr txBox="1">
            <a:spLocks noChangeArrowheads="1"/>
          </p:cNvSpPr>
          <p:nvPr/>
        </p:nvSpPr>
        <p:spPr bwMode="auto">
          <a:xfrm>
            <a:off x="7880683" y="5672723"/>
            <a:ext cx="974815" cy="29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100" dirty="0">
                <a:solidFill>
                  <a:srgbClr val="CC9030"/>
                </a:solidFill>
                <a:latin typeface="Source Sans 3" charset="0"/>
                <a:ea typeface="Meiryo" panose="020B0604030504040204" pitchFamily="34" charset="-128"/>
                <a:cs typeface="Times New Roman" panose="02020603050405020304" pitchFamily="18" charset="0"/>
              </a:rPr>
              <a:t>Масло</a:t>
            </a:r>
            <a:r>
              <a:rPr kumimoji="0" lang="en-US" altLang="en-US" sz="1100" b="0"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 1.2%</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19" name="Text Box 65">
            <a:extLst>
              <a:ext uri="{FF2B5EF4-FFF2-40B4-BE49-F238E27FC236}">
                <a16:creationId xmlns:a16="http://schemas.microsoft.com/office/drawing/2014/main" id="{73541237-7B3C-4315-80B3-529317230548}"/>
              </a:ext>
            </a:extLst>
          </p:cNvPr>
          <p:cNvSpPr txBox="1">
            <a:spLocks noChangeArrowheads="1"/>
          </p:cNvSpPr>
          <p:nvPr/>
        </p:nvSpPr>
        <p:spPr bwMode="auto">
          <a:xfrm>
            <a:off x="7880684" y="4201242"/>
            <a:ext cx="1211012" cy="27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100" dirty="0">
                <a:solidFill>
                  <a:schemeClr val="accent2">
                    <a:lumMod val="50000"/>
                  </a:schemeClr>
                </a:solidFill>
                <a:latin typeface="Source Sans 3" charset="0"/>
                <a:ea typeface="Meiryo" panose="020B0604030504040204" pitchFamily="34" charset="-128"/>
                <a:cs typeface="Times New Roman" panose="02020603050405020304" pitchFamily="18" charset="0"/>
              </a:rPr>
              <a:t>Телешко</a:t>
            </a:r>
            <a:r>
              <a:rPr kumimoji="0" lang="en-US" altLang="en-US" sz="1100" b="0" i="0" u="none" strike="noStrike" cap="none" normalizeH="0" baseline="0" dirty="0">
                <a:ln>
                  <a:noFill/>
                </a:ln>
                <a:solidFill>
                  <a:schemeClr val="accent2">
                    <a:lumMod val="50000"/>
                  </a:schemeClr>
                </a:solidFill>
                <a:effectLst/>
                <a:latin typeface="Source Sans 3" charset="0"/>
                <a:ea typeface="Meiryo" panose="020B0604030504040204" pitchFamily="34" charset="-128"/>
                <a:cs typeface="Times New Roman" panose="02020603050405020304" pitchFamily="18" charset="0"/>
              </a:rPr>
              <a:t> 91.5%</a:t>
            </a:r>
            <a:endParaRPr kumimoji="0" lang="en-US" altLang="en-US" sz="1100" b="0" i="0" u="none" strike="noStrike" cap="none" normalizeH="0" baseline="0" dirty="0">
              <a:ln>
                <a:noFill/>
              </a:ln>
              <a:solidFill>
                <a:schemeClr val="accent2">
                  <a:lumMod val="50000"/>
                </a:schemeClr>
              </a:solidFill>
              <a:effectLst/>
              <a:latin typeface="Arial" panose="020B0604020202020204" pitchFamily="34" charset="0"/>
            </a:endParaRPr>
          </a:p>
        </p:txBody>
      </p:sp>
      <p:sp>
        <p:nvSpPr>
          <p:cNvPr id="20" name="Rectangle 15">
            <a:extLst>
              <a:ext uri="{FF2B5EF4-FFF2-40B4-BE49-F238E27FC236}">
                <a16:creationId xmlns:a16="http://schemas.microsoft.com/office/drawing/2014/main" id="{419DD138-D028-49FC-B46A-65C98FDBCEF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21" name="Rectangle 29">
            <a:extLst>
              <a:ext uri="{FF2B5EF4-FFF2-40B4-BE49-F238E27FC236}">
                <a16:creationId xmlns:a16="http://schemas.microsoft.com/office/drawing/2014/main" id="{D02FC74B-94EE-4ABD-AA41-9D83BC572D6D}"/>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a:ln>
                <a:noFill/>
              </a:ln>
              <a:solidFill>
                <a:srgbClr val="02444A"/>
              </a:solidFill>
              <a:effectLst/>
              <a:latin typeface="DIN Condensed"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200" b="0" i="0" u="none" strike="noStrike" cap="none" normalizeH="0" baseline="0">
                <a:ln>
                  <a:noFill/>
                </a:ln>
                <a:solidFill>
                  <a:srgbClr val="02444A"/>
                </a:solidFill>
                <a:effectLst/>
                <a:latin typeface="DIN Condensed"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 Box 49">
            <a:extLst>
              <a:ext uri="{FF2B5EF4-FFF2-40B4-BE49-F238E27FC236}">
                <a16:creationId xmlns:a16="http://schemas.microsoft.com/office/drawing/2014/main" id="{D7AC4B04-5FF7-4ACB-8CB5-0DA930F6C0E3}"/>
              </a:ext>
            </a:extLst>
          </p:cNvPr>
          <p:cNvSpPr txBox="1"/>
          <p:nvPr/>
        </p:nvSpPr>
        <p:spPr>
          <a:xfrm>
            <a:off x="407068" y="338002"/>
            <a:ext cx="5398167" cy="8227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bg-BG" sz="2400" b="1" dirty="0">
                <a:solidFill>
                  <a:srgbClr val="02444A"/>
                </a:solidFill>
                <a:effectLst/>
                <a:latin typeface="DIN Condensed"/>
                <a:ea typeface="Meiryo" panose="020B0604030504040204" pitchFamily="34" charset="-128"/>
                <a:cs typeface="Times New Roman" panose="02020603050405020304" pitchFamily="18" charset="0"/>
              </a:rPr>
              <a:t>ПРОЦЕНТНО ТЕГЛО НА РАЗЛИЧНИТЕ СЪСТАВКИ В ЧИЙЗБУРГЕР</a:t>
            </a:r>
            <a:endParaRPr lang="en-IE"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50">
            <a:extLst>
              <a:ext uri="{FF2B5EF4-FFF2-40B4-BE49-F238E27FC236}">
                <a16:creationId xmlns:a16="http://schemas.microsoft.com/office/drawing/2014/main" id="{44E7B4A3-0906-4015-8807-BDC25FBC4529}"/>
              </a:ext>
            </a:extLst>
          </p:cNvPr>
          <p:cNvSpPr txBox="1"/>
          <p:nvPr/>
        </p:nvSpPr>
        <p:spPr>
          <a:xfrm>
            <a:off x="6599322" y="329357"/>
            <a:ext cx="5185610" cy="73479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bg-BG" sz="2400" b="1" dirty="0">
                <a:solidFill>
                  <a:srgbClr val="02444A"/>
                </a:solidFill>
                <a:latin typeface="DIN Condensed"/>
                <a:ea typeface="Meiryo" panose="020B0604030504040204" pitchFamily="34" charset="-128"/>
                <a:cs typeface="Times New Roman" panose="02020603050405020304" pitchFamily="18" charset="0"/>
              </a:rPr>
              <a:t>ВЪГЛЕРОДНО ВЪЗДЕЙСТВИЕ НА РАЗЛИЧНИТЕ СЪСТАВКИ В ЧИЙЗБУРГЕР</a:t>
            </a:r>
            <a:endParaRPr lang="en-IE"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4857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0E6666-4F21-47C3-9B77-46E8F65A1152}"/>
              </a:ext>
            </a:extLst>
          </p:cNvPr>
          <p:cNvSpPr>
            <a:spLocks noGrp="1"/>
          </p:cNvSpPr>
          <p:nvPr>
            <p:ph type="body" sz="quarter" idx="16"/>
          </p:nvPr>
        </p:nvSpPr>
        <p:spPr>
          <a:xfrm>
            <a:off x="6285030" y="191851"/>
            <a:ext cx="5279028" cy="1153396"/>
          </a:xfrm>
        </p:spPr>
        <p:txBody>
          <a:bodyPr vert="horz" lIns="91440" tIns="45720" rIns="91440" bIns="45720" rtlCol="0" anchor="t">
            <a:normAutofit lnSpcReduction="10000"/>
          </a:bodyPr>
          <a:lstStyle/>
          <a:p>
            <a:r>
              <a:rPr lang="en-US" b="1" dirty="0" err="1">
                <a:solidFill>
                  <a:srgbClr val="406F70"/>
                </a:solidFill>
                <a:cs typeface="Calibri"/>
              </a:rPr>
              <a:t>evocco</a:t>
            </a:r>
            <a:r>
              <a:rPr lang="en-US" b="1" dirty="0">
                <a:solidFill>
                  <a:srgbClr val="406F70"/>
                </a:solidFill>
                <a:cs typeface="Calibri"/>
              </a:rPr>
              <a:t> App</a:t>
            </a:r>
          </a:p>
          <a:p>
            <a:r>
              <a:rPr lang="bg-BG" b="1" dirty="0">
                <a:solidFill>
                  <a:srgbClr val="406F70"/>
                </a:solidFill>
                <a:cs typeface="Calibri"/>
              </a:rPr>
              <a:t>Приложение </a:t>
            </a:r>
            <a:r>
              <a:rPr lang="bg-BG" b="1" dirty="0" err="1">
                <a:solidFill>
                  <a:srgbClr val="406F70"/>
                </a:solidFill>
                <a:cs typeface="Calibri"/>
              </a:rPr>
              <a:t>евоко</a:t>
            </a:r>
            <a:r>
              <a:rPr lang="en-US" b="1" dirty="0">
                <a:solidFill>
                  <a:srgbClr val="406F70"/>
                </a:solidFill>
                <a:cs typeface="Calibri"/>
              </a:rPr>
              <a:t> </a:t>
            </a:r>
          </a:p>
          <a:p>
            <a:endParaRPr lang="en-US" b="1" dirty="0">
              <a:solidFill>
                <a:srgbClr val="406F70"/>
              </a:solidFill>
              <a:cs typeface="Calibri"/>
            </a:endParaRPr>
          </a:p>
          <a:p>
            <a:endParaRPr lang="en-US" b="1" dirty="0">
              <a:solidFill>
                <a:srgbClr val="406F70"/>
              </a:solidFill>
              <a:cs typeface="Calibri"/>
            </a:endParaRPr>
          </a:p>
        </p:txBody>
      </p:sp>
      <p:sp>
        <p:nvSpPr>
          <p:cNvPr id="3" name="Text Placeholder 2">
            <a:extLst>
              <a:ext uri="{FF2B5EF4-FFF2-40B4-BE49-F238E27FC236}">
                <a16:creationId xmlns:a16="http://schemas.microsoft.com/office/drawing/2014/main" id="{F26E4AA6-DC53-48A4-A8AB-BA67D6E111A6}"/>
              </a:ext>
            </a:extLst>
          </p:cNvPr>
          <p:cNvSpPr>
            <a:spLocks noGrp="1"/>
          </p:cNvSpPr>
          <p:nvPr>
            <p:ph type="body" sz="quarter" idx="17"/>
          </p:nvPr>
        </p:nvSpPr>
        <p:spPr>
          <a:xfrm>
            <a:off x="5093208" y="1590933"/>
            <a:ext cx="6858000" cy="4656040"/>
          </a:xfrm>
        </p:spPr>
        <p:txBody>
          <a:bodyPr vert="horz" lIns="91440" tIns="45720" rIns="91440" bIns="45720" rtlCol="0" anchor="t">
            <a:noAutofit/>
          </a:bodyPr>
          <a:lstStyle/>
          <a:p>
            <a:pPr algn="ctr" fontAlgn="base"/>
            <a:r>
              <a:rPr lang="en-US" b="1" i="0" dirty="0">
                <a:solidFill>
                  <a:srgbClr val="333333"/>
                </a:solidFill>
                <a:effectLst/>
                <a:latin typeface="Open Sans" panose="020B0606030504020204" pitchFamily="34" charset="0"/>
              </a:rPr>
              <a:t>“</a:t>
            </a:r>
            <a:r>
              <a:rPr lang="bg-BG" b="1" i="0" dirty="0">
                <a:solidFill>
                  <a:srgbClr val="333333"/>
                </a:solidFill>
                <a:effectLst/>
                <a:latin typeface="Open Sans" panose="020B0606030504020204" pitchFamily="34" charset="0"/>
              </a:rPr>
              <a:t>Проследете.</a:t>
            </a:r>
            <a:r>
              <a:rPr lang="en-US" b="1" i="0" dirty="0">
                <a:solidFill>
                  <a:srgbClr val="333333"/>
                </a:solidFill>
                <a:effectLst/>
                <a:latin typeface="Open Sans" panose="020B0606030504020204" pitchFamily="34" charset="0"/>
              </a:rPr>
              <a:t> </a:t>
            </a:r>
            <a:r>
              <a:rPr lang="bg-BG" b="1" i="0" dirty="0">
                <a:solidFill>
                  <a:srgbClr val="333333"/>
                </a:solidFill>
                <a:effectLst/>
                <a:latin typeface="Open Sans" panose="020B0606030504020204" pitchFamily="34" charset="0"/>
              </a:rPr>
              <a:t>Подобрете</a:t>
            </a:r>
            <a:r>
              <a:rPr lang="en-US" b="1" i="0" dirty="0">
                <a:solidFill>
                  <a:srgbClr val="333333"/>
                </a:solidFill>
                <a:effectLst/>
                <a:latin typeface="Open Sans" panose="020B0606030504020204" pitchFamily="34" charset="0"/>
              </a:rPr>
              <a:t>. </a:t>
            </a:r>
            <a:r>
              <a:rPr lang="bg-BG" b="1" dirty="0">
                <a:solidFill>
                  <a:srgbClr val="333333"/>
                </a:solidFill>
                <a:latin typeface="Open Sans" panose="020B0606030504020204" pitchFamily="34" charset="0"/>
              </a:rPr>
              <a:t>Офсет</a:t>
            </a:r>
            <a:r>
              <a:rPr lang="en-US" b="1" i="0" dirty="0">
                <a:solidFill>
                  <a:srgbClr val="333333"/>
                </a:solidFill>
                <a:effectLst/>
                <a:latin typeface="Open Sans" panose="020B0606030504020204" pitchFamily="34" charset="0"/>
              </a:rPr>
              <a:t>.”</a:t>
            </a:r>
            <a:endParaRPr lang="en-US" b="1" i="0" dirty="0">
              <a:solidFill>
                <a:srgbClr val="000000"/>
              </a:solidFill>
              <a:effectLst/>
              <a:latin typeface="Arial" panose="020B0604020202020204" pitchFamily="34" charset="0"/>
            </a:endParaRPr>
          </a:p>
          <a:p>
            <a:pPr algn="ctr" fontAlgn="base"/>
            <a:r>
              <a:rPr lang="en-US" sz="2300" b="1" i="0" dirty="0">
                <a:solidFill>
                  <a:srgbClr val="22AA97"/>
                </a:solidFill>
                <a:effectLst/>
                <a:latin typeface="Open Sans" panose="020B0606030504020204" pitchFamily="34" charset="0"/>
              </a:rPr>
              <a:t>“</a:t>
            </a:r>
            <a:r>
              <a:rPr lang="bg-BG" sz="2300" b="1" i="1" dirty="0">
                <a:solidFill>
                  <a:srgbClr val="22AA97"/>
                </a:solidFill>
                <a:latin typeface="Open Sans" panose="020B0606030504020204" pitchFamily="34" charset="0"/>
              </a:rPr>
              <a:t>Поемете контрола върху въглеродния отпечатък при купуване на храни с </a:t>
            </a:r>
            <a:r>
              <a:rPr lang="bg-BG" sz="2300" b="1" i="1" dirty="0" err="1">
                <a:solidFill>
                  <a:srgbClr val="22AA97"/>
                </a:solidFill>
                <a:latin typeface="Open Sans" panose="020B0606030504020204" pitchFamily="34" charset="0"/>
              </a:rPr>
              <a:t>Евоко</a:t>
            </a:r>
            <a:r>
              <a:rPr lang="bg-BG" sz="2300" b="1" i="1" dirty="0">
                <a:solidFill>
                  <a:srgbClr val="22AA97"/>
                </a:solidFill>
                <a:latin typeface="Open Sans" panose="020B0606030504020204" pitchFamily="34" charset="0"/>
              </a:rPr>
              <a:t> мобилно приложение/</a:t>
            </a:r>
            <a:r>
              <a:rPr lang="en-US" sz="2200" b="1" i="1" dirty="0" err="1">
                <a:solidFill>
                  <a:srgbClr val="22AA97"/>
                </a:solidFill>
                <a:effectLst/>
                <a:latin typeface="Open Sans" panose="020B0606030504020204" pitchFamily="34" charset="0"/>
              </a:rPr>
              <a:t>Evocco</a:t>
            </a:r>
            <a:r>
              <a:rPr lang="en-US" sz="2200" b="1" i="1" dirty="0">
                <a:solidFill>
                  <a:srgbClr val="22AA97"/>
                </a:solidFill>
                <a:effectLst/>
                <a:latin typeface="Open Sans" panose="020B0606030504020204" pitchFamily="34" charset="0"/>
              </a:rPr>
              <a:t> mobile app</a:t>
            </a:r>
            <a:r>
              <a:rPr lang="en-US" sz="2300" b="1" i="1" dirty="0">
                <a:solidFill>
                  <a:srgbClr val="22AA97"/>
                </a:solidFill>
                <a:effectLst/>
                <a:latin typeface="Open Sans" panose="020B0606030504020204" pitchFamily="34" charset="0"/>
              </a:rPr>
              <a:t>.”</a:t>
            </a:r>
          </a:p>
          <a:p>
            <a:pPr fontAlgn="base"/>
            <a:r>
              <a:rPr lang="bg-BG" sz="2000" b="1" dirty="0">
                <a:solidFill>
                  <a:srgbClr val="406F70"/>
                </a:solidFill>
              </a:rPr>
              <a:t>Тази компания в Ирландия създаде приложение, което да помага на хората да направят първите стъпки към по-зелено бъдеще, като проследяват въглеродния отпечатък при пазаруване на своите храни и вярват, че няма по-вкусно място да започнете от храната, която ядете</a:t>
            </a:r>
            <a:r>
              <a:rPr lang="en-US" sz="2000" b="1" i="0" dirty="0">
                <a:solidFill>
                  <a:srgbClr val="406F70"/>
                </a:solidFill>
                <a:effectLst/>
              </a:rPr>
              <a:t>!  </a:t>
            </a:r>
          </a:p>
          <a:p>
            <a:pPr fontAlgn="base"/>
            <a:r>
              <a:rPr lang="bg-BG" sz="2000" b="1" dirty="0">
                <a:solidFill>
                  <a:srgbClr val="406F70"/>
                </a:solidFill>
              </a:rPr>
              <a:t>Просто снимайте разписката си с покупки на храна и вземете нейния резултат от въглеродния отпечатък, след което получете индивидуални съвети как да подобрите резултата си</a:t>
            </a:r>
            <a:r>
              <a:rPr lang="en-US" sz="2000" b="1" dirty="0">
                <a:solidFill>
                  <a:srgbClr val="406F70"/>
                </a:solidFill>
              </a:rPr>
              <a:t>.</a:t>
            </a:r>
            <a:r>
              <a:rPr lang="bg-BG" sz="2000" b="1" dirty="0">
                <a:solidFill>
                  <a:srgbClr val="406F70"/>
                </a:solidFill>
              </a:rPr>
              <a:t> Накрая, за няколко цента дарете за засаждане на местна гора, за да направите храната си по неутрална.</a:t>
            </a:r>
            <a:endParaRPr lang="en-US" dirty="0">
              <a:cs typeface="Calibri"/>
            </a:endParaRPr>
          </a:p>
        </p:txBody>
      </p:sp>
      <p:pic>
        <p:nvPicPr>
          <p:cNvPr id="5" name="Picture Placeholder 4" descr="A picture containing text, monitor, electronics, display&#10;&#10;Description automatically generated">
            <a:hlinkClick r:id="rId2"/>
            <a:extLst>
              <a:ext uri="{FF2B5EF4-FFF2-40B4-BE49-F238E27FC236}">
                <a16:creationId xmlns:a16="http://schemas.microsoft.com/office/drawing/2014/main" id="{0876C0AE-4AF9-418A-BE38-DDF408E6A58A}"/>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l="-13332" t="-293" r="-59323" b="-21961"/>
          <a:stretch/>
        </p:blipFill>
        <p:spPr>
          <a:xfrm>
            <a:off x="0" y="-14989"/>
            <a:ext cx="5651292" cy="6261962"/>
          </a:xfrm>
        </p:spPr>
      </p:pic>
      <p:sp>
        <p:nvSpPr>
          <p:cNvPr id="8" name="TextBox 7">
            <a:extLst>
              <a:ext uri="{FF2B5EF4-FFF2-40B4-BE49-F238E27FC236}">
                <a16:creationId xmlns:a16="http://schemas.microsoft.com/office/drawing/2014/main" id="{22F71A13-6E6A-4CA3-B908-1A11D3CDDB74}"/>
              </a:ext>
            </a:extLst>
          </p:cNvPr>
          <p:cNvSpPr txBox="1"/>
          <p:nvPr/>
        </p:nvSpPr>
        <p:spPr>
          <a:xfrm>
            <a:off x="5093208" y="5898736"/>
            <a:ext cx="3831336" cy="646331"/>
          </a:xfrm>
          <a:prstGeom prst="rect">
            <a:avLst/>
          </a:prstGeom>
          <a:noFill/>
        </p:spPr>
        <p:txBody>
          <a:bodyPr wrap="square" rtlCol="0">
            <a:spAutoFit/>
          </a:bodyPr>
          <a:lstStyle/>
          <a:p>
            <a:r>
              <a:rPr lang="en-IE" dirty="0">
                <a:hlinkClick r:id="rId2"/>
              </a:rPr>
              <a:t>https://www.evocco.com/about</a:t>
            </a:r>
            <a:endParaRPr lang="en-IE" dirty="0"/>
          </a:p>
          <a:p>
            <a:endParaRPr lang="en-IE" dirty="0"/>
          </a:p>
        </p:txBody>
      </p:sp>
      <p:sp>
        <p:nvSpPr>
          <p:cNvPr id="9" name="TextBox 8">
            <a:extLst>
              <a:ext uri="{FF2B5EF4-FFF2-40B4-BE49-F238E27FC236}">
                <a16:creationId xmlns:a16="http://schemas.microsoft.com/office/drawing/2014/main" id="{0B2E5704-9437-4C14-8AF8-B9096AF70B0F}"/>
              </a:ext>
            </a:extLst>
          </p:cNvPr>
          <p:cNvSpPr txBox="1"/>
          <p:nvPr/>
        </p:nvSpPr>
        <p:spPr>
          <a:xfrm>
            <a:off x="3558448" y="230698"/>
            <a:ext cx="3290297" cy="707886"/>
          </a:xfrm>
          <a:prstGeom prst="rect">
            <a:avLst/>
          </a:prstGeom>
          <a:solidFill>
            <a:srgbClr val="F5C05B"/>
          </a:solidFill>
        </p:spPr>
        <p:txBody>
          <a:bodyPr wrap="square" rtlCol="0">
            <a:spAutoFit/>
          </a:bodyPr>
          <a:lstStyle/>
          <a:p>
            <a:r>
              <a:rPr lang="bg-BG" sz="2000" b="1" dirty="0">
                <a:solidFill>
                  <a:schemeClr val="bg1"/>
                </a:solidFill>
              </a:rPr>
              <a:t>ИЗСЛЕДВАНЕ НА СЛУЧАЙ</a:t>
            </a:r>
            <a:r>
              <a:rPr lang="en-US" sz="2000" b="1" dirty="0">
                <a:solidFill>
                  <a:schemeClr val="bg1"/>
                </a:solidFill>
              </a:rPr>
              <a:t> – </a:t>
            </a:r>
            <a:r>
              <a:rPr lang="bg-BG" sz="2000" b="1" dirty="0">
                <a:solidFill>
                  <a:schemeClr val="bg1"/>
                </a:solidFill>
              </a:rPr>
              <a:t>БЪДЕТЕ ВДЪХНОВЕНИ</a:t>
            </a:r>
            <a:endParaRPr lang="en-IE" sz="2000" b="1" dirty="0">
              <a:solidFill>
                <a:schemeClr val="bg1"/>
              </a:solidFill>
            </a:endParaRPr>
          </a:p>
        </p:txBody>
      </p:sp>
    </p:spTree>
    <p:extLst>
      <p:ext uri="{BB962C8B-B14F-4D97-AF65-F5344CB8AC3E}">
        <p14:creationId xmlns:p14="http://schemas.microsoft.com/office/powerpoint/2010/main" val="755616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FD7498-F28B-4A87-A657-F58A19C9B44F}"/>
              </a:ext>
            </a:extLst>
          </p:cNvPr>
          <p:cNvSpPr>
            <a:spLocks noGrp="1"/>
          </p:cNvSpPr>
          <p:nvPr>
            <p:ph type="body" sz="quarter" idx="13"/>
          </p:nvPr>
        </p:nvSpPr>
        <p:spPr>
          <a:xfrm>
            <a:off x="643223" y="585628"/>
            <a:ext cx="3821205" cy="1190980"/>
          </a:xfrm>
        </p:spPr>
        <p:txBody>
          <a:bodyPr>
            <a:normAutofit/>
          </a:bodyPr>
          <a:lstStyle/>
          <a:p>
            <a:r>
              <a:rPr lang="bg-BG" b="1" dirty="0">
                <a:solidFill>
                  <a:srgbClr val="085156"/>
                </a:solidFill>
              </a:rPr>
              <a:t>ДОБРЕ ДОШЛИ В </a:t>
            </a:r>
            <a:r>
              <a:rPr lang="en-GB" b="1" dirty="0">
                <a:solidFill>
                  <a:srgbClr val="085156"/>
                </a:solidFill>
              </a:rPr>
              <a:t> SUSTAIN </a:t>
            </a:r>
            <a:r>
              <a:rPr lang="bg-BG" b="1" dirty="0">
                <a:solidFill>
                  <a:srgbClr val="085156"/>
                </a:solidFill>
              </a:rPr>
              <a:t>МОДУЛ</a:t>
            </a:r>
            <a:r>
              <a:rPr lang="en-GB" b="1" dirty="0">
                <a:solidFill>
                  <a:srgbClr val="085156"/>
                </a:solidFill>
              </a:rPr>
              <a:t> 2</a:t>
            </a:r>
            <a:endParaRPr lang="en-IE" b="1" dirty="0">
              <a:solidFill>
                <a:srgbClr val="085156"/>
              </a:solidFill>
            </a:endParaRPr>
          </a:p>
        </p:txBody>
      </p:sp>
      <p:sp>
        <p:nvSpPr>
          <p:cNvPr id="3" name="Text Placeholder 2">
            <a:extLst>
              <a:ext uri="{FF2B5EF4-FFF2-40B4-BE49-F238E27FC236}">
                <a16:creationId xmlns:a16="http://schemas.microsoft.com/office/drawing/2014/main" id="{3BDB1A34-D6B8-4A7E-95EE-8256506E800C}"/>
              </a:ext>
            </a:extLst>
          </p:cNvPr>
          <p:cNvSpPr>
            <a:spLocks noGrp="1"/>
          </p:cNvSpPr>
          <p:nvPr>
            <p:ph type="body" sz="quarter" idx="14"/>
          </p:nvPr>
        </p:nvSpPr>
        <p:spPr>
          <a:xfrm>
            <a:off x="224825" y="1776609"/>
            <a:ext cx="4624711" cy="4186562"/>
          </a:xfrm>
        </p:spPr>
        <p:txBody>
          <a:bodyPr/>
          <a:lstStyle/>
          <a:p>
            <a:pPr algn="just"/>
            <a:r>
              <a:rPr lang="bg-BG" sz="2800" dirty="0">
                <a:solidFill>
                  <a:srgbClr val="085156"/>
                </a:solidFill>
              </a:rPr>
              <a:t>В този модул ще научите за изменението на климата и как като доставчици на хранителни можем да повлияем с действия, които решаваме да предприемем</a:t>
            </a:r>
            <a:r>
              <a:rPr lang="en-IE" sz="2800" dirty="0">
                <a:solidFill>
                  <a:srgbClr val="085156"/>
                </a:solidFill>
              </a:rPr>
              <a:t>.</a:t>
            </a:r>
          </a:p>
          <a:p>
            <a:pPr algn="just"/>
            <a:r>
              <a:rPr lang="bg-BG" sz="2800" dirty="0">
                <a:solidFill>
                  <a:srgbClr val="085156"/>
                </a:solidFill>
              </a:rPr>
              <a:t>След приключване ще имате повишени умения в 3 важни  теми, </a:t>
            </a:r>
            <a:r>
              <a:rPr lang="en-IE" sz="2800" dirty="0">
                <a:solidFill>
                  <a:srgbClr val="085156"/>
                </a:solidFill>
              </a:rPr>
              <a:t> </a:t>
            </a:r>
            <a:r>
              <a:rPr lang="bg-BG" sz="2800" dirty="0">
                <a:solidFill>
                  <a:srgbClr val="085156"/>
                </a:solidFill>
              </a:rPr>
              <a:t>които са в посоката на развитие на хранителния сектор</a:t>
            </a:r>
            <a:r>
              <a:rPr lang="en-IE" sz="2800" dirty="0">
                <a:solidFill>
                  <a:srgbClr val="085156"/>
                </a:solidFill>
              </a:rPr>
              <a:t>.</a:t>
            </a:r>
          </a:p>
        </p:txBody>
      </p:sp>
      <p:sp>
        <p:nvSpPr>
          <p:cNvPr id="4" name="Text Placeholder 3">
            <a:extLst>
              <a:ext uri="{FF2B5EF4-FFF2-40B4-BE49-F238E27FC236}">
                <a16:creationId xmlns:a16="http://schemas.microsoft.com/office/drawing/2014/main" id="{454E6469-9664-44D6-8EEF-0C34CE8A255A}"/>
              </a:ext>
            </a:extLst>
          </p:cNvPr>
          <p:cNvSpPr>
            <a:spLocks noGrp="1"/>
          </p:cNvSpPr>
          <p:nvPr>
            <p:ph type="body" sz="quarter" idx="15"/>
          </p:nvPr>
        </p:nvSpPr>
        <p:spPr/>
        <p:txBody>
          <a:bodyPr/>
          <a:lstStyle/>
          <a:p>
            <a:r>
              <a:rPr lang="en-US" dirty="0"/>
              <a:t>01</a:t>
            </a:r>
          </a:p>
        </p:txBody>
      </p:sp>
      <p:sp>
        <p:nvSpPr>
          <p:cNvPr id="5" name="Text Placeholder 4">
            <a:extLst>
              <a:ext uri="{FF2B5EF4-FFF2-40B4-BE49-F238E27FC236}">
                <a16:creationId xmlns:a16="http://schemas.microsoft.com/office/drawing/2014/main" id="{05511889-0F45-4A96-AAE6-B944445AEA69}"/>
              </a:ext>
            </a:extLst>
          </p:cNvPr>
          <p:cNvSpPr>
            <a:spLocks noGrp="1"/>
          </p:cNvSpPr>
          <p:nvPr>
            <p:ph type="body" sz="quarter" idx="12"/>
          </p:nvPr>
        </p:nvSpPr>
        <p:spPr/>
        <p:txBody>
          <a:bodyPr>
            <a:normAutofit/>
          </a:bodyPr>
          <a:lstStyle/>
          <a:p>
            <a:endParaRPr lang="en-US" dirty="0"/>
          </a:p>
          <a:p>
            <a:r>
              <a:rPr lang="bg-BG" sz="3600" b="1" dirty="0">
                <a:cs typeface="Calibri"/>
              </a:rPr>
              <a:t>Храна и околна среда</a:t>
            </a:r>
            <a:endParaRPr lang="en-US" sz="3600" b="1" dirty="0"/>
          </a:p>
          <a:p>
            <a:endParaRPr lang="en-US" dirty="0"/>
          </a:p>
        </p:txBody>
      </p:sp>
      <p:sp>
        <p:nvSpPr>
          <p:cNvPr id="6" name="Text Placeholder 5">
            <a:extLst>
              <a:ext uri="{FF2B5EF4-FFF2-40B4-BE49-F238E27FC236}">
                <a16:creationId xmlns:a16="http://schemas.microsoft.com/office/drawing/2014/main" id="{5A3979A1-CAFA-495E-ADFD-CA322DC49318}"/>
              </a:ext>
            </a:extLst>
          </p:cNvPr>
          <p:cNvSpPr>
            <a:spLocks noGrp="1"/>
          </p:cNvSpPr>
          <p:nvPr>
            <p:ph type="body" sz="quarter" idx="16"/>
          </p:nvPr>
        </p:nvSpPr>
        <p:spPr/>
        <p:txBody>
          <a:bodyPr/>
          <a:lstStyle/>
          <a:p>
            <a:r>
              <a:rPr lang="en-US" dirty="0"/>
              <a:t>02</a:t>
            </a:r>
            <a:endParaRPr lang="en-IE" dirty="0"/>
          </a:p>
        </p:txBody>
      </p:sp>
      <p:sp>
        <p:nvSpPr>
          <p:cNvPr id="7" name="Text Placeholder 6">
            <a:extLst>
              <a:ext uri="{FF2B5EF4-FFF2-40B4-BE49-F238E27FC236}">
                <a16:creationId xmlns:a16="http://schemas.microsoft.com/office/drawing/2014/main" id="{022E5219-7ACB-455F-9C7E-54B9CE3B0E5E}"/>
              </a:ext>
            </a:extLst>
          </p:cNvPr>
          <p:cNvSpPr>
            <a:spLocks noGrp="1"/>
          </p:cNvSpPr>
          <p:nvPr>
            <p:ph type="body" sz="quarter" idx="17"/>
          </p:nvPr>
        </p:nvSpPr>
        <p:spPr>
          <a:xfrm>
            <a:off x="6294869" y="2740524"/>
            <a:ext cx="5669449" cy="1292995"/>
          </a:xfrm>
        </p:spPr>
        <p:txBody>
          <a:bodyPr>
            <a:normAutofit fontScale="92500" lnSpcReduction="20000"/>
          </a:bodyPr>
          <a:lstStyle/>
          <a:p>
            <a:endParaRPr lang="en-US" dirty="0"/>
          </a:p>
          <a:p>
            <a:r>
              <a:rPr lang="bg-BG" sz="3900" b="1" dirty="0"/>
              <a:t>Намаляване хранителните отпадъци</a:t>
            </a:r>
            <a:r>
              <a:rPr lang="en-US" sz="3900" b="1" dirty="0"/>
              <a:t> </a:t>
            </a:r>
            <a:endParaRPr lang="en-US" sz="3900" b="1" dirty="0">
              <a:cs typeface="Calibri" panose="020F0502020204030204"/>
            </a:endParaRPr>
          </a:p>
          <a:p>
            <a:endParaRPr lang="en-US" dirty="0"/>
          </a:p>
        </p:txBody>
      </p:sp>
      <p:sp>
        <p:nvSpPr>
          <p:cNvPr id="8" name="Text Placeholder 7">
            <a:extLst>
              <a:ext uri="{FF2B5EF4-FFF2-40B4-BE49-F238E27FC236}">
                <a16:creationId xmlns:a16="http://schemas.microsoft.com/office/drawing/2014/main" id="{C4494352-45B1-4038-BD8B-62E4C738F447}"/>
              </a:ext>
            </a:extLst>
          </p:cNvPr>
          <p:cNvSpPr>
            <a:spLocks noGrp="1"/>
          </p:cNvSpPr>
          <p:nvPr>
            <p:ph type="body" sz="quarter" idx="18"/>
          </p:nvPr>
        </p:nvSpPr>
        <p:spPr/>
        <p:txBody>
          <a:bodyPr/>
          <a:lstStyle/>
          <a:p>
            <a:r>
              <a:rPr lang="en-US" dirty="0"/>
              <a:t>03</a:t>
            </a:r>
            <a:endParaRPr lang="en-IE" dirty="0"/>
          </a:p>
        </p:txBody>
      </p:sp>
      <p:sp>
        <p:nvSpPr>
          <p:cNvPr id="9" name="Text Placeholder 8">
            <a:extLst>
              <a:ext uri="{FF2B5EF4-FFF2-40B4-BE49-F238E27FC236}">
                <a16:creationId xmlns:a16="http://schemas.microsoft.com/office/drawing/2014/main" id="{77704572-D160-43CC-A91A-F55B7729B4BE}"/>
              </a:ext>
            </a:extLst>
          </p:cNvPr>
          <p:cNvSpPr>
            <a:spLocks noGrp="1"/>
          </p:cNvSpPr>
          <p:nvPr>
            <p:ph type="body" sz="quarter" idx="19"/>
          </p:nvPr>
        </p:nvSpPr>
        <p:spPr/>
        <p:txBody>
          <a:bodyPr>
            <a:normAutofit/>
          </a:bodyPr>
          <a:lstStyle/>
          <a:p>
            <a:r>
              <a:rPr lang="bg-BG" sz="3600" b="1" dirty="0"/>
              <a:t>Устойчиво опаковане</a:t>
            </a:r>
            <a:endParaRPr lang="en-US" sz="3600" b="1" dirty="0">
              <a:cs typeface="Calibri"/>
            </a:endParaRPr>
          </a:p>
        </p:txBody>
      </p:sp>
    </p:spTree>
    <p:extLst>
      <p:ext uri="{BB962C8B-B14F-4D97-AF65-F5344CB8AC3E}">
        <p14:creationId xmlns:p14="http://schemas.microsoft.com/office/powerpoint/2010/main" val="3175674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A32314-A74B-459F-BC81-D7CD1BD48D3B}"/>
              </a:ext>
            </a:extLst>
          </p:cNvPr>
          <p:cNvSpPr>
            <a:spLocks noGrp="1"/>
          </p:cNvSpPr>
          <p:nvPr>
            <p:ph type="body" sz="quarter" idx="16"/>
          </p:nvPr>
        </p:nvSpPr>
        <p:spPr>
          <a:xfrm>
            <a:off x="6242421" y="608805"/>
            <a:ext cx="5279028" cy="697353"/>
          </a:xfrm>
        </p:spPr>
        <p:txBody>
          <a:bodyPr>
            <a:normAutofit fontScale="85000" lnSpcReduction="10000"/>
          </a:bodyPr>
          <a:lstStyle/>
          <a:p>
            <a:pPr algn="ctr"/>
            <a:r>
              <a:rPr lang="bg-BG" b="1" i="0" dirty="0">
                <a:solidFill>
                  <a:srgbClr val="F5C05B"/>
                </a:solidFill>
                <a:effectLst/>
                <a:latin typeface="acumin-pro-semi-condensed"/>
              </a:rPr>
              <a:t>Климатично чисти продукти</a:t>
            </a:r>
            <a:endParaRPr lang="en-IE" dirty="0"/>
          </a:p>
        </p:txBody>
      </p:sp>
      <p:sp>
        <p:nvSpPr>
          <p:cNvPr id="3" name="Text Placeholder 2">
            <a:extLst>
              <a:ext uri="{FF2B5EF4-FFF2-40B4-BE49-F238E27FC236}">
                <a16:creationId xmlns:a16="http://schemas.microsoft.com/office/drawing/2014/main" id="{4B0618B6-9A75-4D1B-859D-536C552103D3}"/>
              </a:ext>
            </a:extLst>
          </p:cNvPr>
          <p:cNvSpPr>
            <a:spLocks noGrp="1"/>
          </p:cNvSpPr>
          <p:nvPr>
            <p:ph type="body" sz="quarter" idx="17"/>
          </p:nvPr>
        </p:nvSpPr>
        <p:spPr>
          <a:xfrm>
            <a:off x="5244029" y="1953078"/>
            <a:ext cx="6499333" cy="3947440"/>
          </a:xfrm>
        </p:spPr>
        <p:txBody>
          <a:bodyPr/>
          <a:lstStyle/>
          <a:p>
            <a:pPr algn="l"/>
            <a:r>
              <a:rPr lang="bg-BG" b="1" i="0" dirty="0">
                <a:solidFill>
                  <a:srgbClr val="406F70"/>
                </a:solidFill>
                <a:effectLst/>
              </a:rPr>
              <a:t>Преместване на менюто от продукти с месо към храни с по-малко ресурси, като зеленчуци, плодове и бобови растения, ще помогне за постигане на глобалните климатични цели</a:t>
            </a:r>
            <a:r>
              <a:rPr lang="en-US" b="1" i="0" dirty="0">
                <a:solidFill>
                  <a:srgbClr val="406F70"/>
                </a:solidFill>
                <a:effectLst/>
              </a:rPr>
              <a:t>.</a:t>
            </a:r>
          </a:p>
          <a:p>
            <a:pPr algn="l"/>
            <a:r>
              <a:rPr lang="bg-BG" dirty="0">
                <a:solidFill>
                  <a:srgbClr val="406F70"/>
                </a:solidFill>
              </a:rPr>
              <a:t>Въвеждането на повече растителни храни е важен начин за намаляване на натиска върху климата. Но промяната в поведението на хората изисква повече информация. Това също така изисква повече налични опции за избор от потребителите. Тук вие като доставчик на хранителни услуги можете да се възползвате от възможността</a:t>
            </a:r>
            <a:r>
              <a:rPr lang="en-US" b="0" i="0" dirty="0">
                <a:solidFill>
                  <a:srgbClr val="406F70"/>
                </a:solidFill>
                <a:effectLst/>
              </a:rPr>
              <a:t>.</a:t>
            </a:r>
          </a:p>
          <a:p>
            <a:br>
              <a:rPr lang="en-US" dirty="0">
                <a:solidFill>
                  <a:srgbClr val="406F70"/>
                </a:solidFill>
              </a:rPr>
            </a:br>
            <a:endParaRPr lang="en-US" b="1" i="0" dirty="0">
              <a:solidFill>
                <a:srgbClr val="406F70"/>
              </a:solidFill>
              <a:effectLst/>
            </a:endParaRPr>
          </a:p>
          <a:p>
            <a:endParaRPr lang="en-IE" dirty="0"/>
          </a:p>
        </p:txBody>
      </p:sp>
      <p:pic>
        <p:nvPicPr>
          <p:cNvPr id="6" name="Picture Placeholder 5" descr="A close-up of some fruit&#10;&#10;Description automatically generated with medium confidence">
            <a:extLst>
              <a:ext uri="{FF2B5EF4-FFF2-40B4-BE49-F238E27FC236}">
                <a16:creationId xmlns:a16="http://schemas.microsoft.com/office/drawing/2014/main" id="{E82BCE30-2C62-4A12-9CE7-796ED4BEE430}"/>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l="-12338" t="-17128" r="-43076" b="-62994"/>
          <a:stretch/>
        </p:blipFill>
        <p:spPr>
          <a:xfrm>
            <a:off x="0" y="-14989"/>
            <a:ext cx="5651292" cy="6261962"/>
          </a:xfrm>
        </p:spPr>
      </p:pic>
    </p:spTree>
    <p:extLst>
      <p:ext uri="{BB962C8B-B14F-4D97-AF65-F5344CB8AC3E}">
        <p14:creationId xmlns:p14="http://schemas.microsoft.com/office/powerpoint/2010/main" val="902041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A6C48E-DFFF-4E51-9B33-EE8D5110D495}"/>
              </a:ext>
            </a:extLst>
          </p:cNvPr>
          <p:cNvSpPr>
            <a:spLocks noGrp="1"/>
          </p:cNvSpPr>
          <p:nvPr>
            <p:ph type="body" sz="quarter" idx="19"/>
          </p:nvPr>
        </p:nvSpPr>
        <p:spPr>
          <a:xfrm>
            <a:off x="2762905" y="354871"/>
            <a:ext cx="8775233" cy="1160989"/>
          </a:xfrm>
        </p:spPr>
        <p:txBody>
          <a:bodyPr>
            <a:normAutofit/>
          </a:bodyPr>
          <a:lstStyle/>
          <a:p>
            <a:r>
              <a:rPr lang="bg-BG" b="1" dirty="0">
                <a:solidFill>
                  <a:srgbClr val="F5C05B"/>
                </a:solidFill>
                <a:cs typeface="Calibri"/>
              </a:rPr>
              <a:t>Менюта с преброен въглерод</a:t>
            </a:r>
            <a:endParaRPr lang="en-US" b="1" dirty="0">
              <a:solidFill>
                <a:srgbClr val="F5C05B"/>
              </a:solidFill>
              <a:cs typeface="Calibri"/>
            </a:endParaRPr>
          </a:p>
        </p:txBody>
      </p:sp>
      <p:sp>
        <p:nvSpPr>
          <p:cNvPr id="3" name="Text Placeholder 2">
            <a:extLst>
              <a:ext uri="{FF2B5EF4-FFF2-40B4-BE49-F238E27FC236}">
                <a16:creationId xmlns:a16="http://schemas.microsoft.com/office/drawing/2014/main" id="{028EF8A6-67CE-4EE3-A4C6-5F53A836DD14}"/>
              </a:ext>
            </a:extLst>
          </p:cNvPr>
          <p:cNvSpPr>
            <a:spLocks noGrp="1"/>
          </p:cNvSpPr>
          <p:nvPr>
            <p:ph type="body" sz="quarter" idx="20"/>
          </p:nvPr>
        </p:nvSpPr>
        <p:spPr>
          <a:xfrm>
            <a:off x="521284" y="1696598"/>
            <a:ext cx="11301832" cy="4547641"/>
          </a:xfrm>
        </p:spPr>
        <p:txBody>
          <a:bodyPr/>
          <a:lstStyle/>
          <a:p>
            <a:pPr algn="just"/>
            <a:r>
              <a:rPr lang="bg-BG" dirty="0">
                <a:solidFill>
                  <a:srgbClr val="085156"/>
                </a:solidFill>
              </a:rPr>
              <a:t>Вашият въглероден отпечатък е количеството енергия, парникови газове и отпадъци, които се генерират от вашия хранителен бизнес всеки ден. С въвеждането на въглеродно изчислено меню, вие давате възможност на потребителите да правят информиран избор за околната среда за това, което ядат. </a:t>
            </a:r>
            <a:r>
              <a:rPr lang="en-GB" b="0" i="0" dirty="0">
                <a:solidFill>
                  <a:srgbClr val="085156"/>
                </a:solidFill>
                <a:effectLst/>
              </a:rPr>
              <a:t> </a:t>
            </a:r>
          </a:p>
          <a:p>
            <a:pPr algn="just"/>
            <a:r>
              <a:rPr lang="bg-BG" dirty="0">
                <a:solidFill>
                  <a:srgbClr val="085156"/>
                </a:solidFill>
              </a:rPr>
              <a:t>Опитайте този безплатен калкулатор на въглеродния отпечатък в храните – Моите емисии</a:t>
            </a:r>
            <a:r>
              <a:rPr lang="en-GB" b="0" i="0" dirty="0">
                <a:solidFill>
                  <a:srgbClr val="085156"/>
                </a:solidFill>
                <a:effectLst/>
              </a:rPr>
              <a:t> </a:t>
            </a:r>
            <a:r>
              <a:rPr lang="en-GB" dirty="0">
                <a:hlinkClick r:id="rId2"/>
              </a:rPr>
              <a:t>Food carbon footprint calculator - My Emissions</a:t>
            </a:r>
            <a:r>
              <a:rPr lang="en-GB" dirty="0"/>
              <a:t>.</a:t>
            </a:r>
            <a:endParaRPr lang="en-US" dirty="0">
              <a:cs typeface="Calibri"/>
            </a:endParaRPr>
          </a:p>
          <a:p>
            <a:pPr algn="just"/>
            <a:endParaRPr lang="en-IE" dirty="0">
              <a:solidFill>
                <a:srgbClr val="085156"/>
              </a:solidFill>
            </a:endParaRPr>
          </a:p>
          <a:p>
            <a:pPr marL="342900" lvl="0" indent="-342900" algn="just">
              <a:buFont typeface="Arial" panose="020B0604020202020204" pitchFamily="34" charset="0"/>
              <a:buChar char="•"/>
            </a:pPr>
            <a:endParaRPr lang="en-IE" dirty="0"/>
          </a:p>
          <a:p>
            <a:pPr marL="342900" indent="-342900">
              <a:buFont typeface="Arial" panose="020B0604020202020204" pitchFamily="34" charset="0"/>
              <a:buChar char="•"/>
            </a:pPr>
            <a:endParaRPr lang="en-IE" dirty="0"/>
          </a:p>
        </p:txBody>
      </p:sp>
      <p:pic>
        <p:nvPicPr>
          <p:cNvPr id="5" name="Picture 4">
            <a:extLst>
              <a:ext uri="{FF2B5EF4-FFF2-40B4-BE49-F238E27FC236}">
                <a16:creationId xmlns:a16="http://schemas.microsoft.com/office/drawing/2014/main" id="{46D70DC9-EC8D-4989-AC4C-3BB4BF4D1498}"/>
              </a:ext>
            </a:extLst>
          </p:cNvPr>
          <p:cNvPicPr>
            <a:picLocks noChangeAspect="1"/>
          </p:cNvPicPr>
          <p:nvPr/>
        </p:nvPicPr>
        <p:blipFill>
          <a:blip r:embed="rId3"/>
          <a:stretch>
            <a:fillRect/>
          </a:stretch>
        </p:blipFill>
        <p:spPr>
          <a:xfrm>
            <a:off x="1090483" y="3833870"/>
            <a:ext cx="10656433" cy="3120059"/>
          </a:xfrm>
          <a:prstGeom prst="rect">
            <a:avLst/>
          </a:prstGeom>
        </p:spPr>
      </p:pic>
    </p:spTree>
    <p:extLst>
      <p:ext uri="{BB962C8B-B14F-4D97-AF65-F5344CB8AC3E}">
        <p14:creationId xmlns:p14="http://schemas.microsoft.com/office/powerpoint/2010/main" val="573223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28EF8A6-67CE-4EE3-A4C6-5F53A836DD14}"/>
              </a:ext>
            </a:extLst>
          </p:cNvPr>
          <p:cNvSpPr>
            <a:spLocks noGrp="1"/>
          </p:cNvSpPr>
          <p:nvPr>
            <p:ph type="body" sz="quarter" idx="20"/>
          </p:nvPr>
        </p:nvSpPr>
        <p:spPr>
          <a:xfrm>
            <a:off x="445084" y="1935209"/>
            <a:ext cx="11301832" cy="4417887"/>
          </a:xfrm>
        </p:spPr>
        <p:txBody>
          <a:bodyPr/>
          <a:lstStyle/>
          <a:p>
            <a:pPr algn="just"/>
            <a:endParaRPr lang="en-IE" dirty="0">
              <a:solidFill>
                <a:srgbClr val="085156"/>
              </a:solidFill>
            </a:endParaRPr>
          </a:p>
          <a:p>
            <a:pPr marL="342900" lvl="0" indent="-342900" algn="just">
              <a:buFont typeface="Arial" panose="020B0604020202020204" pitchFamily="34" charset="0"/>
              <a:buChar char="•"/>
            </a:pPr>
            <a:endParaRPr lang="en-IE" dirty="0"/>
          </a:p>
          <a:p>
            <a:pPr marL="342900" indent="-342900">
              <a:buFont typeface="Arial" panose="020B0604020202020204" pitchFamily="34" charset="0"/>
              <a:buChar char="•"/>
            </a:pPr>
            <a:endParaRPr lang="en-IE" dirty="0"/>
          </a:p>
        </p:txBody>
      </p:sp>
      <p:sp>
        <p:nvSpPr>
          <p:cNvPr id="6" name="TextBox 5">
            <a:extLst>
              <a:ext uri="{FF2B5EF4-FFF2-40B4-BE49-F238E27FC236}">
                <a16:creationId xmlns:a16="http://schemas.microsoft.com/office/drawing/2014/main" id="{1D85DCDD-310A-4954-852F-5B2FB9215A55}"/>
              </a:ext>
            </a:extLst>
          </p:cNvPr>
          <p:cNvSpPr txBox="1"/>
          <p:nvPr/>
        </p:nvSpPr>
        <p:spPr>
          <a:xfrm>
            <a:off x="565794" y="1698268"/>
            <a:ext cx="11419115" cy="4793620"/>
          </a:xfrm>
          <a:prstGeom prst="rect">
            <a:avLst/>
          </a:prstGeom>
          <a:noFill/>
        </p:spPr>
        <p:txBody>
          <a:bodyPr wrap="square">
            <a:spAutoFit/>
          </a:bodyPr>
          <a:lstStyle/>
          <a:p>
            <a:r>
              <a:rPr lang="bg-BG" sz="2400" dirty="0">
                <a:solidFill>
                  <a:srgbClr val="085156"/>
                </a:solidFill>
              </a:rPr>
              <a:t>Ресторантът на шеф </a:t>
            </a:r>
            <a:r>
              <a:rPr lang="bg-BG" sz="2400" dirty="0" err="1">
                <a:solidFill>
                  <a:srgbClr val="085156"/>
                </a:solidFill>
              </a:rPr>
              <a:t>Равиндер</a:t>
            </a:r>
            <a:r>
              <a:rPr lang="bg-BG" sz="2400" dirty="0">
                <a:solidFill>
                  <a:srgbClr val="085156"/>
                </a:solidFill>
              </a:rPr>
              <a:t> </a:t>
            </a:r>
            <a:r>
              <a:rPr lang="bg-BG" sz="2400" dirty="0" err="1">
                <a:solidFill>
                  <a:srgbClr val="085156"/>
                </a:solidFill>
              </a:rPr>
              <a:t>Богал</a:t>
            </a:r>
            <a:r>
              <a:rPr lang="bg-BG" sz="2400" dirty="0">
                <a:solidFill>
                  <a:srgbClr val="085156"/>
                </a:solidFill>
              </a:rPr>
              <a:t>/</a:t>
            </a:r>
            <a:r>
              <a:rPr lang="en-GB" sz="2400" b="0" i="0" dirty="0" err="1">
                <a:solidFill>
                  <a:srgbClr val="085156"/>
                </a:solidFill>
                <a:effectLst/>
              </a:rPr>
              <a:t>Ravinder</a:t>
            </a:r>
            <a:r>
              <a:rPr lang="en-GB" sz="2400" b="0" i="0" dirty="0">
                <a:solidFill>
                  <a:srgbClr val="085156"/>
                </a:solidFill>
                <a:effectLst/>
              </a:rPr>
              <a:t> </a:t>
            </a:r>
            <a:r>
              <a:rPr lang="en-GB" sz="2400" b="0" i="0" dirty="0" err="1">
                <a:solidFill>
                  <a:srgbClr val="085156"/>
                </a:solidFill>
                <a:effectLst/>
              </a:rPr>
              <a:t>Bhogal</a:t>
            </a:r>
            <a:r>
              <a:rPr lang="bg-BG" sz="2400" b="0" i="0" dirty="0">
                <a:solidFill>
                  <a:srgbClr val="085156"/>
                </a:solidFill>
                <a:effectLst/>
              </a:rPr>
              <a:t> празнува </a:t>
            </a:r>
            <a:r>
              <a:rPr lang="en-GB" sz="2400" b="0" i="0" dirty="0">
                <a:solidFill>
                  <a:srgbClr val="085156"/>
                </a:solidFill>
                <a:effectLst/>
              </a:rPr>
              <a:t>‘</a:t>
            </a:r>
            <a:r>
              <a:rPr lang="bg-BG" sz="2400" b="0" i="0" dirty="0">
                <a:solidFill>
                  <a:srgbClr val="085156"/>
                </a:solidFill>
                <a:effectLst/>
              </a:rPr>
              <a:t>имигрантска кухня</a:t>
            </a:r>
            <a:r>
              <a:rPr lang="en-GB" sz="2400" b="0" i="0" dirty="0">
                <a:solidFill>
                  <a:srgbClr val="085156"/>
                </a:solidFill>
                <a:effectLst/>
              </a:rPr>
              <a:t>’</a:t>
            </a:r>
            <a:r>
              <a:rPr lang="bg-BG" sz="2400" b="0" i="0" dirty="0">
                <a:solidFill>
                  <a:srgbClr val="085156"/>
                </a:solidFill>
                <a:effectLst/>
              </a:rPr>
              <a:t> в сърцето на Лондон. </a:t>
            </a:r>
            <a:r>
              <a:rPr lang="en-GB" sz="2400" b="0" i="0" dirty="0">
                <a:solidFill>
                  <a:srgbClr val="085156"/>
                </a:solidFill>
                <a:effectLst/>
              </a:rPr>
              <a:t> </a:t>
            </a:r>
            <a:r>
              <a:rPr lang="bg-BG" sz="2400" b="0" i="0" dirty="0">
                <a:solidFill>
                  <a:srgbClr val="085156"/>
                </a:solidFill>
                <a:effectLst/>
              </a:rPr>
              <a:t>От</a:t>
            </a:r>
            <a:r>
              <a:rPr lang="en-GB" sz="2400" b="0" i="0" dirty="0">
                <a:solidFill>
                  <a:srgbClr val="085156"/>
                </a:solidFill>
                <a:effectLst/>
              </a:rPr>
              <a:t> 2019</a:t>
            </a:r>
            <a:r>
              <a:rPr lang="bg-BG" sz="2400" b="0" i="0" dirty="0">
                <a:solidFill>
                  <a:srgbClr val="085156"/>
                </a:solidFill>
                <a:effectLst/>
              </a:rPr>
              <a:t> г. </a:t>
            </a:r>
            <a:r>
              <a:rPr lang="bg-BG" sz="2400" b="0" i="0" dirty="0" err="1">
                <a:solidFill>
                  <a:srgbClr val="085156"/>
                </a:solidFill>
                <a:effectLst/>
              </a:rPr>
              <a:t>Богали</a:t>
            </a:r>
            <a:r>
              <a:rPr lang="bg-BG" sz="2400" b="0" i="0" dirty="0">
                <a:solidFill>
                  <a:srgbClr val="085156"/>
                </a:solidFill>
                <a:effectLst/>
              </a:rPr>
              <a:t> нейният съпруг, </a:t>
            </a:r>
            <a:r>
              <a:rPr lang="bg-BG" sz="2400" b="0" i="0" dirty="0" err="1">
                <a:solidFill>
                  <a:srgbClr val="085156"/>
                </a:solidFill>
                <a:effectLst/>
              </a:rPr>
              <a:t>Надим</a:t>
            </a:r>
            <a:r>
              <a:rPr lang="bg-BG" sz="2400" b="0" i="0" dirty="0">
                <a:solidFill>
                  <a:srgbClr val="085156"/>
                </a:solidFill>
                <a:effectLst/>
              </a:rPr>
              <a:t> работят за постигане на въглеродна неутралност в целия си бизнес и след това през 2021 г. ще станат първият независим ресторант в ОК/</a:t>
            </a:r>
            <a:r>
              <a:rPr lang="en-GB" sz="2400" b="0" i="0" dirty="0">
                <a:solidFill>
                  <a:srgbClr val="085156"/>
                </a:solidFill>
                <a:effectLst/>
              </a:rPr>
              <a:t>UK</a:t>
            </a:r>
            <a:r>
              <a:rPr lang="bg-BG" sz="2400" b="0" i="0" dirty="0">
                <a:solidFill>
                  <a:srgbClr val="085156"/>
                </a:solidFill>
                <a:effectLst/>
              </a:rPr>
              <a:t>, получил акредитация</a:t>
            </a:r>
            <a:r>
              <a:rPr lang="en-GB" sz="2400" b="0" i="0" dirty="0">
                <a:solidFill>
                  <a:srgbClr val="085156"/>
                </a:solidFill>
                <a:effectLst/>
              </a:rPr>
              <a:t>.</a:t>
            </a:r>
            <a:r>
              <a:rPr lang="bg-BG" sz="2400" b="0" i="0" dirty="0">
                <a:solidFill>
                  <a:srgbClr val="085156"/>
                </a:solidFill>
                <a:effectLst/>
              </a:rPr>
              <a:t> Основните действия включват</a:t>
            </a:r>
            <a:r>
              <a:rPr lang="en-GB" sz="2400" dirty="0">
                <a:solidFill>
                  <a:srgbClr val="085156"/>
                </a:solidFill>
              </a:rPr>
              <a:t>:-</a:t>
            </a:r>
          </a:p>
          <a:p>
            <a:pPr marL="342900" indent="-342900">
              <a:buFont typeface="Arial" panose="020B0604020202020204" pitchFamily="34" charset="0"/>
              <a:buChar char="•"/>
            </a:pPr>
            <a:r>
              <a:rPr lang="bg-BG" sz="2250" b="0" i="0" dirty="0">
                <a:solidFill>
                  <a:srgbClr val="5E5E5E"/>
                </a:solidFill>
                <a:effectLst/>
                <a:latin typeface="Austin News"/>
              </a:rPr>
              <a:t>Сменен доставчик на енергия</a:t>
            </a:r>
            <a:r>
              <a:rPr lang="en-GB" sz="2250" b="0" i="0" dirty="0">
                <a:solidFill>
                  <a:srgbClr val="5E5E5E"/>
                </a:solidFill>
                <a:effectLst/>
                <a:latin typeface="Austin News"/>
              </a:rPr>
              <a:t>, </a:t>
            </a:r>
          </a:p>
          <a:p>
            <a:pPr marL="342900" indent="-342900">
              <a:buFont typeface="Arial" panose="020B0604020202020204" pitchFamily="34" charset="0"/>
              <a:buChar char="•"/>
            </a:pPr>
            <a:r>
              <a:rPr lang="bg-BG" sz="2250" dirty="0">
                <a:solidFill>
                  <a:srgbClr val="5E5E5E"/>
                </a:solidFill>
                <a:latin typeface="Austin News"/>
              </a:rPr>
              <a:t>Придобита експертиза чрез регистриране в </a:t>
            </a:r>
            <a:r>
              <a:rPr lang="en-GB" sz="2250" dirty="0">
                <a:solidFill>
                  <a:srgbClr val="5E5E5E"/>
                </a:solidFill>
                <a:latin typeface="Austin News"/>
              </a:rPr>
              <a:t>Climate Neutral, </a:t>
            </a:r>
            <a:r>
              <a:rPr lang="bg-BG" sz="2250" dirty="0">
                <a:solidFill>
                  <a:srgbClr val="5E5E5E"/>
                </a:solidFill>
                <a:latin typeface="Austin News"/>
              </a:rPr>
              <a:t>базирана в САЩ НПО, която изчислява вашия въглероден отпечатък въз основа на най-много данни, които може да предоставите</a:t>
            </a:r>
            <a:r>
              <a:rPr lang="en-GB" sz="2250" dirty="0">
                <a:solidFill>
                  <a:srgbClr val="5E5E5E"/>
                </a:solidFill>
                <a:latin typeface="Austin News"/>
              </a:rPr>
              <a:t>, </a:t>
            </a:r>
            <a:r>
              <a:rPr lang="bg-BG" sz="2250" dirty="0">
                <a:solidFill>
                  <a:srgbClr val="5E5E5E"/>
                </a:solidFill>
                <a:latin typeface="Austin News"/>
              </a:rPr>
              <a:t>съветва за начините за намаляване на емисиите и компенсиране на тези, които не може да се намалят,</a:t>
            </a:r>
            <a:endParaRPr lang="en-GB" sz="2250" b="0" i="0" dirty="0">
              <a:solidFill>
                <a:srgbClr val="5E5E5E"/>
              </a:solidFill>
              <a:effectLst/>
              <a:latin typeface="Austin News"/>
            </a:endParaRPr>
          </a:p>
          <a:p>
            <a:pPr marL="342900" indent="-342900">
              <a:buFont typeface="Arial" panose="020B0604020202020204" pitchFamily="34" charset="0"/>
              <a:buChar char="•"/>
            </a:pPr>
            <a:r>
              <a:rPr lang="bg-BG" sz="2250" b="0" i="0" dirty="0">
                <a:solidFill>
                  <a:srgbClr val="5E5E5E"/>
                </a:solidFill>
                <a:effectLst/>
                <a:latin typeface="Austin News"/>
              </a:rPr>
              <a:t>Преминаване към зелена, с нулеви отпадъци за депониране компания</a:t>
            </a:r>
            <a:r>
              <a:rPr lang="en-GB" sz="2250" b="0" i="0" dirty="0">
                <a:solidFill>
                  <a:srgbClr val="5E5E5E"/>
                </a:solidFill>
                <a:effectLst/>
                <a:latin typeface="Austin News"/>
              </a:rPr>
              <a:t>,</a:t>
            </a:r>
          </a:p>
          <a:p>
            <a:pPr marL="342900" indent="-342900">
              <a:buFont typeface="Arial" panose="020B0604020202020204" pitchFamily="34" charset="0"/>
              <a:buChar char="•"/>
            </a:pPr>
            <a:r>
              <a:rPr lang="bg-BG" sz="2250" dirty="0">
                <a:solidFill>
                  <a:srgbClr val="5E5E5E"/>
                </a:solidFill>
                <a:latin typeface="Austin News"/>
              </a:rPr>
              <a:t>Партниране с </a:t>
            </a:r>
            <a:r>
              <a:rPr lang="bg-BG" sz="2250" dirty="0" err="1">
                <a:solidFill>
                  <a:srgbClr val="5E5E5E"/>
                </a:solidFill>
                <a:latin typeface="Austin News"/>
              </a:rPr>
              <a:t>биодинамична</a:t>
            </a:r>
            <a:r>
              <a:rPr lang="bg-BG" sz="2250" dirty="0">
                <a:solidFill>
                  <a:srgbClr val="5E5E5E"/>
                </a:solidFill>
                <a:latin typeface="Austin News"/>
              </a:rPr>
              <a:t> ферма.</a:t>
            </a:r>
            <a:endParaRPr lang="en-GB" sz="2250" b="0" i="0" dirty="0">
              <a:solidFill>
                <a:srgbClr val="5E5E5E"/>
              </a:solidFill>
              <a:effectLst/>
            </a:endParaRPr>
          </a:p>
          <a:p>
            <a:endParaRPr lang="en-GB" sz="400" dirty="0">
              <a:solidFill>
                <a:srgbClr val="085156"/>
              </a:solidFill>
            </a:endParaRPr>
          </a:p>
          <a:p>
            <a:r>
              <a:rPr lang="bg-BG" sz="2400" b="1" dirty="0">
                <a:solidFill>
                  <a:srgbClr val="085156"/>
                </a:solidFill>
                <a:highlight>
                  <a:srgbClr val="F5C05B"/>
                </a:highlight>
              </a:rPr>
              <a:t>ПРОЧЕТЕТЕ</a:t>
            </a:r>
            <a:r>
              <a:rPr lang="en-GB" sz="2400" b="0" i="0" dirty="0">
                <a:solidFill>
                  <a:srgbClr val="085156"/>
                </a:solidFill>
                <a:effectLst/>
              </a:rPr>
              <a:t>  </a:t>
            </a:r>
            <a:r>
              <a:rPr lang="bg-BG" sz="2400" dirty="0">
                <a:solidFill>
                  <a:srgbClr val="085156"/>
                </a:solidFill>
              </a:rPr>
              <a:t>Защо въглеродно неутралните ресторанти са бъдещето на храненето</a:t>
            </a:r>
            <a:r>
              <a:rPr lang="en-GB" sz="2400" b="0" i="0" dirty="0">
                <a:solidFill>
                  <a:srgbClr val="085156"/>
                </a:solidFill>
                <a:effectLst/>
              </a:rPr>
              <a:t> </a:t>
            </a:r>
            <a:r>
              <a:rPr lang="en-GB" sz="2400" dirty="0">
                <a:hlinkClick r:id="rId2"/>
              </a:rPr>
              <a:t>Why carbon neutral restaurants are the future of dining out (telegraph.co.uk)</a:t>
            </a:r>
            <a:endParaRPr lang="en-IE" sz="2400" dirty="0">
              <a:solidFill>
                <a:srgbClr val="085156"/>
              </a:solidFill>
            </a:endParaRPr>
          </a:p>
        </p:txBody>
      </p:sp>
      <p:pic>
        <p:nvPicPr>
          <p:cNvPr id="9" name="Picture 8">
            <a:extLst>
              <a:ext uri="{FF2B5EF4-FFF2-40B4-BE49-F238E27FC236}">
                <a16:creationId xmlns:a16="http://schemas.microsoft.com/office/drawing/2014/main" id="{4E538162-E151-4472-9F3F-FD2E94E4F0D8}"/>
              </a:ext>
            </a:extLst>
          </p:cNvPr>
          <p:cNvPicPr>
            <a:picLocks noChangeAspect="1"/>
          </p:cNvPicPr>
          <p:nvPr/>
        </p:nvPicPr>
        <p:blipFill>
          <a:blip r:embed="rId3"/>
          <a:stretch>
            <a:fillRect/>
          </a:stretch>
        </p:blipFill>
        <p:spPr>
          <a:xfrm>
            <a:off x="6522899" y="483209"/>
            <a:ext cx="3918768" cy="1215059"/>
          </a:xfrm>
          <a:prstGeom prst="rect">
            <a:avLst/>
          </a:prstGeom>
        </p:spPr>
      </p:pic>
      <p:sp>
        <p:nvSpPr>
          <p:cNvPr id="7" name="TextBox 6">
            <a:extLst>
              <a:ext uri="{FF2B5EF4-FFF2-40B4-BE49-F238E27FC236}">
                <a16:creationId xmlns:a16="http://schemas.microsoft.com/office/drawing/2014/main" id="{0B2E5704-9437-4C14-8AF8-B9096AF70B0F}"/>
              </a:ext>
            </a:extLst>
          </p:cNvPr>
          <p:cNvSpPr txBox="1"/>
          <p:nvPr/>
        </p:nvSpPr>
        <p:spPr>
          <a:xfrm>
            <a:off x="2346592" y="298615"/>
            <a:ext cx="3290297" cy="707886"/>
          </a:xfrm>
          <a:prstGeom prst="rect">
            <a:avLst/>
          </a:prstGeom>
          <a:solidFill>
            <a:srgbClr val="F5C05B"/>
          </a:solidFill>
        </p:spPr>
        <p:txBody>
          <a:bodyPr wrap="square" rtlCol="0">
            <a:spAutoFit/>
          </a:bodyPr>
          <a:lstStyle/>
          <a:p>
            <a:r>
              <a:rPr lang="bg-BG" sz="2000" b="1" dirty="0">
                <a:solidFill>
                  <a:schemeClr val="bg1"/>
                </a:solidFill>
              </a:rPr>
              <a:t>ИЗСЛЕДВАНЕ НА СЛУЧАЙ</a:t>
            </a:r>
            <a:r>
              <a:rPr lang="en-US" sz="2000" b="1" dirty="0">
                <a:solidFill>
                  <a:schemeClr val="bg1"/>
                </a:solidFill>
              </a:rPr>
              <a:t> – </a:t>
            </a:r>
            <a:r>
              <a:rPr lang="bg-BG" sz="2000" b="1" dirty="0">
                <a:solidFill>
                  <a:schemeClr val="bg1"/>
                </a:solidFill>
              </a:rPr>
              <a:t>БЪДЕТЕ ВДЪХНОВЕНИ</a:t>
            </a:r>
            <a:endParaRPr lang="en-IE" sz="2000" b="1" dirty="0">
              <a:solidFill>
                <a:schemeClr val="bg1"/>
              </a:solidFill>
            </a:endParaRPr>
          </a:p>
        </p:txBody>
      </p:sp>
    </p:spTree>
    <p:extLst>
      <p:ext uri="{BB962C8B-B14F-4D97-AF65-F5344CB8AC3E}">
        <p14:creationId xmlns:p14="http://schemas.microsoft.com/office/powerpoint/2010/main" val="2939193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2F9FE2-D48E-4106-89D4-AA085CC8A919}"/>
              </a:ext>
            </a:extLst>
          </p:cNvPr>
          <p:cNvSpPr>
            <a:spLocks noGrp="1"/>
          </p:cNvSpPr>
          <p:nvPr>
            <p:ph type="body" sz="quarter" idx="19"/>
          </p:nvPr>
        </p:nvSpPr>
        <p:spPr>
          <a:xfrm>
            <a:off x="363392" y="652821"/>
            <a:ext cx="10356019" cy="1120895"/>
          </a:xfrm>
        </p:spPr>
        <p:txBody>
          <a:bodyPr>
            <a:normAutofit/>
          </a:bodyPr>
          <a:lstStyle/>
          <a:p>
            <a:r>
              <a:rPr lang="bg-BG" sz="3400" b="1" dirty="0"/>
              <a:t>МЕСО И ПРОМИШЛЕНИ ФЕРМИ…ВЪЗДЕЙСТВИЕТО </a:t>
            </a:r>
            <a:endParaRPr lang="en-IE" sz="3400" b="1" dirty="0"/>
          </a:p>
        </p:txBody>
      </p:sp>
      <p:sp>
        <p:nvSpPr>
          <p:cNvPr id="3" name="Text Placeholder 2">
            <a:extLst>
              <a:ext uri="{FF2B5EF4-FFF2-40B4-BE49-F238E27FC236}">
                <a16:creationId xmlns:a16="http://schemas.microsoft.com/office/drawing/2014/main" id="{2FDB8750-BB75-478C-9993-145D5286CCCA}"/>
              </a:ext>
            </a:extLst>
          </p:cNvPr>
          <p:cNvSpPr>
            <a:spLocks noGrp="1"/>
          </p:cNvSpPr>
          <p:nvPr>
            <p:ph type="body" sz="quarter" idx="20"/>
          </p:nvPr>
        </p:nvSpPr>
        <p:spPr>
          <a:xfrm>
            <a:off x="363393" y="1377108"/>
            <a:ext cx="9759015" cy="4328748"/>
          </a:xfrm>
        </p:spPr>
        <p:txBody>
          <a:bodyPr/>
          <a:lstStyle/>
          <a:p>
            <a:pPr marL="342900" indent="-342900" algn="just">
              <a:buFont typeface="Arial" panose="020B0604020202020204" pitchFamily="34" charset="0"/>
              <a:buChar char="•"/>
            </a:pPr>
            <a:r>
              <a:rPr lang="en-IE" sz="2200" dirty="0">
                <a:solidFill>
                  <a:srgbClr val="085156"/>
                </a:solidFill>
              </a:rPr>
              <a:t>70% </a:t>
            </a:r>
            <a:r>
              <a:rPr lang="bg-BG" sz="2200" dirty="0">
                <a:solidFill>
                  <a:srgbClr val="085156"/>
                </a:solidFill>
              </a:rPr>
              <a:t>от всички земеделски земи в света са свързани с добитък под една или друга форма</a:t>
            </a:r>
            <a:r>
              <a:rPr lang="en-IE" sz="2200" dirty="0">
                <a:solidFill>
                  <a:srgbClr val="085156"/>
                </a:solidFill>
              </a:rPr>
              <a:t>:</a:t>
            </a:r>
            <a:r>
              <a:rPr lang="bg-BG" sz="2200" dirty="0">
                <a:solidFill>
                  <a:srgbClr val="085156"/>
                </a:solidFill>
              </a:rPr>
              <a:t> месо, мляко, яйца</a:t>
            </a:r>
            <a:endParaRPr lang="en-IE" sz="2200" dirty="0">
              <a:solidFill>
                <a:srgbClr val="085156"/>
              </a:solidFill>
            </a:endParaRPr>
          </a:p>
          <a:p>
            <a:pPr marL="342900" indent="-342900" algn="just">
              <a:buFont typeface="Arial" panose="020B0604020202020204" pitchFamily="34" charset="0"/>
              <a:buChar char="•"/>
            </a:pPr>
            <a:r>
              <a:rPr lang="bg-BG" sz="2200" dirty="0">
                <a:solidFill>
                  <a:srgbClr val="085156"/>
                </a:solidFill>
              </a:rPr>
              <a:t>Голямото производство на месо става в промишлени ферми </a:t>
            </a:r>
            <a:r>
              <a:rPr lang="en-IE" sz="2200" dirty="0">
                <a:solidFill>
                  <a:srgbClr val="085156"/>
                </a:solidFill>
              </a:rPr>
              <a:t>– </a:t>
            </a:r>
            <a:r>
              <a:rPr lang="bg-BG" sz="2200" dirty="0">
                <a:solidFill>
                  <a:srgbClr val="085156"/>
                </a:solidFill>
              </a:rPr>
              <a:t>които са известни като Концентрирани операции за хранене на животни КОХЖ/</a:t>
            </a:r>
            <a:r>
              <a:rPr lang="en-US" sz="2200" dirty="0">
                <a:solidFill>
                  <a:srgbClr val="085156"/>
                </a:solidFill>
              </a:rPr>
              <a:t>CAFO</a:t>
            </a:r>
            <a:r>
              <a:rPr lang="en-IE" sz="2200" b="1" dirty="0">
                <a:solidFill>
                  <a:srgbClr val="085156"/>
                </a:solidFill>
              </a:rPr>
              <a:t>: </a:t>
            </a:r>
            <a:r>
              <a:rPr lang="bg-BG" sz="2200" dirty="0">
                <a:solidFill>
                  <a:srgbClr val="085156"/>
                </a:solidFill>
              </a:rPr>
              <a:t>съоръжения, които отглеждат/угояват животните поне 45 дни в годината и не отглеждат собствени фуражи</a:t>
            </a:r>
            <a:r>
              <a:rPr lang="en-IE" sz="2200" dirty="0">
                <a:solidFill>
                  <a:srgbClr val="085156"/>
                </a:solidFill>
              </a:rPr>
              <a:t>. </a:t>
            </a:r>
          </a:p>
          <a:p>
            <a:pPr marL="342900" indent="-342900">
              <a:buFont typeface="Arial" panose="020B0604020202020204" pitchFamily="34" charset="0"/>
              <a:buChar char="•"/>
            </a:pPr>
            <a:r>
              <a:rPr lang="bg-BG" sz="2200" dirty="0">
                <a:solidFill>
                  <a:srgbClr val="085156"/>
                </a:solidFill>
              </a:rPr>
              <a:t>Глобално, една трета от световната реколта на зърнени култури, включително половината царевица и </a:t>
            </a:r>
            <a:r>
              <a:rPr lang="en-IE" sz="2200" dirty="0">
                <a:solidFill>
                  <a:srgbClr val="085156"/>
                </a:solidFill>
              </a:rPr>
              <a:t>90% </a:t>
            </a:r>
            <a:r>
              <a:rPr lang="bg-BG" sz="2200" dirty="0">
                <a:solidFill>
                  <a:srgbClr val="085156"/>
                </a:solidFill>
              </a:rPr>
              <a:t>от соята, сега се използва за хранене на животни в промишлени ферми</a:t>
            </a:r>
            <a:r>
              <a:rPr lang="en-IE" dirty="0">
                <a:solidFill>
                  <a:srgbClr val="085156"/>
                </a:solidFill>
              </a:rPr>
              <a:t>:</a:t>
            </a:r>
          </a:p>
          <a:p>
            <a:pPr algn="ctr"/>
            <a:r>
              <a:rPr kumimoji="0" lang="en-IE" sz="1600" b="0" i="0" u="sng" strike="noStrike" kern="1200" cap="none" spc="0" normalizeH="0" baseline="0" noProof="0" dirty="0">
                <a:ln>
                  <a:noFill/>
                </a:ln>
                <a:solidFill>
                  <a:srgbClr val="085156"/>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http://www.fao.org/worldfoodsituation/csdb/en</a:t>
            </a:r>
            <a:r>
              <a:rPr kumimoji="0" lang="en-IE" sz="1400" b="0" i="0" u="sng" strike="noStrike" kern="1200" cap="none" spc="0" normalizeH="0" baseline="0" noProof="0" dirty="0">
                <a:ln>
                  <a:noFill/>
                </a:ln>
                <a:solidFill>
                  <a:srgbClr val="085156"/>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a:t>
            </a:r>
            <a:r>
              <a:rPr kumimoji="0" lang="en-IE" b="0" i="0" u="none" strike="noStrike" kern="1200" cap="none" spc="0" normalizeH="0" baseline="0" noProof="0" dirty="0">
                <a:ln>
                  <a:noFill/>
                </a:ln>
                <a:solidFill>
                  <a:srgbClr val="085156"/>
                </a:solidFill>
                <a:effectLst/>
                <a:uLnTx/>
                <a:uFillTx/>
                <a:latin typeface="Calibri" panose="020F0502020204030204"/>
                <a:ea typeface="+mn-ea"/>
                <a:cs typeface="+mn-cs"/>
              </a:rPr>
              <a:t> </a:t>
            </a:r>
            <a:endParaRPr lang="en-IE" dirty="0">
              <a:solidFill>
                <a:srgbClr val="085156"/>
              </a:solidFill>
            </a:endParaRPr>
          </a:p>
          <a:p>
            <a:pPr marL="342900" indent="-342900">
              <a:buFont typeface="Arial" panose="020B0604020202020204" pitchFamily="34" charset="0"/>
              <a:buChar char="•"/>
            </a:pPr>
            <a:r>
              <a:rPr lang="en-IE" dirty="0">
                <a:solidFill>
                  <a:srgbClr val="085156"/>
                </a:solidFill>
              </a:rPr>
              <a:t> </a:t>
            </a:r>
            <a:r>
              <a:rPr lang="bg-BG" sz="2200" dirty="0">
                <a:solidFill>
                  <a:srgbClr val="085156"/>
                </a:solidFill>
              </a:rPr>
              <a:t>В ЕС числото се движи около </a:t>
            </a:r>
            <a:r>
              <a:rPr lang="en-IE" sz="2200" dirty="0">
                <a:solidFill>
                  <a:srgbClr val="085156"/>
                </a:solidFill>
              </a:rPr>
              <a:t>14-16% </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IE" dirty="0">
                <a:solidFill>
                  <a:srgbClr val="085156"/>
                </a:solidFill>
              </a:rPr>
              <a:t>	</a:t>
            </a:r>
            <a:r>
              <a:rPr kumimoji="0" lang="en-IE" sz="1600" b="0" i="0" u="sng" strike="noStrike" kern="1200" cap="none" spc="0" normalizeH="0" baseline="0" noProof="0" dirty="0">
                <a:ln>
                  <a:noFill/>
                </a:ln>
                <a:solidFill>
                  <a:srgbClr val="0563C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https://ec.europa.eu/eurostat/statistics-explained/index.php/Agricultural_production_-_</a:t>
            </a:r>
            <a:r>
              <a:rPr kumimoji="0" lang="en-IE" sz="1600" b="0" i="0" u="sng" strike="noStrike" kern="1200" cap="none" spc="0" normalizeH="0" baseline="0" noProof="0" dirty="0">
                <a:ln>
                  <a:noFill/>
                </a:ln>
                <a:solidFill>
                  <a:srgbClr val="085156"/>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crops</a:t>
            </a:r>
            <a:endParaRPr kumimoji="0" lang="en-IE" sz="1600" i="0" u="sng" strike="noStrike" kern="1200" cap="none" spc="0" normalizeH="0" baseline="0" noProof="0" dirty="0">
              <a:ln>
                <a:noFill/>
              </a:ln>
              <a:solidFill>
                <a:srgbClr val="085156"/>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bg-BG" b="1" dirty="0">
                <a:solidFill>
                  <a:srgbClr val="085156"/>
                </a:solidFill>
              </a:rPr>
              <a:t>В Модул</a:t>
            </a:r>
            <a:r>
              <a:rPr lang="en-IE" b="1" dirty="0">
                <a:solidFill>
                  <a:srgbClr val="085156"/>
                </a:solidFill>
              </a:rPr>
              <a:t> 4, </a:t>
            </a:r>
            <a:r>
              <a:rPr lang="bg-BG" b="1" dirty="0">
                <a:solidFill>
                  <a:srgbClr val="085156"/>
                </a:solidFill>
              </a:rPr>
              <a:t>разглеждаме важността на късите вериги за доставка</a:t>
            </a:r>
            <a:r>
              <a:rPr lang="en-IE" b="1" dirty="0">
                <a:solidFill>
                  <a:srgbClr val="085156"/>
                </a:solidFill>
              </a:rPr>
              <a:t>.</a:t>
            </a:r>
            <a:endParaRPr kumimoji="0" lang="en-IE" b="1" i="0" u="none" strike="noStrike" kern="1200" cap="none" spc="0" normalizeH="0" baseline="0" noProof="0" dirty="0">
              <a:ln>
                <a:noFill/>
              </a:ln>
              <a:solidFill>
                <a:srgbClr val="085156"/>
              </a:solidFill>
              <a:effectLst/>
              <a:uLnTx/>
              <a:uFillTx/>
              <a:ea typeface="+mn-ea"/>
              <a:cs typeface="+mn-cs"/>
            </a:endParaRPr>
          </a:p>
          <a:p>
            <a:endParaRPr lang="en-IE" dirty="0"/>
          </a:p>
        </p:txBody>
      </p:sp>
    </p:spTree>
    <p:extLst>
      <p:ext uri="{BB962C8B-B14F-4D97-AF65-F5344CB8AC3E}">
        <p14:creationId xmlns:p14="http://schemas.microsoft.com/office/powerpoint/2010/main" val="678356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ssorted piles of beans and legumes">
            <a:extLst>
              <a:ext uri="{FF2B5EF4-FFF2-40B4-BE49-F238E27FC236}">
                <a16:creationId xmlns:a16="http://schemas.microsoft.com/office/drawing/2014/main" id="{97CEC553-34F7-4B53-8311-758BD7CB442C}"/>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5DFEFC29-813E-4CB3-B29C-5292E46885EC}"/>
              </a:ext>
            </a:extLst>
          </p:cNvPr>
          <p:cNvSpPr>
            <a:spLocks noGrp="1"/>
          </p:cNvSpPr>
          <p:nvPr>
            <p:ph type="body" sz="quarter" idx="19"/>
          </p:nvPr>
        </p:nvSpPr>
        <p:spPr>
          <a:xfrm>
            <a:off x="544286" y="318195"/>
            <a:ext cx="5887636" cy="1612129"/>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bg-BG" b="1" i="0" u="none" strike="noStrike" kern="1200" cap="none" spc="0" normalizeH="0" baseline="0" noProof="0" dirty="0">
                <a:ln>
                  <a:noFill/>
                </a:ln>
                <a:solidFill>
                  <a:srgbClr val="F5C05B"/>
                </a:solidFill>
                <a:effectLst/>
                <a:uLnTx/>
                <a:uFillTx/>
                <a:latin typeface="Calibri" panose="020F0502020204030204"/>
                <a:ea typeface="+mn-ea"/>
                <a:cs typeface="+mn-cs"/>
              </a:rPr>
              <a:t>РАСТИТЕЛНИ ЗАМЕСТИТЕЛИ НА МЕСОТО</a:t>
            </a:r>
            <a:endParaRPr kumimoji="0" lang="en-IE" b="1" i="0" u="none" strike="noStrike" kern="1200" cap="none" spc="0" normalizeH="0" baseline="0" noProof="0" dirty="0">
              <a:ln>
                <a:noFill/>
              </a:ln>
              <a:solidFill>
                <a:srgbClr val="F5C05B"/>
              </a:solidFill>
              <a:effectLst/>
              <a:uLnTx/>
              <a:uFillTx/>
              <a:latin typeface="Calibri" panose="020F0502020204030204"/>
              <a:ea typeface="+mn-ea"/>
              <a:cs typeface="+mn-cs"/>
            </a:endParaRPr>
          </a:p>
          <a:p>
            <a:endParaRPr lang="en-IE" dirty="0"/>
          </a:p>
        </p:txBody>
      </p:sp>
      <p:sp>
        <p:nvSpPr>
          <p:cNvPr id="4" name="Text Placeholder 3">
            <a:extLst>
              <a:ext uri="{FF2B5EF4-FFF2-40B4-BE49-F238E27FC236}">
                <a16:creationId xmlns:a16="http://schemas.microsoft.com/office/drawing/2014/main" id="{C39383F5-FEF8-4239-9688-BCA019408827}"/>
              </a:ext>
            </a:extLst>
          </p:cNvPr>
          <p:cNvSpPr>
            <a:spLocks noGrp="1"/>
          </p:cNvSpPr>
          <p:nvPr>
            <p:ph type="body" sz="quarter" idx="20"/>
          </p:nvPr>
        </p:nvSpPr>
        <p:spPr>
          <a:xfrm>
            <a:off x="208363" y="1476260"/>
            <a:ext cx="6732263" cy="4257480"/>
          </a:xfrm>
        </p:spPr>
        <p:txBody>
          <a:bodyPr vert="horz" lIns="91440" tIns="45720" rIns="91440" bIns="45720" rtlCol="0" anchor="t">
            <a:noAutofit/>
          </a:bodyPr>
          <a:lstStyle/>
          <a:p>
            <a:pPr marL="342900" marR="0" lvl="0" indent="-3429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bg-BG" sz="2350" dirty="0">
                <a:solidFill>
                  <a:srgbClr val="085156"/>
                </a:solidFill>
                <a:latin typeface="Calibri" panose="020F0502020204030204"/>
              </a:rPr>
              <a:t>През последните няколко години новите разработки в храните се насочиха към възпроизвеждане вкуса и текстурата на говеждо, пилешко и други животински продукти </a:t>
            </a:r>
            <a:r>
              <a:rPr kumimoji="0" lang="en-IE" sz="2350" b="0" i="0" u="none" strike="noStrike" kern="1200" cap="none" spc="0" normalizeH="0" baseline="0" noProof="0" dirty="0">
                <a:ln>
                  <a:noFill/>
                </a:ln>
                <a:solidFill>
                  <a:srgbClr val="085156"/>
                </a:solidFill>
                <a:effectLst/>
                <a:uLnTx/>
                <a:uFillTx/>
                <a:latin typeface="Calibri" panose="020F0502020204030204"/>
              </a:rPr>
              <a:t>(</a:t>
            </a:r>
            <a:r>
              <a:rPr lang="bg-BG" sz="2350" dirty="0">
                <a:solidFill>
                  <a:srgbClr val="085156"/>
                </a:solidFill>
                <a:latin typeface="Calibri" panose="020F0502020204030204"/>
              </a:rPr>
              <a:t>наскоро и морски дарове</a:t>
            </a:r>
            <a:r>
              <a:rPr kumimoji="0" lang="en-IE" sz="2350" b="0" i="0" u="none" strike="noStrike" kern="1200" cap="none" spc="0" normalizeH="0" baseline="0" noProof="0" dirty="0">
                <a:ln>
                  <a:noFill/>
                </a:ln>
                <a:solidFill>
                  <a:srgbClr val="085156"/>
                </a:solidFill>
                <a:effectLst/>
                <a:uLnTx/>
                <a:uFillTx/>
                <a:latin typeface="Calibri" panose="020F0502020204030204"/>
              </a:rPr>
              <a:t>) .</a:t>
            </a:r>
            <a:endParaRPr lang="en-IE" sz="2350" b="0" i="0" u="none" strike="noStrike" kern="1200" cap="none" spc="0" normalizeH="0" baseline="0" noProof="0" dirty="0">
              <a:ln>
                <a:noFill/>
              </a:ln>
              <a:solidFill>
                <a:srgbClr val="085156"/>
              </a:solidFill>
              <a:effectLst/>
              <a:uLnTx/>
              <a:uFillTx/>
              <a:latin typeface="Calibri" panose="020F0502020204030204"/>
              <a:cs typeface="Calibri"/>
            </a:endParaRPr>
          </a:p>
          <a:p>
            <a:pPr marL="342900" marR="0" lvl="0" indent="-3429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bg-BG" sz="2350" b="0" i="0" u="none" strike="noStrike" kern="1200" cap="none" spc="0" normalizeH="0" baseline="0" noProof="0" dirty="0">
                <a:ln>
                  <a:noFill/>
                </a:ln>
                <a:solidFill>
                  <a:srgbClr val="085156"/>
                </a:solidFill>
                <a:effectLst/>
                <a:uLnTx/>
                <a:uFillTx/>
                <a:latin typeface="Calibri" panose="020F0502020204030204"/>
              </a:rPr>
              <a:t>Намерението е да се ограничи въздействието върху околната среда на емисиите, водите и използването на земята, наред с другите екологични проблеми</a:t>
            </a:r>
            <a:r>
              <a:rPr kumimoji="0" lang="en-IE" sz="2350" b="0" i="0" u="none" strike="noStrike" kern="1200" cap="none" spc="0" normalizeH="0" baseline="0" noProof="0" dirty="0">
                <a:ln>
                  <a:noFill/>
                </a:ln>
                <a:solidFill>
                  <a:srgbClr val="085156"/>
                </a:solidFill>
                <a:effectLst/>
                <a:uLnTx/>
                <a:uFillTx/>
                <a:latin typeface="Calibri" panose="020F0502020204030204"/>
              </a:rPr>
              <a:t>.</a:t>
            </a:r>
          </a:p>
          <a:p>
            <a:pPr marL="342900" indent="-342900" algn="just">
              <a:buFont typeface="Arial" panose="020B0604020202020204" pitchFamily="34" charset="0"/>
              <a:buChar char="•"/>
            </a:pPr>
            <a:r>
              <a:rPr lang="bg-BG" sz="2350" dirty="0">
                <a:solidFill>
                  <a:srgbClr val="085156"/>
                </a:solidFill>
                <a:cs typeface="Calibri" panose="020F0502020204030204"/>
              </a:rPr>
              <a:t>В</a:t>
            </a:r>
            <a:r>
              <a:rPr lang="en-IE" sz="2350" dirty="0">
                <a:solidFill>
                  <a:srgbClr val="085156"/>
                </a:solidFill>
                <a:cs typeface="Calibri" panose="020F0502020204030204"/>
              </a:rPr>
              <a:t> </a:t>
            </a:r>
            <a:r>
              <a:rPr lang="bg-BG" sz="2350" b="1" dirty="0">
                <a:solidFill>
                  <a:srgbClr val="085156"/>
                </a:solidFill>
                <a:cs typeface="Calibri" panose="020F0502020204030204"/>
              </a:rPr>
              <a:t>Модул</a:t>
            </a:r>
            <a:r>
              <a:rPr lang="en-IE" sz="2350" b="1" dirty="0">
                <a:solidFill>
                  <a:srgbClr val="085156"/>
                </a:solidFill>
                <a:cs typeface="Calibri" panose="020F0502020204030204"/>
              </a:rPr>
              <a:t> 6 </a:t>
            </a:r>
            <a:r>
              <a:rPr lang="bg-BG" sz="2350" dirty="0">
                <a:solidFill>
                  <a:srgbClr val="085156"/>
                </a:solidFill>
                <a:cs typeface="Calibri" panose="020F0502020204030204"/>
              </a:rPr>
              <a:t>изследваме как се развиват някои от тези технологии за ограничаване на свързаното с тях въздействие на месото и </a:t>
            </a:r>
            <a:r>
              <a:rPr lang="en-IE" sz="2350" dirty="0">
                <a:solidFill>
                  <a:srgbClr val="085156"/>
                </a:solidFill>
                <a:cs typeface="Calibri" panose="020F0502020204030204"/>
              </a:rPr>
              <a:t> </a:t>
            </a:r>
            <a:r>
              <a:rPr lang="bg-BG" sz="2350" dirty="0">
                <a:solidFill>
                  <a:srgbClr val="085156"/>
                </a:solidFill>
                <a:cs typeface="Calibri" panose="020F0502020204030204"/>
              </a:rPr>
              <a:t>други вредни продукти</a:t>
            </a:r>
            <a:r>
              <a:rPr lang="en-IE" sz="2350" dirty="0">
                <a:solidFill>
                  <a:srgbClr val="085156"/>
                </a:solidFill>
                <a:cs typeface="Calibri" panose="020F0502020204030204"/>
              </a:rPr>
              <a:t>.</a:t>
            </a:r>
            <a:r>
              <a:rPr lang="en-IE" dirty="0">
                <a:solidFill>
                  <a:srgbClr val="085156"/>
                </a:solidFill>
                <a:cs typeface="Calibri" panose="020F0502020204030204"/>
              </a:rPr>
              <a:t> </a:t>
            </a:r>
          </a:p>
          <a:p>
            <a:endParaRPr lang="en-IE" dirty="0">
              <a:cs typeface="Calibri" panose="020F0502020204030204"/>
            </a:endParaRPr>
          </a:p>
        </p:txBody>
      </p:sp>
    </p:spTree>
    <p:extLst>
      <p:ext uri="{BB962C8B-B14F-4D97-AF65-F5344CB8AC3E}">
        <p14:creationId xmlns:p14="http://schemas.microsoft.com/office/powerpoint/2010/main" val="2845836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sky, outdoor, beach, people&#10;&#10;Description automatically generated">
            <a:extLst>
              <a:ext uri="{FF2B5EF4-FFF2-40B4-BE49-F238E27FC236}">
                <a16:creationId xmlns:a16="http://schemas.microsoft.com/office/drawing/2014/main" id="{F17B4E4A-4172-4EF5-9786-F4742BA5C181}"/>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10711D14-FF84-4558-BA72-842273DB4649}"/>
              </a:ext>
            </a:extLst>
          </p:cNvPr>
          <p:cNvSpPr>
            <a:spLocks noGrp="1"/>
          </p:cNvSpPr>
          <p:nvPr>
            <p:ph type="body" sz="quarter" idx="19"/>
          </p:nvPr>
        </p:nvSpPr>
        <p:spPr/>
        <p:txBody>
          <a:bodyPr vert="horz" lIns="91440" tIns="45720" rIns="91440" bIns="45720" rtlCol="0" anchor="t">
            <a:normAutofit/>
          </a:bodyPr>
          <a:lstStyle/>
          <a:p>
            <a:r>
              <a:rPr lang="bg-BG" b="1" dirty="0">
                <a:solidFill>
                  <a:srgbClr val="F5C05B"/>
                </a:solidFill>
                <a:cs typeface="Calibri"/>
              </a:rPr>
              <a:t>Опаковъчни отпадъци</a:t>
            </a:r>
            <a:r>
              <a:rPr lang="en-US" b="1" dirty="0">
                <a:solidFill>
                  <a:srgbClr val="F5C05B"/>
                </a:solidFill>
                <a:cs typeface="Calibri"/>
              </a:rPr>
              <a:t> </a:t>
            </a:r>
          </a:p>
        </p:txBody>
      </p:sp>
      <p:graphicFrame>
        <p:nvGraphicFramePr>
          <p:cNvPr id="9" name="Text Placeholder 3">
            <a:extLst>
              <a:ext uri="{FF2B5EF4-FFF2-40B4-BE49-F238E27FC236}">
                <a16:creationId xmlns:a16="http://schemas.microsoft.com/office/drawing/2014/main" id="{48F23ABB-9291-47BF-AF04-E81CDF0B9CA8}"/>
              </a:ext>
            </a:extLst>
          </p:cNvPr>
          <p:cNvGraphicFramePr/>
          <p:nvPr>
            <p:extLst>
              <p:ext uri="{D42A27DB-BD31-4B8C-83A1-F6EECF244321}">
                <p14:modId xmlns:p14="http://schemas.microsoft.com/office/powerpoint/2010/main" val="328601118"/>
              </p:ext>
            </p:extLst>
          </p:nvPr>
        </p:nvGraphicFramePr>
        <p:xfrm>
          <a:off x="402336" y="1786300"/>
          <a:ext cx="6025896" cy="39474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Graphic 6" descr="Radioactive outline">
            <a:extLst>
              <a:ext uri="{FF2B5EF4-FFF2-40B4-BE49-F238E27FC236}">
                <a16:creationId xmlns:a16="http://schemas.microsoft.com/office/drawing/2014/main" id="{E8E42B33-B1D2-49BE-AE05-74D829BD8C4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79603" y="2029968"/>
            <a:ext cx="539497" cy="539496"/>
          </a:xfrm>
          <a:prstGeom prst="rect">
            <a:avLst/>
          </a:prstGeom>
        </p:spPr>
      </p:pic>
      <p:pic>
        <p:nvPicPr>
          <p:cNvPr id="10" name="Graphic 9" descr="Water Bottle outline">
            <a:extLst>
              <a:ext uri="{FF2B5EF4-FFF2-40B4-BE49-F238E27FC236}">
                <a16:creationId xmlns:a16="http://schemas.microsoft.com/office/drawing/2014/main" id="{BC75798A-FCBB-40A8-8B4F-C9B6DCE62056}"/>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79603" y="3429001"/>
            <a:ext cx="539496" cy="539496"/>
          </a:xfrm>
          <a:prstGeom prst="rect">
            <a:avLst/>
          </a:prstGeom>
        </p:spPr>
      </p:pic>
      <p:pic>
        <p:nvPicPr>
          <p:cNvPr id="12" name="Graphic 11" descr="Puzzle pieces outline">
            <a:extLst>
              <a:ext uri="{FF2B5EF4-FFF2-40B4-BE49-F238E27FC236}">
                <a16:creationId xmlns:a16="http://schemas.microsoft.com/office/drawing/2014/main" id="{5A690222-50B8-4839-93D9-BF4DAECA43D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0154" y="4828034"/>
            <a:ext cx="585630" cy="585630"/>
          </a:xfrm>
          <a:prstGeom prst="rect">
            <a:avLst/>
          </a:prstGeom>
        </p:spPr>
      </p:pic>
    </p:spTree>
    <p:extLst>
      <p:ext uri="{BB962C8B-B14F-4D97-AF65-F5344CB8AC3E}">
        <p14:creationId xmlns:p14="http://schemas.microsoft.com/office/powerpoint/2010/main" val="757269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EC83D31D-1534-4115-9091-F99A4376B7AA}"/>
              </a:ext>
            </a:extLst>
          </p:cNvPr>
          <p:cNvSpPr>
            <a:spLocks noGrp="1"/>
          </p:cNvSpPr>
          <p:nvPr>
            <p:ph type="body" sz="quarter" idx="14"/>
          </p:nvPr>
        </p:nvSpPr>
        <p:spPr>
          <a:xfrm>
            <a:off x="2346593" y="3429000"/>
            <a:ext cx="9694843" cy="3244850"/>
          </a:xfrm>
        </p:spPr>
        <p:txBody>
          <a:bodyPr vert="horz" lIns="91440" tIns="45720" rIns="91440" bIns="45720" rtlCol="0" anchor="t">
            <a:noAutofit/>
          </a:bodyPr>
          <a:lstStyle/>
          <a:p>
            <a:r>
              <a:rPr lang="en-IE" sz="4800" b="1" dirty="0">
                <a:solidFill>
                  <a:srgbClr val="F5C05B"/>
                </a:solidFill>
              </a:rPr>
              <a:t>2. </a:t>
            </a:r>
            <a:r>
              <a:rPr lang="bg-BG" sz="4800" b="1" dirty="0">
                <a:solidFill>
                  <a:srgbClr val="F5C05B"/>
                </a:solidFill>
              </a:rPr>
              <a:t>Намаляване хранителните отпадъци</a:t>
            </a:r>
            <a:endParaRPr lang="en-IE" sz="4800" b="1" dirty="0">
              <a:solidFill>
                <a:srgbClr val="F5C05B"/>
              </a:solidFill>
            </a:endParaRPr>
          </a:p>
        </p:txBody>
      </p:sp>
      <p:sp>
        <p:nvSpPr>
          <p:cNvPr id="3" name="TextBox 1">
            <a:extLst>
              <a:ext uri="{FF2B5EF4-FFF2-40B4-BE49-F238E27FC236}">
                <a16:creationId xmlns:a16="http://schemas.microsoft.com/office/drawing/2014/main" id="{6EF23028-63E4-4CA7-A247-A0140C4AE2AF}"/>
              </a:ext>
            </a:extLst>
          </p:cNvPr>
          <p:cNvSpPr txBox="1"/>
          <p:nvPr/>
        </p:nvSpPr>
        <p:spPr>
          <a:xfrm>
            <a:off x="8681884" y="410496"/>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bg-BG" sz="3600" b="1" dirty="0">
                <a:solidFill>
                  <a:srgbClr val="085156"/>
                </a:solidFill>
                <a:cs typeface="Calibri"/>
              </a:rPr>
              <a:t>МОДУЛ</a:t>
            </a:r>
            <a:r>
              <a:rPr lang="en-US" sz="3600" b="1" dirty="0">
                <a:solidFill>
                  <a:srgbClr val="085156"/>
                </a:solidFill>
                <a:cs typeface="Calibri"/>
              </a:rPr>
              <a:t> 2</a:t>
            </a:r>
          </a:p>
        </p:txBody>
      </p:sp>
    </p:spTree>
    <p:extLst>
      <p:ext uri="{BB962C8B-B14F-4D97-AF65-F5344CB8AC3E}">
        <p14:creationId xmlns:p14="http://schemas.microsoft.com/office/powerpoint/2010/main" val="4129701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8C388E-DFB1-4BFB-9011-2FEC529131DA}"/>
              </a:ext>
            </a:extLst>
          </p:cNvPr>
          <p:cNvSpPr>
            <a:spLocks noGrp="1"/>
          </p:cNvSpPr>
          <p:nvPr>
            <p:ph type="body" sz="quarter" idx="16"/>
          </p:nvPr>
        </p:nvSpPr>
        <p:spPr>
          <a:xfrm>
            <a:off x="5683274" y="581892"/>
            <a:ext cx="5279028" cy="697353"/>
          </a:xfrm>
        </p:spPr>
        <p:txBody>
          <a:bodyPr>
            <a:normAutofit/>
          </a:bodyPr>
          <a:lstStyle/>
          <a:p>
            <a:pPr algn="l"/>
            <a:r>
              <a:rPr lang="bg-BG" b="1" dirty="0">
                <a:solidFill>
                  <a:srgbClr val="F5C05B"/>
                </a:solidFill>
              </a:rPr>
              <a:t>Хранителни отпадъци</a:t>
            </a:r>
            <a:endParaRPr lang="en-IE" b="1" dirty="0">
              <a:solidFill>
                <a:srgbClr val="F5C05B"/>
              </a:solidFill>
            </a:endParaRPr>
          </a:p>
        </p:txBody>
      </p:sp>
      <p:sp>
        <p:nvSpPr>
          <p:cNvPr id="3" name="Text Placeholder 2">
            <a:extLst>
              <a:ext uri="{FF2B5EF4-FFF2-40B4-BE49-F238E27FC236}">
                <a16:creationId xmlns:a16="http://schemas.microsoft.com/office/drawing/2014/main" id="{EED55F86-5649-4A7B-AFDC-842C4E65D6DE}"/>
              </a:ext>
            </a:extLst>
          </p:cNvPr>
          <p:cNvSpPr>
            <a:spLocks noGrp="1"/>
          </p:cNvSpPr>
          <p:nvPr>
            <p:ph type="body" sz="quarter" idx="17"/>
          </p:nvPr>
        </p:nvSpPr>
        <p:spPr>
          <a:xfrm>
            <a:off x="4594034" y="1784733"/>
            <a:ext cx="7264296" cy="3917366"/>
          </a:xfrm>
        </p:spPr>
        <p:txBody>
          <a:bodyPr vert="horz" lIns="91440" tIns="45720" rIns="91440" bIns="45720" rtlCol="0" anchor="t">
            <a:noAutofit/>
          </a:bodyPr>
          <a:lstStyle/>
          <a:p>
            <a:pPr marL="800100" lvl="1" indent="-342900" algn="l">
              <a:buFont typeface="Arial"/>
              <a:buChar char="•"/>
            </a:pPr>
            <a:r>
              <a:rPr lang="bg-BG" altLang="en-US" sz="2200" dirty="0">
                <a:solidFill>
                  <a:srgbClr val="406F70"/>
                </a:solidFill>
                <a:cs typeface="Arial"/>
              </a:rPr>
              <a:t>Хранителните отпадъци са проблем, който засяга всички аспекти на обществото, производителите, търговията на дребно, хотелиерството, потребителите и тези, които изпитват хранителна бедност, като приблизително една трета от всички произведени храни се изхвърлят. </a:t>
            </a:r>
            <a:r>
              <a:rPr lang="en-IE" altLang="en-US" sz="2200" dirty="0">
                <a:solidFill>
                  <a:srgbClr val="406F70"/>
                </a:solidFill>
                <a:cs typeface="Arial"/>
              </a:rPr>
              <a:t> </a:t>
            </a:r>
          </a:p>
          <a:p>
            <a:pPr lvl="1" algn="l"/>
            <a:endParaRPr lang="en-US" sz="2200" dirty="0">
              <a:cs typeface="Arial"/>
            </a:endParaRPr>
          </a:p>
          <a:p>
            <a:pPr marL="800100" lvl="1" indent="-342900" algn="l">
              <a:buChar char="•"/>
            </a:pPr>
            <a:r>
              <a:rPr lang="bg-BG" sz="2200" dirty="0">
                <a:solidFill>
                  <a:srgbClr val="406F70"/>
                </a:solidFill>
                <a:ea typeface="+mn-lt"/>
                <a:cs typeface="+mn-lt"/>
              </a:rPr>
              <a:t>Докато хранителните отпадъци са глобален проблем, то потоците се различават в развитите и в развиващите се страни. В развиващите се страни по-голямата част от загубите възникват при преработката и след прибирането</a:t>
            </a:r>
            <a:r>
              <a:rPr lang="en-IE" sz="2200" dirty="0">
                <a:solidFill>
                  <a:srgbClr val="406F70"/>
                </a:solidFill>
                <a:ea typeface="+mn-lt"/>
                <a:cs typeface="+mn-lt"/>
              </a:rPr>
              <a:t>,</a:t>
            </a:r>
            <a:r>
              <a:rPr lang="bg-BG" sz="2200" dirty="0">
                <a:solidFill>
                  <a:srgbClr val="406F70"/>
                </a:solidFill>
                <a:ea typeface="+mn-lt"/>
                <a:cs typeface="+mn-lt"/>
              </a:rPr>
              <a:t> докато в развитите страни загубите са предимно в търговията на дребно и в потребителското ниво</a:t>
            </a:r>
            <a:r>
              <a:rPr lang="en-IE" sz="2200" dirty="0">
                <a:solidFill>
                  <a:srgbClr val="406F70"/>
                </a:solidFill>
                <a:ea typeface="+mn-lt"/>
                <a:cs typeface="+mn-lt"/>
              </a:rPr>
              <a:t>.</a:t>
            </a:r>
            <a:endParaRPr lang="en-IE" altLang="en-US" sz="2200" dirty="0">
              <a:solidFill>
                <a:srgbClr val="406F70"/>
              </a:solidFill>
              <a:cs typeface="Arial"/>
            </a:endParaRPr>
          </a:p>
          <a:p>
            <a:pPr lvl="1" algn="l"/>
            <a:endParaRPr lang="en-IE" altLang="en-US" dirty="0">
              <a:solidFill>
                <a:srgbClr val="406F70"/>
              </a:solidFill>
              <a:cs typeface="Calibri" panose="020F0502020204030204"/>
            </a:endParaRPr>
          </a:p>
          <a:p>
            <a:endParaRPr lang="en-IE" dirty="0">
              <a:cs typeface="Calibri" panose="020F0502020204030204"/>
            </a:endParaRPr>
          </a:p>
        </p:txBody>
      </p:sp>
      <p:pic>
        <p:nvPicPr>
          <p:cNvPr id="6" name="Picture Placeholder 5" descr="A picture containing food, plant, dish, meal&#10;&#10;Description automatically generated">
            <a:extLst>
              <a:ext uri="{FF2B5EF4-FFF2-40B4-BE49-F238E27FC236}">
                <a16:creationId xmlns:a16="http://schemas.microsoft.com/office/drawing/2014/main" id="{43F4C7B5-ECD4-41D4-B4EE-FAF70BD9016C}"/>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l="-30705" t="-16130" r="-33393" b="-10200"/>
          <a:stretch/>
        </p:blipFill>
        <p:spPr>
          <a:xfrm>
            <a:off x="-492572" y="581892"/>
            <a:ext cx="6885059" cy="5099014"/>
          </a:xfrm>
        </p:spPr>
      </p:pic>
    </p:spTree>
    <p:extLst>
      <p:ext uri="{BB962C8B-B14F-4D97-AF65-F5344CB8AC3E}">
        <p14:creationId xmlns:p14="http://schemas.microsoft.com/office/powerpoint/2010/main" val="2088567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79C341-5DF8-47F1-9393-6B06A99803B0}"/>
              </a:ext>
            </a:extLst>
          </p:cNvPr>
          <p:cNvSpPr>
            <a:spLocks noGrp="1"/>
          </p:cNvSpPr>
          <p:nvPr>
            <p:ph type="body" sz="quarter" idx="19"/>
          </p:nvPr>
        </p:nvSpPr>
        <p:spPr/>
        <p:txBody>
          <a:bodyPr/>
          <a:lstStyle/>
          <a:p>
            <a:pPr algn="l"/>
            <a:r>
              <a:rPr lang="bg-BG" b="1" dirty="0">
                <a:solidFill>
                  <a:srgbClr val="F5C05B"/>
                </a:solidFill>
              </a:rPr>
              <a:t>Хранителни отпадъци в бизнеса</a:t>
            </a:r>
            <a:endParaRPr lang="en-IE" b="1" dirty="0">
              <a:solidFill>
                <a:srgbClr val="F5C05B"/>
              </a:solidFill>
            </a:endParaRPr>
          </a:p>
        </p:txBody>
      </p:sp>
      <p:sp>
        <p:nvSpPr>
          <p:cNvPr id="3" name="Text Placeholder 2">
            <a:extLst>
              <a:ext uri="{FF2B5EF4-FFF2-40B4-BE49-F238E27FC236}">
                <a16:creationId xmlns:a16="http://schemas.microsoft.com/office/drawing/2014/main" id="{6561C6F5-ACB3-4561-9B06-2CA3AB1F72BA}"/>
              </a:ext>
            </a:extLst>
          </p:cNvPr>
          <p:cNvSpPr>
            <a:spLocks noGrp="1"/>
          </p:cNvSpPr>
          <p:nvPr>
            <p:ph type="body" sz="quarter" idx="20"/>
          </p:nvPr>
        </p:nvSpPr>
        <p:spPr>
          <a:xfrm>
            <a:off x="586552" y="1905918"/>
            <a:ext cx="7463939" cy="4582346"/>
          </a:xfrm>
        </p:spPr>
        <p:txBody>
          <a:bodyPr/>
          <a:lstStyle/>
          <a:p>
            <a:pPr algn="just"/>
            <a:r>
              <a:rPr lang="bg-BG" sz="2200" dirty="0">
                <a:solidFill>
                  <a:srgbClr val="085156"/>
                </a:solidFill>
              </a:rPr>
              <a:t>Хранителните отпадъци могат да бъдат значителни разходи за бизнеса. Що се отнася до тези отпадъци, повечето фирми просто мислят за разходите по изхвърлянето им</a:t>
            </a:r>
            <a:r>
              <a:rPr lang="en-US" sz="2200" b="0" i="0" dirty="0">
                <a:solidFill>
                  <a:srgbClr val="085156"/>
                </a:solidFill>
                <a:effectLst/>
              </a:rPr>
              <a:t>.</a:t>
            </a:r>
            <a:r>
              <a:rPr lang="bg-BG" sz="2200" b="0" i="0" dirty="0">
                <a:solidFill>
                  <a:srgbClr val="085156"/>
                </a:solidFill>
                <a:effectLst/>
              </a:rPr>
              <a:t> Разходите за депониране представляват само малка част от „истинската“ цена на хранителните отпадъци. </a:t>
            </a:r>
            <a:r>
              <a:rPr lang="bg-BG" sz="2200" dirty="0">
                <a:solidFill>
                  <a:srgbClr val="085156"/>
                </a:solidFill>
              </a:rPr>
              <a:t>Предполага се, че всеки тон хранителни отпадъци може да струва приблизително </a:t>
            </a:r>
            <a:r>
              <a:rPr lang="en-US" sz="2200" b="0" i="0" dirty="0">
                <a:solidFill>
                  <a:srgbClr val="085156"/>
                </a:solidFill>
                <a:effectLst/>
              </a:rPr>
              <a:t>€2,000 – €5,000.</a:t>
            </a:r>
          </a:p>
          <a:p>
            <a:pPr algn="l"/>
            <a:r>
              <a:rPr lang="bg-BG" sz="2200" b="1" i="0" dirty="0">
                <a:solidFill>
                  <a:srgbClr val="085156"/>
                </a:solidFill>
                <a:effectLst/>
              </a:rPr>
              <a:t>Решението на тази загуба на пари за всеки бизнес е да се предотврати разхищаването на храни</a:t>
            </a:r>
            <a:r>
              <a:rPr lang="en-US" sz="2200" b="0" i="0" dirty="0">
                <a:solidFill>
                  <a:srgbClr val="085156"/>
                </a:solidFill>
                <a:effectLst/>
              </a:rPr>
              <a:t>. </a:t>
            </a:r>
          </a:p>
          <a:p>
            <a:pPr algn="just"/>
            <a:r>
              <a:rPr lang="bg-BG" sz="2200" dirty="0">
                <a:solidFill>
                  <a:srgbClr val="085156"/>
                </a:solidFill>
              </a:rPr>
              <a:t>За да направи това, бизнесът първа трябва да определи къде и защо се разхищава храната и след това да използва тази информация, за да създаде специфични решения, за да предотврати на първо място образуването на хранителни отпадъци. </a:t>
            </a:r>
            <a:endParaRPr lang="en-US" sz="2200" b="0" i="0" dirty="0">
              <a:solidFill>
                <a:srgbClr val="085156"/>
              </a:solidFill>
              <a:effectLst/>
            </a:endParaRPr>
          </a:p>
          <a:p>
            <a:endParaRPr lang="en-IE" dirty="0"/>
          </a:p>
        </p:txBody>
      </p:sp>
      <p:pic>
        <p:nvPicPr>
          <p:cNvPr id="5" name="Picture 4">
            <a:extLst>
              <a:ext uri="{FF2B5EF4-FFF2-40B4-BE49-F238E27FC236}">
                <a16:creationId xmlns:a16="http://schemas.microsoft.com/office/drawing/2014/main" id="{E2BA0C6B-B6F2-4D21-8B63-B0C023DB27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90736" y="2214220"/>
            <a:ext cx="3661017" cy="2715999"/>
          </a:xfrm>
          <a:prstGeom prst="rect">
            <a:avLst/>
          </a:prstGeom>
        </p:spPr>
      </p:pic>
    </p:spTree>
    <p:extLst>
      <p:ext uri="{BB962C8B-B14F-4D97-AF65-F5344CB8AC3E}">
        <p14:creationId xmlns:p14="http://schemas.microsoft.com/office/powerpoint/2010/main" val="165934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B295F43-657A-4DE4-8046-4D2B9E830313}"/>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74F6554F-0507-4AE6-BA60-C3EA28D5E06F}"/>
              </a:ext>
            </a:extLst>
          </p:cNvPr>
          <p:cNvSpPr>
            <a:spLocks noGrp="1"/>
          </p:cNvSpPr>
          <p:nvPr>
            <p:ph type="body" sz="quarter" idx="19"/>
          </p:nvPr>
        </p:nvSpPr>
        <p:spPr>
          <a:xfrm>
            <a:off x="586550" y="426907"/>
            <a:ext cx="6155773" cy="697353"/>
          </a:xfrm>
        </p:spPr>
        <p:txBody>
          <a:bodyPr>
            <a:normAutofit fontScale="92500"/>
          </a:bodyPr>
          <a:lstStyle/>
          <a:p>
            <a:pPr algn="l"/>
            <a:r>
              <a:rPr lang="bg-BG" b="1" dirty="0">
                <a:solidFill>
                  <a:srgbClr val="F5C05B"/>
                </a:solidFill>
              </a:rPr>
              <a:t>Хранителни отпадъци в бизнеса</a:t>
            </a:r>
            <a:endParaRPr lang="en-IE" b="1" dirty="0">
              <a:solidFill>
                <a:srgbClr val="F5C05B"/>
              </a:solidFill>
            </a:endParaRPr>
          </a:p>
        </p:txBody>
      </p:sp>
      <p:sp>
        <p:nvSpPr>
          <p:cNvPr id="4" name="Text Placeholder 3">
            <a:extLst>
              <a:ext uri="{FF2B5EF4-FFF2-40B4-BE49-F238E27FC236}">
                <a16:creationId xmlns:a16="http://schemas.microsoft.com/office/drawing/2014/main" id="{2D6C78C2-C0CC-4EEB-9EF6-530D2049B03E}"/>
              </a:ext>
            </a:extLst>
          </p:cNvPr>
          <p:cNvSpPr>
            <a:spLocks noGrp="1"/>
          </p:cNvSpPr>
          <p:nvPr>
            <p:ph type="body" sz="quarter" idx="20"/>
          </p:nvPr>
        </p:nvSpPr>
        <p:spPr>
          <a:xfrm>
            <a:off x="586551" y="1786300"/>
            <a:ext cx="5651293" cy="3947440"/>
          </a:xfrm>
        </p:spPr>
        <p:txBody>
          <a:bodyPr/>
          <a:lstStyle/>
          <a:p>
            <a:pPr algn="just"/>
            <a:r>
              <a:rPr lang="bg-BG" altLang="en-US" dirty="0">
                <a:solidFill>
                  <a:srgbClr val="406F70"/>
                </a:solidFill>
              </a:rPr>
              <a:t>Има големи количества годни за консумация храни, които дори не достигат до потребителите, но все пак попадат в кошчето, често наричани </a:t>
            </a:r>
            <a:r>
              <a:rPr lang="bg-BG" altLang="en-US" b="1" dirty="0">
                <a:solidFill>
                  <a:srgbClr val="406F70"/>
                </a:solidFill>
              </a:rPr>
              <a:t>излишък от храна</a:t>
            </a:r>
            <a:r>
              <a:rPr lang="bg-BG" altLang="en-US" sz="2400" b="1" dirty="0">
                <a:solidFill>
                  <a:srgbClr val="406F70"/>
                </a:solidFill>
              </a:rPr>
              <a:t> </a:t>
            </a:r>
            <a:r>
              <a:rPr lang="en-IE" altLang="en-US" sz="2400" dirty="0">
                <a:solidFill>
                  <a:srgbClr val="406F70"/>
                </a:solidFill>
              </a:rPr>
              <a:t>(</a:t>
            </a:r>
            <a:r>
              <a:rPr lang="bg-BG" altLang="en-US" sz="2400" dirty="0">
                <a:solidFill>
                  <a:srgbClr val="406F70"/>
                </a:solidFill>
              </a:rPr>
              <a:t>от производството, дистрибуцията и търговията на дребно</a:t>
            </a:r>
            <a:r>
              <a:rPr lang="en-IE" altLang="en-US" sz="2400" dirty="0">
                <a:solidFill>
                  <a:srgbClr val="406F70"/>
                </a:solidFill>
              </a:rPr>
              <a:t>). </a:t>
            </a:r>
          </a:p>
          <a:p>
            <a:pPr algn="just"/>
            <a:r>
              <a:rPr lang="bg-BG" altLang="en-US" dirty="0">
                <a:solidFill>
                  <a:srgbClr val="406F70"/>
                </a:solidFill>
              </a:rPr>
              <a:t>Причините за това включват краткосрочни запаси, свръхпроизводство, забавяне в пласмента, изтичане срок на годност, неправилно оформени плодове и зеленчуци, непродадена храна от сферата на услугите и др.</a:t>
            </a:r>
            <a:endParaRPr lang="en-US" altLang="en-US" sz="2400" dirty="0">
              <a:solidFill>
                <a:srgbClr val="406F70"/>
              </a:solidFill>
            </a:endParaRPr>
          </a:p>
          <a:p>
            <a:endParaRPr lang="en-IE" dirty="0"/>
          </a:p>
        </p:txBody>
      </p:sp>
      <p:sp>
        <p:nvSpPr>
          <p:cNvPr id="5" name="Picture Placeholder 1">
            <a:extLst>
              <a:ext uri="{FF2B5EF4-FFF2-40B4-BE49-F238E27FC236}">
                <a16:creationId xmlns:a16="http://schemas.microsoft.com/office/drawing/2014/main" id="{654FAF26-C498-4C02-93E3-8837986A8DF6}"/>
              </a:ext>
            </a:extLst>
          </p:cNvPr>
          <p:cNvSpPr txBox="1">
            <a:spLocks/>
          </p:cNvSpPr>
          <p:nvPr/>
        </p:nvSpPr>
        <p:spPr>
          <a:xfrm flipH="1">
            <a:off x="6612270" y="0"/>
            <a:ext cx="5651292" cy="6261962"/>
          </a:xfrm>
          <a:custGeom>
            <a:avLst/>
            <a:gdLst>
              <a:gd name="connsiteX0" fmla="*/ 0 w 5651292"/>
              <a:gd name="connsiteY0" fmla="*/ 0 h 6261962"/>
              <a:gd name="connsiteX1" fmla="*/ 5651292 w 5651292"/>
              <a:gd name="connsiteY1" fmla="*/ 0 h 6261962"/>
              <a:gd name="connsiteX2" fmla="*/ 5611959 w 5651292"/>
              <a:gd name="connsiteY2" fmla="*/ 316053 h 6261962"/>
              <a:gd name="connsiteX3" fmla="*/ 4724771 w 5651292"/>
              <a:gd name="connsiteY3" fmla="*/ 2858766 h 6261962"/>
              <a:gd name="connsiteX4" fmla="*/ 4548337 w 5651292"/>
              <a:gd name="connsiteY4" fmla="*/ 3145034 h 6261962"/>
              <a:gd name="connsiteX5" fmla="*/ 4552310 w 5651292"/>
              <a:gd name="connsiteY5" fmla="*/ 3145034 h 6261962"/>
              <a:gd name="connsiteX6" fmla="*/ 4410265 w 5651292"/>
              <a:gd name="connsiteY6" fmla="*/ 3363160 h 6261962"/>
              <a:gd name="connsiteX7" fmla="*/ 4023257 w 5651292"/>
              <a:gd name="connsiteY7" fmla="*/ 3879578 h 6261962"/>
              <a:gd name="connsiteX8" fmla="*/ 3820123 w 5651292"/>
              <a:gd name="connsiteY8" fmla="*/ 4115358 h 6261962"/>
              <a:gd name="connsiteX9" fmla="*/ 3666531 w 5651292"/>
              <a:gd name="connsiteY9" fmla="*/ 4115358 h 6261962"/>
              <a:gd name="connsiteX10" fmla="*/ 3666531 w 5651292"/>
              <a:gd name="connsiteY10" fmla="*/ 4115357 h 6261962"/>
              <a:gd name="connsiteX11" fmla="*/ 3482470 w 5651292"/>
              <a:gd name="connsiteY11" fmla="*/ 4115357 h 6261962"/>
              <a:gd name="connsiteX12" fmla="*/ 3482470 w 5651292"/>
              <a:gd name="connsiteY12" fmla="*/ 4115358 h 6261962"/>
              <a:gd name="connsiteX13" fmla="*/ 3354200 w 5651292"/>
              <a:gd name="connsiteY13" fmla="*/ 4121835 h 6261962"/>
              <a:gd name="connsiteX14" fmla="*/ 2297181 w 5651292"/>
              <a:gd name="connsiteY14" fmla="*/ 4768406 h 6261962"/>
              <a:gd name="connsiteX15" fmla="*/ 2285269 w 5651292"/>
              <a:gd name="connsiteY15" fmla="*/ 4787617 h 6261962"/>
              <a:gd name="connsiteX16" fmla="*/ 2280471 w 5651292"/>
              <a:gd name="connsiteY16" fmla="*/ 4794908 h 6261962"/>
              <a:gd name="connsiteX17" fmla="*/ 2068428 w 5651292"/>
              <a:gd name="connsiteY17" fmla="*/ 5411081 h 6261962"/>
              <a:gd name="connsiteX18" fmla="*/ 2067936 w 5651292"/>
              <a:gd name="connsiteY18" fmla="*/ 5420830 h 6261962"/>
              <a:gd name="connsiteX19" fmla="*/ 2237560 w 5651292"/>
              <a:gd name="connsiteY19" fmla="*/ 5420830 h 6261962"/>
              <a:gd name="connsiteX20" fmla="*/ 2075512 w 5651292"/>
              <a:gd name="connsiteY20" fmla="*/ 5517122 h 6261962"/>
              <a:gd name="connsiteX21" fmla="*/ 279265 w 5651292"/>
              <a:gd name="connsiteY21" fmla="*/ 6207765 h 6261962"/>
              <a:gd name="connsiteX22" fmla="*/ 0 w 5651292"/>
              <a:gd name="connsiteY22" fmla="*/ 6261962 h 626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51292" h="6261962">
                <a:moveTo>
                  <a:pt x="0" y="0"/>
                </a:moveTo>
                <a:lnTo>
                  <a:pt x="5651292" y="0"/>
                </a:lnTo>
                <a:lnTo>
                  <a:pt x="5611959" y="316053"/>
                </a:lnTo>
                <a:cubicBezTo>
                  <a:pt x="5472582" y="1233649"/>
                  <a:pt x="5165591" y="2092978"/>
                  <a:pt x="4724771" y="2858766"/>
                </a:cubicBezTo>
                <a:lnTo>
                  <a:pt x="4548337" y="3145034"/>
                </a:lnTo>
                <a:lnTo>
                  <a:pt x="4552310" y="3145034"/>
                </a:lnTo>
                <a:lnTo>
                  <a:pt x="4410265" y="3363160"/>
                </a:lnTo>
                <a:cubicBezTo>
                  <a:pt x="4288760" y="3541562"/>
                  <a:pt x="4159590" y="3713876"/>
                  <a:pt x="4023257" y="3879578"/>
                </a:cubicBezTo>
                <a:lnTo>
                  <a:pt x="3820123" y="4115358"/>
                </a:lnTo>
                <a:lnTo>
                  <a:pt x="3666531" y="4115358"/>
                </a:lnTo>
                <a:lnTo>
                  <a:pt x="3666531" y="4115357"/>
                </a:lnTo>
                <a:lnTo>
                  <a:pt x="3482470" y="4115357"/>
                </a:lnTo>
                <a:lnTo>
                  <a:pt x="3482470" y="4115358"/>
                </a:lnTo>
                <a:lnTo>
                  <a:pt x="3354200" y="4121835"/>
                </a:lnTo>
                <a:cubicBezTo>
                  <a:pt x="2911200" y="4166824"/>
                  <a:pt x="2527798" y="4413410"/>
                  <a:pt x="2297181" y="4768406"/>
                </a:cubicBezTo>
                <a:lnTo>
                  <a:pt x="2285269" y="4787617"/>
                </a:lnTo>
                <a:lnTo>
                  <a:pt x="2280471" y="4794908"/>
                </a:lnTo>
                <a:cubicBezTo>
                  <a:pt x="2165997" y="4976836"/>
                  <a:pt x="2091257" y="5186286"/>
                  <a:pt x="2068428" y="5411081"/>
                </a:cubicBezTo>
                <a:lnTo>
                  <a:pt x="2067936" y="5420830"/>
                </a:lnTo>
                <a:lnTo>
                  <a:pt x="2237560" y="5420830"/>
                </a:lnTo>
                <a:lnTo>
                  <a:pt x="2075512" y="5517122"/>
                </a:lnTo>
                <a:cubicBezTo>
                  <a:pt x="1518664" y="5830408"/>
                  <a:pt x="915401" y="6065336"/>
                  <a:pt x="279265" y="6207765"/>
                </a:cubicBezTo>
                <a:lnTo>
                  <a:pt x="0" y="6261962"/>
                </a:lnTo>
                <a:close/>
              </a:path>
            </a:pathLst>
          </a:custGeom>
          <a:ln>
            <a:noFill/>
          </a:ln>
        </p:spPr>
      </p:sp>
    </p:spTree>
    <p:extLst>
      <p:ext uri="{BB962C8B-B14F-4D97-AF65-F5344CB8AC3E}">
        <p14:creationId xmlns:p14="http://schemas.microsoft.com/office/powerpoint/2010/main" val="2055331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EC83D31D-1534-4115-9091-F99A4376B7AA}"/>
              </a:ext>
            </a:extLst>
          </p:cNvPr>
          <p:cNvSpPr>
            <a:spLocks noGrp="1"/>
          </p:cNvSpPr>
          <p:nvPr>
            <p:ph type="body" sz="quarter" idx="14"/>
          </p:nvPr>
        </p:nvSpPr>
        <p:spPr>
          <a:xfrm>
            <a:off x="3264542" y="3429000"/>
            <a:ext cx="7875588" cy="3244850"/>
          </a:xfrm>
        </p:spPr>
        <p:txBody>
          <a:bodyPr vert="horz" lIns="91440" tIns="45720" rIns="91440" bIns="45720" rtlCol="0" anchor="t">
            <a:noAutofit/>
          </a:bodyPr>
          <a:lstStyle/>
          <a:p>
            <a:r>
              <a:rPr lang="en-IE" sz="4800" b="1" dirty="0">
                <a:solidFill>
                  <a:srgbClr val="F5C05B"/>
                </a:solidFill>
              </a:rPr>
              <a:t>1. </a:t>
            </a:r>
            <a:r>
              <a:rPr lang="bg-BG" sz="4800" b="1" dirty="0">
                <a:solidFill>
                  <a:srgbClr val="F5C05B"/>
                </a:solidFill>
              </a:rPr>
              <a:t>ХРАНИТЕЛНАТА услуга и околната среда</a:t>
            </a:r>
            <a:endParaRPr lang="en-IE" sz="4800" b="1" dirty="0">
              <a:solidFill>
                <a:srgbClr val="F5C05B"/>
              </a:solidFill>
            </a:endParaRPr>
          </a:p>
        </p:txBody>
      </p:sp>
      <p:sp>
        <p:nvSpPr>
          <p:cNvPr id="3" name="TextBox 1">
            <a:extLst>
              <a:ext uri="{FF2B5EF4-FFF2-40B4-BE49-F238E27FC236}">
                <a16:creationId xmlns:a16="http://schemas.microsoft.com/office/drawing/2014/main" id="{6EF23028-63E4-4CA7-A247-A0140C4AE2AF}"/>
              </a:ext>
            </a:extLst>
          </p:cNvPr>
          <p:cNvSpPr txBox="1"/>
          <p:nvPr/>
        </p:nvSpPr>
        <p:spPr>
          <a:xfrm>
            <a:off x="8681884" y="410496"/>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bg-BG" sz="3600" b="1" dirty="0">
                <a:solidFill>
                  <a:srgbClr val="085156"/>
                </a:solidFill>
                <a:cs typeface="Calibri"/>
              </a:rPr>
              <a:t>МОДУЛ</a:t>
            </a:r>
            <a:r>
              <a:rPr lang="en-US" sz="3600" b="1" dirty="0">
                <a:solidFill>
                  <a:srgbClr val="085156"/>
                </a:solidFill>
                <a:cs typeface="Calibri"/>
              </a:rPr>
              <a:t> 2</a:t>
            </a:r>
          </a:p>
        </p:txBody>
      </p:sp>
    </p:spTree>
    <p:extLst>
      <p:ext uri="{BB962C8B-B14F-4D97-AF65-F5344CB8AC3E}">
        <p14:creationId xmlns:p14="http://schemas.microsoft.com/office/powerpoint/2010/main" val="752666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A649C1-3C10-467B-BC5F-B054C8043125}"/>
              </a:ext>
            </a:extLst>
          </p:cNvPr>
          <p:cNvSpPr>
            <a:spLocks noGrp="1"/>
          </p:cNvSpPr>
          <p:nvPr>
            <p:ph type="body" sz="quarter" idx="19"/>
          </p:nvPr>
        </p:nvSpPr>
        <p:spPr>
          <a:xfrm>
            <a:off x="99153" y="652821"/>
            <a:ext cx="9782978" cy="1160989"/>
          </a:xfrm>
        </p:spPr>
        <p:txBody>
          <a:bodyPr/>
          <a:lstStyle/>
          <a:p>
            <a:pPr algn="ctr"/>
            <a:r>
              <a:rPr lang="en-US" b="1" dirty="0"/>
              <a:t> </a:t>
            </a:r>
            <a:r>
              <a:rPr lang="bg-BG" b="1" dirty="0"/>
              <a:t>Трите основни категории хранителни отпадъци</a:t>
            </a:r>
            <a:endParaRPr lang="en-IE" b="1" dirty="0"/>
          </a:p>
        </p:txBody>
      </p:sp>
      <p:pic>
        <p:nvPicPr>
          <p:cNvPr id="4" name="Picture 3" descr="pie 1">
            <a:extLst>
              <a:ext uri="{FF2B5EF4-FFF2-40B4-BE49-F238E27FC236}">
                <a16:creationId xmlns:a16="http://schemas.microsoft.com/office/drawing/2014/main" id="{DF717190-631B-4C7C-8EC5-00CAF9E714B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46335" y="2228519"/>
            <a:ext cx="47244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68AFD97-D917-4389-90EE-5A4BA465FBA8}"/>
              </a:ext>
            </a:extLst>
          </p:cNvPr>
          <p:cNvSpPr txBox="1"/>
          <p:nvPr/>
        </p:nvSpPr>
        <p:spPr>
          <a:xfrm>
            <a:off x="2295249" y="1947593"/>
            <a:ext cx="2162755" cy="1569660"/>
          </a:xfrm>
          <a:prstGeom prst="rect">
            <a:avLst/>
          </a:prstGeom>
          <a:noFill/>
        </p:spPr>
        <p:txBody>
          <a:bodyPr wrap="square" rtlCol="0">
            <a:spAutoFit/>
          </a:bodyPr>
          <a:lstStyle/>
          <a:p>
            <a:pPr algn="ctr"/>
            <a:r>
              <a:rPr lang="en-US" sz="2400" b="1" dirty="0">
                <a:solidFill>
                  <a:schemeClr val="accent4">
                    <a:lumMod val="75000"/>
                  </a:schemeClr>
                </a:solidFill>
              </a:rPr>
              <a:t>20% </a:t>
            </a:r>
            <a:r>
              <a:rPr lang="bg-BG" sz="2400" b="1" dirty="0">
                <a:solidFill>
                  <a:schemeClr val="accent4">
                    <a:lumMod val="75000"/>
                  </a:schemeClr>
                </a:solidFill>
              </a:rPr>
              <a:t>неизбежни хранителни отпадъци</a:t>
            </a:r>
            <a:endParaRPr lang="en-IE" sz="2400" b="1" dirty="0">
              <a:solidFill>
                <a:schemeClr val="accent4">
                  <a:lumMod val="75000"/>
                </a:schemeClr>
              </a:solidFill>
            </a:endParaRPr>
          </a:p>
        </p:txBody>
      </p:sp>
      <p:sp>
        <p:nvSpPr>
          <p:cNvPr id="6" name="TextBox 5">
            <a:extLst>
              <a:ext uri="{FF2B5EF4-FFF2-40B4-BE49-F238E27FC236}">
                <a16:creationId xmlns:a16="http://schemas.microsoft.com/office/drawing/2014/main" id="{5F55B63B-A2C2-4924-AB69-25F295B0CDFB}"/>
              </a:ext>
            </a:extLst>
          </p:cNvPr>
          <p:cNvSpPr txBox="1"/>
          <p:nvPr/>
        </p:nvSpPr>
        <p:spPr>
          <a:xfrm>
            <a:off x="1852654" y="4259361"/>
            <a:ext cx="2289976" cy="1938992"/>
          </a:xfrm>
          <a:prstGeom prst="rect">
            <a:avLst/>
          </a:prstGeom>
          <a:noFill/>
        </p:spPr>
        <p:txBody>
          <a:bodyPr wrap="square" rtlCol="0">
            <a:spAutoFit/>
          </a:bodyPr>
          <a:lstStyle/>
          <a:p>
            <a:pPr algn="ctr"/>
            <a:r>
              <a:rPr lang="en-US" sz="2400" b="1" dirty="0">
                <a:solidFill>
                  <a:srgbClr val="5E5E5E"/>
                </a:solidFill>
              </a:rPr>
              <a:t>20% </a:t>
            </a:r>
          </a:p>
          <a:p>
            <a:pPr algn="ctr"/>
            <a:r>
              <a:rPr lang="bg-BG" sz="2400" b="1" dirty="0">
                <a:solidFill>
                  <a:srgbClr val="5E5E5E"/>
                </a:solidFill>
              </a:rPr>
              <a:t>потенциално </a:t>
            </a:r>
            <a:r>
              <a:rPr lang="en-US" sz="2400" b="1" dirty="0">
                <a:solidFill>
                  <a:srgbClr val="5E5E5E"/>
                </a:solidFill>
              </a:rPr>
              <a:t> </a:t>
            </a:r>
            <a:r>
              <a:rPr lang="bg-BG" sz="2400" b="1" dirty="0">
                <a:solidFill>
                  <a:srgbClr val="5E5E5E"/>
                </a:solidFill>
              </a:rPr>
              <a:t>предотвратими хранителни отпадъци</a:t>
            </a:r>
            <a:endParaRPr lang="en-IE" sz="2400" b="1" dirty="0">
              <a:solidFill>
                <a:srgbClr val="5E5E5E"/>
              </a:solidFill>
            </a:endParaRPr>
          </a:p>
        </p:txBody>
      </p:sp>
      <p:sp>
        <p:nvSpPr>
          <p:cNvPr id="7" name="TextBox 6">
            <a:extLst>
              <a:ext uri="{FF2B5EF4-FFF2-40B4-BE49-F238E27FC236}">
                <a16:creationId xmlns:a16="http://schemas.microsoft.com/office/drawing/2014/main" id="{4ADFCB68-5C57-489D-9C1C-1C612BC0012D}"/>
              </a:ext>
            </a:extLst>
          </p:cNvPr>
          <p:cNvSpPr txBox="1"/>
          <p:nvPr/>
        </p:nvSpPr>
        <p:spPr>
          <a:xfrm>
            <a:off x="8049371" y="3166895"/>
            <a:ext cx="2417196" cy="1569660"/>
          </a:xfrm>
          <a:prstGeom prst="rect">
            <a:avLst/>
          </a:prstGeom>
          <a:noFill/>
        </p:spPr>
        <p:txBody>
          <a:bodyPr wrap="square" rtlCol="0">
            <a:spAutoFit/>
          </a:bodyPr>
          <a:lstStyle/>
          <a:p>
            <a:pPr algn="ctr"/>
            <a:r>
              <a:rPr lang="en-US" sz="2400" b="1" dirty="0">
                <a:solidFill>
                  <a:srgbClr val="406F70"/>
                </a:solidFill>
              </a:rPr>
              <a:t>60% </a:t>
            </a:r>
          </a:p>
          <a:p>
            <a:pPr algn="ctr"/>
            <a:r>
              <a:rPr lang="bg-BG" sz="2400" b="1" dirty="0">
                <a:solidFill>
                  <a:srgbClr val="406F70"/>
                </a:solidFill>
              </a:rPr>
              <a:t>предотвратими хранителни отпадъци</a:t>
            </a:r>
            <a:endParaRPr lang="en-IE" sz="2400" b="1" dirty="0">
              <a:solidFill>
                <a:srgbClr val="406F70"/>
              </a:solidFill>
            </a:endParaRPr>
          </a:p>
        </p:txBody>
      </p:sp>
    </p:spTree>
    <p:extLst>
      <p:ext uri="{BB962C8B-B14F-4D97-AF65-F5344CB8AC3E}">
        <p14:creationId xmlns:p14="http://schemas.microsoft.com/office/powerpoint/2010/main" val="3124965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Bananas">
            <a:extLst>
              <a:ext uri="{FF2B5EF4-FFF2-40B4-BE49-F238E27FC236}">
                <a16:creationId xmlns:a16="http://schemas.microsoft.com/office/drawing/2014/main" id="{816BB041-33D6-49F7-8D8D-468BE18E577B}"/>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8E3C6514-2D91-4894-835E-3A73D2618228}"/>
              </a:ext>
            </a:extLst>
          </p:cNvPr>
          <p:cNvSpPr>
            <a:spLocks noGrp="1"/>
          </p:cNvSpPr>
          <p:nvPr>
            <p:ph type="body" sz="quarter" idx="19"/>
          </p:nvPr>
        </p:nvSpPr>
        <p:spPr>
          <a:xfrm>
            <a:off x="372265" y="547666"/>
            <a:ext cx="5279028" cy="697353"/>
          </a:xfrm>
        </p:spPr>
        <p:txBody>
          <a:bodyPr>
            <a:normAutofit fontScale="70000" lnSpcReduction="20000"/>
          </a:bodyPr>
          <a:lstStyle/>
          <a:p>
            <a:r>
              <a:rPr lang="bg-BG" b="1" dirty="0">
                <a:solidFill>
                  <a:srgbClr val="085156"/>
                </a:solidFill>
              </a:rPr>
              <a:t>      Описание на трите категории</a:t>
            </a:r>
            <a:r>
              <a:rPr lang="en-US" b="1" dirty="0">
                <a:solidFill>
                  <a:srgbClr val="085156"/>
                </a:solidFill>
              </a:rPr>
              <a:t>:</a:t>
            </a:r>
            <a:endParaRPr lang="en-IE" b="1" dirty="0">
              <a:solidFill>
                <a:srgbClr val="085156"/>
              </a:solidFill>
            </a:endParaRPr>
          </a:p>
        </p:txBody>
      </p:sp>
      <p:sp>
        <p:nvSpPr>
          <p:cNvPr id="4" name="Text Placeholder 3">
            <a:extLst>
              <a:ext uri="{FF2B5EF4-FFF2-40B4-BE49-F238E27FC236}">
                <a16:creationId xmlns:a16="http://schemas.microsoft.com/office/drawing/2014/main" id="{B770BB94-70FD-450A-AC5E-8772C6DD3ED2}"/>
              </a:ext>
            </a:extLst>
          </p:cNvPr>
          <p:cNvSpPr>
            <a:spLocks noGrp="1"/>
          </p:cNvSpPr>
          <p:nvPr>
            <p:ph type="body" sz="quarter" idx="20"/>
          </p:nvPr>
        </p:nvSpPr>
        <p:spPr>
          <a:xfrm>
            <a:off x="99632" y="1542362"/>
            <a:ext cx="7061333" cy="4343424"/>
          </a:xfrm>
        </p:spPr>
        <p:txBody>
          <a:bodyPr/>
          <a:lstStyle/>
          <a:p>
            <a:pPr>
              <a:spcBef>
                <a:spcPct val="50000"/>
              </a:spcBef>
            </a:pPr>
            <a:r>
              <a:rPr lang="en-IE" altLang="en-US" sz="2250" b="1" dirty="0">
                <a:solidFill>
                  <a:srgbClr val="406F70"/>
                </a:solidFill>
              </a:rPr>
              <a:t>60% </a:t>
            </a:r>
            <a:r>
              <a:rPr lang="bg-BG" altLang="en-US" sz="2250" b="1" dirty="0">
                <a:solidFill>
                  <a:srgbClr val="406F70"/>
                </a:solidFill>
              </a:rPr>
              <a:t>Предотвратими</a:t>
            </a:r>
            <a:r>
              <a:rPr lang="en-IE" altLang="en-US" sz="2250" b="1" dirty="0">
                <a:solidFill>
                  <a:srgbClr val="406F70"/>
                </a:solidFill>
              </a:rPr>
              <a:t>: </a:t>
            </a:r>
            <a:r>
              <a:rPr lang="bg-BG" altLang="en-US" sz="2250" dirty="0">
                <a:solidFill>
                  <a:srgbClr val="406F70"/>
                </a:solidFill>
              </a:rPr>
              <a:t>стърготини, остатъци, изрезки от плодове и зеленчуци, просрочени продукти, повредени запаси, които не могат да се използват, поради опасност за здравето и безопасността и </a:t>
            </a:r>
            <a:r>
              <a:rPr lang="bg-BG" altLang="en-US" sz="2250" dirty="0" err="1">
                <a:solidFill>
                  <a:srgbClr val="406F70"/>
                </a:solidFill>
              </a:rPr>
              <a:t>др</a:t>
            </a:r>
            <a:r>
              <a:rPr lang="en-IE" altLang="en-US" sz="2250" dirty="0">
                <a:solidFill>
                  <a:srgbClr val="406F70"/>
                </a:solidFill>
              </a:rPr>
              <a:t>. </a:t>
            </a:r>
          </a:p>
          <a:p>
            <a:pPr>
              <a:spcBef>
                <a:spcPct val="50000"/>
              </a:spcBef>
            </a:pPr>
            <a:r>
              <a:rPr lang="en-IE" altLang="en-US" sz="2250" b="1" dirty="0"/>
              <a:t>20% </a:t>
            </a:r>
            <a:r>
              <a:rPr lang="bg-BG" altLang="en-US" sz="2250" b="1" dirty="0"/>
              <a:t>Потенциално предотвратими</a:t>
            </a:r>
            <a:r>
              <a:rPr lang="en-IE" altLang="en-US" sz="2250" dirty="0"/>
              <a:t>: </a:t>
            </a:r>
            <a:r>
              <a:rPr lang="bg-BG" altLang="en-US" sz="2250" dirty="0"/>
              <a:t>остатъци от хляб, като трохи, зеленчукови смеси, използвани за салати и супи, месо и рибни кости, използвани за бульон, бракувано масло за готвене, стари плодове за конфитюри и </a:t>
            </a:r>
            <a:r>
              <a:rPr lang="bg-BG" altLang="en-US" sz="2250" dirty="0" err="1"/>
              <a:t>смутита</a:t>
            </a:r>
            <a:r>
              <a:rPr lang="bg-BG" altLang="en-US" sz="2250" dirty="0"/>
              <a:t>, кисели или ферментирали продукти и  др.</a:t>
            </a:r>
            <a:endParaRPr lang="en-IE" altLang="en-US" sz="2250" dirty="0"/>
          </a:p>
          <a:p>
            <a:pPr>
              <a:spcBef>
                <a:spcPct val="50000"/>
              </a:spcBef>
            </a:pPr>
            <a:r>
              <a:rPr lang="en-IE" altLang="en-US" sz="2250" b="1" dirty="0">
                <a:solidFill>
                  <a:srgbClr val="CC9131"/>
                </a:solidFill>
              </a:rPr>
              <a:t>20% </a:t>
            </a:r>
            <a:r>
              <a:rPr lang="bg-BG" altLang="en-US" sz="2250" b="1" dirty="0">
                <a:solidFill>
                  <a:srgbClr val="CC9131"/>
                </a:solidFill>
              </a:rPr>
              <a:t>Неизбежни</a:t>
            </a:r>
            <a:r>
              <a:rPr lang="en-IE" altLang="en-US" sz="2250" b="1" dirty="0">
                <a:solidFill>
                  <a:srgbClr val="CC9131"/>
                </a:solidFill>
              </a:rPr>
              <a:t>: </a:t>
            </a:r>
            <a:r>
              <a:rPr lang="bg-BG" altLang="en-US" sz="2250" dirty="0">
                <a:solidFill>
                  <a:srgbClr val="CC9131"/>
                </a:solidFill>
              </a:rPr>
              <a:t>обелки на банани, животински кости</a:t>
            </a:r>
            <a:r>
              <a:rPr lang="en-IE" altLang="en-US" sz="2250" dirty="0">
                <a:solidFill>
                  <a:srgbClr val="CC9131"/>
                </a:solidFill>
              </a:rPr>
              <a:t> (</a:t>
            </a:r>
            <a:r>
              <a:rPr lang="bg-BG" altLang="en-US" sz="2250" dirty="0">
                <a:solidFill>
                  <a:srgbClr val="CC9131"/>
                </a:solidFill>
              </a:rPr>
              <a:t>преди или слез използването им за бульон</a:t>
            </a:r>
            <a:r>
              <a:rPr lang="en-IE" altLang="en-US" sz="2250" dirty="0">
                <a:solidFill>
                  <a:srgbClr val="CC9131"/>
                </a:solidFill>
              </a:rPr>
              <a:t>), </a:t>
            </a:r>
            <a:r>
              <a:rPr lang="bg-BG" altLang="en-US" sz="2250" dirty="0">
                <a:solidFill>
                  <a:srgbClr val="CC9131"/>
                </a:solidFill>
              </a:rPr>
              <a:t>неизползвани отпадъци от подготовката</a:t>
            </a:r>
            <a:r>
              <a:rPr lang="en-IE" altLang="en-US" sz="2250" dirty="0">
                <a:solidFill>
                  <a:srgbClr val="CC9131"/>
                </a:solidFill>
              </a:rPr>
              <a:t> (</a:t>
            </a:r>
            <a:r>
              <a:rPr lang="bg-BG" altLang="en-US" sz="2250" dirty="0">
                <a:solidFill>
                  <a:srgbClr val="CC9131"/>
                </a:solidFill>
              </a:rPr>
              <a:t>например обелки от картофи с пръст върху тях</a:t>
            </a:r>
            <a:r>
              <a:rPr lang="en-IE" altLang="en-US" sz="2250" dirty="0">
                <a:solidFill>
                  <a:srgbClr val="CC9131"/>
                </a:solidFill>
              </a:rPr>
              <a:t>)</a:t>
            </a:r>
            <a:r>
              <a:rPr lang="bg-BG" altLang="en-US" sz="2250" dirty="0">
                <a:solidFill>
                  <a:srgbClr val="CC9131"/>
                </a:solidFill>
              </a:rPr>
              <a:t> и т.н.</a:t>
            </a:r>
            <a:endParaRPr lang="en-US" altLang="en-US" sz="2250" dirty="0">
              <a:solidFill>
                <a:srgbClr val="CC9131"/>
              </a:solidFill>
            </a:endParaRPr>
          </a:p>
          <a:p>
            <a:endParaRPr lang="en-IE" dirty="0"/>
          </a:p>
        </p:txBody>
      </p:sp>
    </p:spTree>
    <p:extLst>
      <p:ext uri="{BB962C8B-B14F-4D97-AF65-F5344CB8AC3E}">
        <p14:creationId xmlns:p14="http://schemas.microsoft.com/office/powerpoint/2010/main" val="2082598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3DA287-3419-4B6D-8F90-CB45A299131B}"/>
              </a:ext>
            </a:extLst>
          </p:cNvPr>
          <p:cNvSpPr>
            <a:spLocks noGrp="1"/>
          </p:cNvSpPr>
          <p:nvPr>
            <p:ph type="body" sz="quarter" idx="16"/>
          </p:nvPr>
        </p:nvSpPr>
        <p:spPr>
          <a:xfrm>
            <a:off x="6318620" y="467592"/>
            <a:ext cx="5612647" cy="1249386"/>
          </a:xfrm>
        </p:spPr>
        <p:txBody>
          <a:bodyPr>
            <a:normAutofit fontScale="92500" lnSpcReduction="10000"/>
          </a:bodyPr>
          <a:lstStyle/>
          <a:p>
            <a:pPr algn="l"/>
            <a:r>
              <a:rPr lang="bg-BG" b="1" dirty="0">
                <a:solidFill>
                  <a:srgbClr val="F5C05B"/>
                </a:solidFill>
              </a:rPr>
              <a:t>ОСВЕТЯВАНЕ НА ОК</a:t>
            </a:r>
            <a:r>
              <a:rPr lang="en-US" b="1" dirty="0">
                <a:solidFill>
                  <a:srgbClr val="F5C05B"/>
                </a:solidFill>
              </a:rPr>
              <a:t> </a:t>
            </a:r>
          </a:p>
          <a:p>
            <a:pPr algn="l"/>
            <a:r>
              <a:rPr lang="bg-BG" sz="2600" b="1" dirty="0">
                <a:solidFill>
                  <a:srgbClr val="406F70"/>
                </a:solidFill>
              </a:rPr>
              <a:t>Какво се случва с хранителните отпадъци във Великобритания</a:t>
            </a:r>
            <a:r>
              <a:rPr lang="en-US" sz="2600" b="1" dirty="0">
                <a:solidFill>
                  <a:srgbClr val="406F70"/>
                </a:solidFill>
              </a:rPr>
              <a:t>?</a:t>
            </a:r>
            <a:endParaRPr lang="en-IE" sz="2600" b="1" dirty="0">
              <a:solidFill>
                <a:srgbClr val="406F70"/>
              </a:solidFill>
            </a:endParaRPr>
          </a:p>
        </p:txBody>
      </p:sp>
      <p:sp>
        <p:nvSpPr>
          <p:cNvPr id="3" name="Text Placeholder 2">
            <a:extLst>
              <a:ext uri="{FF2B5EF4-FFF2-40B4-BE49-F238E27FC236}">
                <a16:creationId xmlns:a16="http://schemas.microsoft.com/office/drawing/2014/main" id="{E7384C6C-7BE4-4581-A7F7-19965341F5FF}"/>
              </a:ext>
            </a:extLst>
          </p:cNvPr>
          <p:cNvSpPr>
            <a:spLocks noGrp="1"/>
          </p:cNvSpPr>
          <p:nvPr>
            <p:ph type="body" sz="quarter" idx="17"/>
          </p:nvPr>
        </p:nvSpPr>
        <p:spPr>
          <a:xfrm>
            <a:off x="5651292" y="1953078"/>
            <a:ext cx="5947380" cy="3947440"/>
          </a:xfrm>
        </p:spPr>
        <p:txBody>
          <a:bodyPr/>
          <a:lstStyle/>
          <a:p>
            <a:r>
              <a:rPr lang="en-IE" altLang="en-US" sz="2400" b="1" dirty="0">
                <a:solidFill>
                  <a:srgbClr val="406F70"/>
                </a:solidFill>
              </a:rPr>
              <a:t>15 </a:t>
            </a:r>
            <a:r>
              <a:rPr lang="bg-BG" altLang="en-US" sz="2400" b="1" dirty="0">
                <a:solidFill>
                  <a:srgbClr val="406F70"/>
                </a:solidFill>
              </a:rPr>
              <a:t>милиона тона</a:t>
            </a:r>
            <a:r>
              <a:rPr lang="en-IE" altLang="en-US" sz="2400" b="1" dirty="0">
                <a:solidFill>
                  <a:srgbClr val="406F70"/>
                </a:solidFill>
              </a:rPr>
              <a:t> </a:t>
            </a:r>
            <a:r>
              <a:rPr lang="bg-BG" altLang="en-US" dirty="0">
                <a:solidFill>
                  <a:srgbClr val="406F70"/>
                </a:solidFill>
              </a:rPr>
              <a:t>храна се изхвърлят всяка година само във Великобритания</a:t>
            </a:r>
            <a:r>
              <a:rPr lang="en-IE" altLang="en-US" sz="2400" dirty="0">
                <a:solidFill>
                  <a:srgbClr val="406F70"/>
                </a:solidFill>
              </a:rPr>
              <a:t>. </a:t>
            </a:r>
          </a:p>
          <a:p>
            <a:r>
              <a:rPr lang="bg-BG" altLang="en-US" dirty="0">
                <a:solidFill>
                  <a:srgbClr val="406F70"/>
                </a:solidFill>
              </a:rPr>
              <a:t>Тревожното е, че почти </a:t>
            </a:r>
            <a:r>
              <a:rPr lang="en-IE" altLang="en-US" sz="2400" b="1" dirty="0">
                <a:solidFill>
                  <a:srgbClr val="406F70"/>
                </a:solidFill>
              </a:rPr>
              <a:t>4 </a:t>
            </a:r>
            <a:r>
              <a:rPr lang="bg-BG" altLang="en-US" sz="2400" b="1" dirty="0">
                <a:solidFill>
                  <a:srgbClr val="406F70"/>
                </a:solidFill>
              </a:rPr>
              <a:t>милиона тона </a:t>
            </a:r>
            <a:r>
              <a:rPr lang="en-IE" altLang="en-US" sz="2400" b="1" dirty="0">
                <a:solidFill>
                  <a:srgbClr val="406F70"/>
                </a:solidFill>
              </a:rPr>
              <a:t> </a:t>
            </a:r>
            <a:r>
              <a:rPr lang="bg-BG" altLang="en-US" dirty="0">
                <a:solidFill>
                  <a:srgbClr val="406F70"/>
                </a:solidFill>
              </a:rPr>
              <a:t>се изхвърлят, въпреки, че </a:t>
            </a:r>
            <a:r>
              <a:rPr lang="bg-BG" altLang="en-US" u="sng" dirty="0">
                <a:solidFill>
                  <a:srgbClr val="406F70"/>
                </a:solidFill>
              </a:rPr>
              <a:t>все още са годни за консумация</a:t>
            </a:r>
            <a:r>
              <a:rPr lang="bg-BG" altLang="en-US" dirty="0">
                <a:solidFill>
                  <a:srgbClr val="406F70"/>
                </a:solidFill>
              </a:rPr>
              <a:t>. </a:t>
            </a:r>
            <a:endParaRPr lang="en-IE" altLang="en-US" sz="2400" dirty="0">
              <a:solidFill>
                <a:srgbClr val="406F70"/>
              </a:solidFill>
            </a:endParaRPr>
          </a:p>
          <a:p>
            <a:r>
              <a:rPr lang="bg-BG" altLang="en-US" dirty="0">
                <a:solidFill>
                  <a:srgbClr val="406F70"/>
                </a:solidFill>
              </a:rPr>
              <a:t>В допълнение към действителното разхищение на храна, </a:t>
            </a:r>
            <a:r>
              <a:rPr lang="bg-BG" altLang="en-US" b="1" dirty="0">
                <a:solidFill>
                  <a:srgbClr val="406F70"/>
                </a:solidFill>
              </a:rPr>
              <a:t>разходите за енергия</a:t>
            </a:r>
            <a:r>
              <a:rPr lang="bg-BG" altLang="en-US" dirty="0">
                <a:solidFill>
                  <a:srgbClr val="406F70"/>
                </a:solidFill>
              </a:rPr>
              <a:t> за производство, транспортиране, съхранение и изхвърляне на храната също се губят. </a:t>
            </a:r>
            <a:endParaRPr lang="en-IE" dirty="0"/>
          </a:p>
        </p:txBody>
      </p:sp>
      <p:pic>
        <p:nvPicPr>
          <p:cNvPr id="8" name="Picture Placeholder 7" descr="A picture containing dish&#10;&#10;Description automatically generated">
            <a:extLst>
              <a:ext uri="{FF2B5EF4-FFF2-40B4-BE49-F238E27FC236}">
                <a16:creationId xmlns:a16="http://schemas.microsoft.com/office/drawing/2014/main" id="{9CB95308-4BBA-4A66-9746-730F1E7CA48A}"/>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30464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608A1D-5963-47A4-B37F-A603D85575ED}"/>
              </a:ext>
            </a:extLst>
          </p:cNvPr>
          <p:cNvSpPr>
            <a:spLocks noGrp="1"/>
          </p:cNvSpPr>
          <p:nvPr>
            <p:ph type="body" sz="quarter" idx="16"/>
          </p:nvPr>
        </p:nvSpPr>
        <p:spPr>
          <a:xfrm>
            <a:off x="6096000" y="155864"/>
            <a:ext cx="5501648" cy="1506681"/>
          </a:xfrm>
        </p:spPr>
        <p:txBody>
          <a:bodyPr>
            <a:normAutofit/>
          </a:bodyPr>
          <a:lstStyle/>
          <a:p>
            <a:pPr algn="l"/>
            <a:r>
              <a:rPr lang="bg-BG" sz="2800" b="1" dirty="0">
                <a:solidFill>
                  <a:srgbClr val="F5C05B"/>
                </a:solidFill>
              </a:rPr>
              <a:t>ОСВЕТЯВАНЕ НА ИРЛАНДИЯ</a:t>
            </a:r>
            <a:r>
              <a:rPr lang="en-US" sz="2800" b="1" dirty="0">
                <a:solidFill>
                  <a:srgbClr val="F5C05B"/>
                </a:solidFill>
              </a:rPr>
              <a:t> </a:t>
            </a:r>
          </a:p>
          <a:p>
            <a:pPr algn="l"/>
            <a:r>
              <a:rPr lang="bg-BG" sz="2400" b="1" dirty="0">
                <a:solidFill>
                  <a:srgbClr val="406F70"/>
                </a:solidFill>
              </a:rPr>
              <a:t>Какво се случва с хранителните отпадъци Ирландия</a:t>
            </a:r>
            <a:r>
              <a:rPr lang="en-US" sz="2400" b="1" dirty="0">
                <a:solidFill>
                  <a:srgbClr val="406F70"/>
                </a:solidFill>
              </a:rPr>
              <a:t>?</a:t>
            </a:r>
            <a:endParaRPr lang="en-IE" sz="2400" b="1" dirty="0">
              <a:solidFill>
                <a:srgbClr val="406F70"/>
              </a:solidFill>
            </a:endParaRPr>
          </a:p>
        </p:txBody>
      </p:sp>
      <p:sp>
        <p:nvSpPr>
          <p:cNvPr id="3" name="Text Placeholder 2">
            <a:extLst>
              <a:ext uri="{FF2B5EF4-FFF2-40B4-BE49-F238E27FC236}">
                <a16:creationId xmlns:a16="http://schemas.microsoft.com/office/drawing/2014/main" id="{4304A26C-60B8-4765-93E9-8EC5FC91F17A}"/>
              </a:ext>
            </a:extLst>
          </p:cNvPr>
          <p:cNvSpPr>
            <a:spLocks noGrp="1"/>
          </p:cNvSpPr>
          <p:nvPr>
            <p:ph type="body" sz="quarter" idx="17"/>
          </p:nvPr>
        </p:nvSpPr>
        <p:spPr>
          <a:xfrm>
            <a:off x="5221995" y="1901123"/>
            <a:ext cx="6561469" cy="3947440"/>
          </a:xfrm>
        </p:spPr>
        <p:txBody>
          <a:bodyPr/>
          <a:lstStyle/>
          <a:p>
            <a:pPr algn="l">
              <a:spcBef>
                <a:spcPct val="50000"/>
              </a:spcBef>
            </a:pPr>
            <a:r>
              <a:rPr lang="bg-BG" altLang="en-US" dirty="0">
                <a:solidFill>
                  <a:srgbClr val="085156"/>
                </a:solidFill>
                <a:cs typeface="Arial" panose="020B0604020202020204" pitchFamily="34" charset="0"/>
              </a:rPr>
              <a:t>Има около </a:t>
            </a:r>
            <a:r>
              <a:rPr lang="en-IE" altLang="en-US" sz="2400" dirty="0">
                <a:solidFill>
                  <a:srgbClr val="085156"/>
                </a:solidFill>
                <a:cs typeface="Arial" panose="020B0604020202020204" pitchFamily="34" charset="0"/>
              </a:rPr>
              <a:t>750</a:t>
            </a:r>
            <a:r>
              <a:rPr lang="bg-BG" altLang="en-US" sz="2400" dirty="0">
                <a:solidFill>
                  <a:srgbClr val="085156"/>
                </a:solidFill>
                <a:cs typeface="Arial" panose="020B0604020202020204" pitchFamily="34" charset="0"/>
              </a:rPr>
              <a:t> </a:t>
            </a:r>
            <a:r>
              <a:rPr lang="en-IE" altLang="en-US" sz="2400" dirty="0">
                <a:solidFill>
                  <a:srgbClr val="085156"/>
                </a:solidFill>
                <a:cs typeface="Arial" panose="020B0604020202020204" pitchFamily="34" charset="0"/>
              </a:rPr>
              <a:t>000 </a:t>
            </a:r>
            <a:r>
              <a:rPr lang="bg-BG" altLang="en-US" sz="2400" dirty="0">
                <a:solidFill>
                  <a:srgbClr val="085156"/>
                </a:solidFill>
                <a:cs typeface="Arial" panose="020B0604020202020204" pitchFamily="34" charset="0"/>
              </a:rPr>
              <a:t>тона органични отпадъци, генерирани всяка година от бизнеса в Ирландия. </a:t>
            </a:r>
            <a:endParaRPr lang="en-IE" altLang="en-US" sz="2400" dirty="0">
              <a:solidFill>
                <a:srgbClr val="085156"/>
              </a:solidFill>
              <a:cs typeface="Arial" panose="020B0604020202020204" pitchFamily="34" charset="0"/>
            </a:endParaRPr>
          </a:p>
          <a:p>
            <a:pPr marL="180000" indent="-216000" algn="l">
              <a:lnSpc>
                <a:spcPct val="100000"/>
              </a:lnSpc>
              <a:spcBef>
                <a:spcPct val="50000"/>
              </a:spcBef>
              <a:buFont typeface="Arial" panose="020B0604020202020204" pitchFamily="34" charset="0"/>
              <a:buChar char="•"/>
            </a:pPr>
            <a:r>
              <a:rPr lang="bg-BG" altLang="en-US" dirty="0">
                <a:solidFill>
                  <a:srgbClr val="085156"/>
                </a:solidFill>
                <a:cs typeface="Arial" panose="020B0604020202020204" pitchFamily="34" charset="0"/>
              </a:rPr>
              <a:t>От тях над </a:t>
            </a:r>
            <a:r>
              <a:rPr lang="en-IE" altLang="en-US" sz="2400" dirty="0">
                <a:solidFill>
                  <a:srgbClr val="085156"/>
                </a:solidFill>
                <a:cs typeface="Arial" panose="020B0604020202020204" pitchFamily="34" charset="0"/>
              </a:rPr>
              <a:t>300</a:t>
            </a:r>
            <a:r>
              <a:rPr lang="bg-BG" altLang="en-US" sz="2400" dirty="0">
                <a:solidFill>
                  <a:srgbClr val="085156"/>
                </a:solidFill>
                <a:cs typeface="Arial" panose="020B0604020202020204" pitchFamily="34" charset="0"/>
              </a:rPr>
              <a:t> </a:t>
            </a:r>
            <a:r>
              <a:rPr lang="en-IE" altLang="en-US" sz="2400" dirty="0">
                <a:solidFill>
                  <a:srgbClr val="085156"/>
                </a:solidFill>
                <a:cs typeface="Arial" panose="020B0604020202020204" pitchFamily="34" charset="0"/>
              </a:rPr>
              <a:t>000</a:t>
            </a:r>
            <a:r>
              <a:rPr lang="bg-BG" altLang="en-US" sz="2400" dirty="0">
                <a:solidFill>
                  <a:srgbClr val="085156"/>
                </a:solidFill>
                <a:cs typeface="Arial" panose="020B0604020202020204" pitchFamily="34" charset="0"/>
              </a:rPr>
              <a:t> тона идват от </a:t>
            </a:r>
            <a:r>
              <a:rPr lang="bg-BG" altLang="en-US" sz="2400" b="1" dirty="0">
                <a:solidFill>
                  <a:srgbClr val="085156"/>
                </a:solidFill>
                <a:cs typeface="Arial" panose="020B0604020202020204" pitchFamily="34" charset="0"/>
              </a:rPr>
              <a:t>търговските предприятия </a:t>
            </a:r>
            <a:r>
              <a:rPr lang="en-IE" altLang="en-US" sz="2400" dirty="0">
                <a:solidFill>
                  <a:srgbClr val="085156"/>
                </a:solidFill>
                <a:cs typeface="Arial" panose="020B0604020202020204" pitchFamily="34" charset="0"/>
              </a:rPr>
              <a:t>(</a:t>
            </a:r>
            <a:r>
              <a:rPr lang="bg-BG" altLang="en-US" sz="2400" dirty="0">
                <a:solidFill>
                  <a:srgbClr val="085156"/>
                </a:solidFill>
                <a:cs typeface="Arial" panose="020B0604020202020204" pitchFamily="34" charset="0"/>
              </a:rPr>
              <a:t>например търговията на дребно с храни, хотели, търговия на едро, болници, ресторанти и др.</a:t>
            </a:r>
            <a:r>
              <a:rPr lang="en-IE" altLang="en-US" sz="2400" dirty="0">
                <a:solidFill>
                  <a:srgbClr val="085156"/>
                </a:solidFill>
                <a:cs typeface="Arial" panose="020B0604020202020204" pitchFamily="34" charset="0"/>
              </a:rPr>
              <a:t>) </a:t>
            </a:r>
          </a:p>
          <a:p>
            <a:pPr marL="180000" indent="-216000" algn="l">
              <a:lnSpc>
                <a:spcPct val="100000"/>
              </a:lnSpc>
              <a:spcBef>
                <a:spcPct val="50000"/>
              </a:spcBef>
              <a:buFont typeface="Arial" panose="020B0604020202020204" pitchFamily="34" charset="0"/>
              <a:buChar char="•"/>
            </a:pPr>
            <a:r>
              <a:rPr lang="bg-BG" altLang="en-US" dirty="0">
                <a:solidFill>
                  <a:srgbClr val="085156"/>
                </a:solidFill>
                <a:cs typeface="Arial" panose="020B0604020202020204" pitchFamily="34" charset="0"/>
              </a:rPr>
              <a:t>Над </a:t>
            </a:r>
            <a:r>
              <a:rPr lang="en-IE" altLang="en-US" sz="2400" dirty="0">
                <a:solidFill>
                  <a:srgbClr val="085156"/>
                </a:solidFill>
                <a:cs typeface="Arial" panose="020B0604020202020204" pitchFamily="34" charset="0"/>
              </a:rPr>
              <a:t>400</a:t>
            </a:r>
            <a:r>
              <a:rPr lang="bg-BG" altLang="en-US" sz="2400" dirty="0">
                <a:solidFill>
                  <a:srgbClr val="085156"/>
                </a:solidFill>
                <a:cs typeface="Arial" panose="020B0604020202020204" pitchFamily="34" charset="0"/>
              </a:rPr>
              <a:t> </a:t>
            </a:r>
            <a:r>
              <a:rPr lang="en-IE" altLang="en-US" sz="2400" dirty="0">
                <a:solidFill>
                  <a:srgbClr val="085156"/>
                </a:solidFill>
                <a:cs typeface="Arial" panose="020B0604020202020204" pitchFamily="34" charset="0"/>
              </a:rPr>
              <a:t>000 </a:t>
            </a:r>
            <a:r>
              <a:rPr lang="bg-BG" altLang="en-US" sz="2400" dirty="0">
                <a:solidFill>
                  <a:srgbClr val="085156"/>
                </a:solidFill>
                <a:cs typeface="Arial" panose="020B0604020202020204" pitchFamily="34" charset="0"/>
              </a:rPr>
              <a:t>тона се генерират от сектора за </a:t>
            </a:r>
            <a:r>
              <a:rPr lang="bg-BG" altLang="en-US" sz="2400" b="1" dirty="0">
                <a:solidFill>
                  <a:srgbClr val="085156"/>
                </a:solidFill>
                <a:cs typeface="Arial" panose="020B0604020202020204" pitchFamily="34" charset="0"/>
              </a:rPr>
              <a:t>индустриално производство на храни</a:t>
            </a:r>
            <a:r>
              <a:rPr lang="bg-BG" altLang="en-US" sz="2400" dirty="0">
                <a:solidFill>
                  <a:srgbClr val="085156"/>
                </a:solidFill>
                <a:cs typeface="Arial" panose="020B0604020202020204" pitchFamily="34" charset="0"/>
              </a:rPr>
              <a:t>.</a:t>
            </a:r>
            <a:endParaRPr lang="en-IE" altLang="en-US" sz="2400" dirty="0">
              <a:solidFill>
                <a:srgbClr val="085156"/>
              </a:solidFill>
              <a:cs typeface="Arial" panose="020B0604020202020204" pitchFamily="34" charset="0"/>
            </a:endParaRPr>
          </a:p>
          <a:p>
            <a:pPr marL="180000" indent="-216000" algn="l">
              <a:lnSpc>
                <a:spcPct val="100000"/>
              </a:lnSpc>
              <a:spcBef>
                <a:spcPct val="50000"/>
              </a:spcBef>
              <a:buFont typeface="Arial" panose="020B0604020202020204" pitchFamily="34" charset="0"/>
              <a:buChar char="•"/>
            </a:pPr>
            <a:r>
              <a:rPr lang="bg-BG" altLang="en-US" dirty="0">
                <a:solidFill>
                  <a:srgbClr val="085156"/>
                </a:solidFill>
                <a:cs typeface="Arial" panose="020B0604020202020204" pitchFamily="34" charset="0"/>
              </a:rPr>
              <a:t>Вижте следващия слайд за разбивка по тип предприятия.</a:t>
            </a:r>
            <a:endParaRPr lang="en-IE" dirty="0"/>
          </a:p>
        </p:txBody>
      </p:sp>
      <p:pic>
        <p:nvPicPr>
          <p:cNvPr id="6" name="Picture Placeholder 5">
            <a:extLst>
              <a:ext uri="{FF2B5EF4-FFF2-40B4-BE49-F238E27FC236}">
                <a16:creationId xmlns:a16="http://schemas.microsoft.com/office/drawing/2014/main" id="{58A6CD19-ADCF-41A9-BBB1-06B1A4A46D7B}"/>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a:stretch/>
        </p:blipFill>
        <p:spPr>
          <a:xfrm>
            <a:off x="0" y="0"/>
            <a:ext cx="5651292" cy="6261962"/>
          </a:xfrm>
        </p:spPr>
      </p:pic>
    </p:spTree>
    <p:extLst>
      <p:ext uri="{BB962C8B-B14F-4D97-AF65-F5344CB8AC3E}">
        <p14:creationId xmlns:p14="http://schemas.microsoft.com/office/powerpoint/2010/main" val="1498956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D3EFF2-F7BB-4E74-9368-B9F3604DE96F}"/>
              </a:ext>
            </a:extLst>
          </p:cNvPr>
          <p:cNvSpPr>
            <a:spLocks noGrp="1"/>
          </p:cNvSpPr>
          <p:nvPr>
            <p:ph type="body" sz="quarter" idx="19"/>
          </p:nvPr>
        </p:nvSpPr>
        <p:spPr>
          <a:xfrm>
            <a:off x="579603" y="352426"/>
            <a:ext cx="8857251" cy="1077790"/>
          </a:xfrm>
        </p:spPr>
        <p:txBody>
          <a:bodyPr>
            <a:normAutofit lnSpcReduction="10000"/>
          </a:bodyPr>
          <a:lstStyle/>
          <a:p>
            <a:r>
              <a:rPr lang="en-US" b="1" dirty="0"/>
              <a:t>The main sectors where food waste is being generated in Ireland.</a:t>
            </a:r>
          </a:p>
        </p:txBody>
      </p:sp>
      <p:pic>
        <p:nvPicPr>
          <p:cNvPr id="4" name="Picture 3">
            <a:extLst>
              <a:ext uri="{FF2B5EF4-FFF2-40B4-BE49-F238E27FC236}">
                <a16:creationId xmlns:a16="http://schemas.microsoft.com/office/drawing/2014/main" id="{CC1E5AEB-731B-4179-9D39-C15EC57755AA}"/>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1454288" y="1813810"/>
            <a:ext cx="8290560" cy="4401313"/>
          </a:xfrm>
          <a:prstGeom prst="rect">
            <a:avLst/>
          </a:prstGeom>
        </p:spPr>
      </p:pic>
      <p:sp>
        <p:nvSpPr>
          <p:cNvPr id="5" name="Text Box 4">
            <a:extLst>
              <a:ext uri="{FF2B5EF4-FFF2-40B4-BE49-F238E27FC236}">
                <a16:creationId xmlns:a16="http://schemas.microsoft.com/office/drawing/2014/main" id="{D96BD98F-70C8-42C1-B751-DF6ED0AD5ED9}"/>
              </a:ext>
            </a:extLst>
          </p:cNvPr>
          <p:cNvSpPr txBox="1"/>
          <p:nvPr/>
        </p:nvSpPr>
        <p:spPr>
          <a:xfrm rot="18777926">
            <a:off x="2185870" y="5228646"/>
            <a:ext cx="113855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100" b="1">
                <a:solidFill>
                  <a:srgbClr val="FFFFFF"/>
                </a:solidFill>
                <a:effectLst/>
                <a:latin typeface="Source Sans 3"/>
                <a:ea typeface="Meiryo" panose="020B0604030504040204" pitchFamily="34" charset="-128"/>
                <a:cs typeface="Times New Roman" panose="02020603050405020304" pitchFamily="18" charset="0"/>
              </a:rPr>
              <a:t>Hotel</a:t>
            </a:r>
            <a:endParaRPr lang="en-IE" sz="11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5">
            <a:extLst>
              <a:ext uri="{FF2B5EF4-FFF2-40B4-BE49-F238E27FC236}">
                <a16:creationId xmlns:a16="http://schemas.microsoft.com/office/drawing/2014/main" id="{48B33B28-A5BA-4E00-AB3B-80FCBA2FAE7B}"/>
              </a:ext>
            </a:extLst>
          </p:cNvPr>
          <p:cNvSpPr txBox="1"/>
          <p:nvPr/>
        </p:nvSpPr>
        <p:spPr>
          <a:xfrm rot="18777926">
            <a:off x="2849697" y="5203750"/>
            <a:ext cx="113855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100" b="1" dirty="0">
                <a:solidFill>
                  <a:srgbClr val="FFFFFF"/>
                </a:solidFill>
                <a:effectLst/>
                <a:latin typeface="Source Sans 3"/>
                <a:ea typeface="Meiryo" panose="020B0604030504040204" pitchFamily="34" charset="-128"/>
                <a:cs typeface="Times New Roman" panose="02020603050405020304" pitchFamily="18" charset="0"/>
              </a:rPr>
              <a:t>Food Retail</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6">
            <a:extLst>
              <a:ext uri="{FF2B5EF4-FFF2-40B4-BE49-F238E27FC236}">
                <a16:creationId xmlns:a16="http://schemas.microsoft.com/office/drawing/2014/main" id="{0A8D1BE7-1DE8-4471-A693-EB087B415839}"/>
              </a:ext>
            </a:extLst>
          </p:cNvPr>
          <p:cNvSpPr txBox="1"/>
          <p:nvPr/>
        </p:nvSpPr>
        <p:spPr>
          <a:xfrm rot="18777926">
            <a:off x="3416059" y="5203751"/>
            <a:ext cx="1311159"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100" b="1">
                <a:solidFill>
                  <a:srgbClr val="FFFFFF"/>
                </a:solidFill>
                <a:effectLst/>
                <a:latin typeface="Source Sans 3"/>
                <a:ea typeface="Meiryo" panose="020B0604030504040204" pitchFamily="34" charset="-128"/>
                <a:cs typeface="Times New Roman" panose="02020603050405020304" pitchFamily="18" charset="0"/>
              </a:rPr>
              <a:t>Restaurant &amp; Bars</a:t>
            </a:r>
            <a:endParaRPr lang="en-IE" sz="11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7">
            <a:extLst>
              <a:ext uri="{FF2B5EF4-FFF2-40B4-BE49-F238E27FC236}">
                <a16:creationId xmlns:a16="http://schemas.microsoft.com/office/drawing/2014/main" id="{D2D94AEA-C905-431C-942D-1F304FCDCD43}"/>
              </a:ext>
            </a:extLst>
          </p:cNvPr>
          <p:cNvSpPr txBox="1"/>
          <p:nvPr/>
        </p:nvSpPr>
        <p:spPr>
          <a:xfrm rot="18777926">
            <a:off x="4170243" y="5251482"/>
            <a:ext cx="113855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100" b="1">
                <a:solidFill>
                  <a:srgbClr val="FFFFFF"/>
                </a:solidFill>
                <a:effectLst/>
                <a:latin typeface="Source Sans 3"/>
                <a:ea typeface="Meiryo" panose="020B0604030504040204" pitchFamily="34" charset="-128"/>
                <a:cs typeface="Times New Roman" panose="02020603050405020304" pitchFamily="18" charset="0"/>
              </a:rPr>
              <a:t>Offices</a:t>
            </a:r>
            <a:endParaRPr lang="en-IE" sz="11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8">
            <a:extLst>
              <a:ext uri="{FF2B5EF4-FFF2-40B4-BE49-F238E27FC236}">
                <a16:creationId xmlns:a16="http://schemas.microsoft.com/office/drawing/2014/main" id="{1FFDA886-A5F7-44D1-A340-7AFFE76E24DA}"/>
              </a:ext>
            </a:extLst>
          </p:cNvPr>
          <p:cNvSpPr txBox="1"/>
          <p:nvPr/>
        </p:nvSpPr>
        <p:spPr>
          <a:xfrm rot="18777926">
            <a:off x="4960056" y="5203751"/>
            <a:ext cx="113855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100" b="1">
                <a:solidFill>
                  <a:srgbClr val="FFFFFF"/>
                </a:solidFill>
                <a:effectLst/>
                <a:latin typeface="Source Sans 3"/>
                <a:ea typeface="Meiryo" panose="020B0604030504040204" pitchFamily="34" charset="-128"/>
                <a:cs typeface="Times New Roman" panose="02020603050405020304" pitchFamily="18" charset="0"/>
              </a:rPr>
              <a:t>Hospitals</a:t>
            </a:r>
            <a:endParaRPr lang="en-IE" sz="11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10">
            <a:extLst>
              <a:ext uri="{FF2B5EF4-FFF2-40B4-BE49-F238E27FC236}">
                <a16:creationId xmlns:a16="http://schemas.microsoft.com/office/drawing/2014/main" id="{EC1B510D-FF43-4ABD-BF2F-542F3AF521A2}"/>
              </a:ext>
            </a:extLst>
          </p:cNvPr>
          <p:cNvSpPr txBox="1"/>
          <p:nvPr/>
        </p:nvSpPr>
        <p:spPr>
          <a:xfrm rot="18777926">
            <a:off x="5699246" y="5165493"/>
            <a:ext cx="113855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100" b="1">
                <a:solidFill>
                  <a:srgbClr val="FFFFFF"/>
                </a:solidFill>
                <a:effectLst/>
                <a:latin typeface="Source Sans 3"/>
                <a:ea typeface="Meiryo" panose="020B0604030504040204" pitchFamily="34" charset="-128"/>
                <a:cs typeface="Times New Roman" panose="02020603050405020304" pitchFamily="18" charset="0"/>
              </a:rPr>
              <a:t>Education</a:t>
            </a:r>
            <a:endParaRPr lang="en-IE" sz="11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11">
            <a:extLst>
              <a:ext uri="{FF2B5EF4-FFF2-40B4-BE49-F238E27FC236}">
                <a16:creationId xmlns:a16="http://schemas.microsoft.com/office/drawing/2014/main" id="{C1FE2EC8-C87A-46CD-9DC8-3F6B99D88116}"/>
              </a:ext>
            </a:extLst>
          </p:cNvPr>
          <p:cNvSpPr txBox="1"/>
          <p:nvPr/>
        </p:nvSpPr>
        <p:spPr>
          <a:xfrm rot="18777926">
            <a:off x="6404369" y="5140598"/>
            <a:ext cx="113855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100" b="1">
                <a:solidFill>
                  <a:srgbClr val="FFFFFF"/>
                </a:solidFill>
                <a:effectLst/>
                <a:latin typeface="Source Sans 3"/>
                <a:ea typeface="Meiryo" panose="020B0604030504040204" pitchFamily="34" charset="-128"/>
                <a:cs typeface="Times New Roman" panose="02020603050405020304" pitchFamily="18" charset="0"/>
              </a:rPr>
              <a:t>Food Wholesale</a:t>
            </a:r>
            <a:endParaRPr lang="en-IE" sz="11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14">
            <a:extLst>
              <a:ext uri="{FF2B5EF4-FFF2-40B4-BE49-F238E27FC236}">
                <a16:creationId xmlns:a16="http://schemas.microsoft.com/office/drawing/2014/main" id="{69FDC457-3685-4DA6-BFB1-5869D92FB681}"/>
              </a:ext>
            </a:extLst>
          </p:cNvPr>
          <p:cNvSpPr txBox="1"/>
          <p:nvPr/>
        </p:nvSpPr>
        <p:spPr>
          <a:xfrm rot="18777926">
            <a:off x="6512861" y="5376662"/>
            <a:ext cx="179260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100" b="1">
                <a:solidFill>
                  <a:srgbClr val="FFFFFF"/>
                </a:solidFill>
                <a:effectLst/>
                <a:latin typeface="Source Sans 3"/>
                <a:ea typeface="Meiryo" panose="020B0604030504040204" pitchFamily="34" charset="-128"/>
                <a:cs typeface="Times New Roman" panose="02020603050405020304" pitchFamily="18" charset="0"/>
              </a:rPr>
              <a:t>Transport &amp; Communication</a:t>
            </a:r>
            <a:endParaRPr lang="en-IE" sz="11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15">
            <a:extLst>
              <a:ext uri="{FF2B5EF4-FFF2-40B4-BE49-F238E27FC236}">
                <a16:creationId xmlns:a16="http://schemas.microsoft.com/office/drawing/2014/main" id="{0D6C137B-F88A-43D3-B409-C60BAFA4FB64}"/>
              </a:ext>
            </a:extLst>
          </p:cNvPr>
          <p:cNvSpPr txBox="1"/>
          <p:nvPr/>
        </p:nvSpPr>
        <p:spPr>
          <a:xfrm rot="18777926">
            <a:off x="7769764" y="5165493"/>
            <a:ext cx="113855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100" b="1" dirty="0">
                <a:solidFill>
                  <a:srgbClr val="FFFFFF"/>
                </a:solidFill>
                <a:effectLst/>
                <a:latin typeface="Source Sans 3"/>
                <a:ea typeface="Meiryo" panose="020B0604030504040204" pitchFamily="34" charset="-128"/>
                <a:cs typeface="Times New Roman" panose="02020603050405020304" pitchFamily="18" charset="0"/>
              </a:rPr>
              <a:t>General Retail</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3ECB656-065C-43A7-88F5-389DD5312C07}"/>
              </a:ext>
            </a:extLst>
          </p:cNvPr>
          <p:cNvSpPr txBox="1"/>
          <p:nvPr/>
        </p:nvSpPr>
        <p:spPr>
          <a:xfrm>
            <a:off x="6862368" y="6389077"/>
            <a:ext cx="5083447" cy="538609"/>
          </a:xfrm>
          <a:prstGeom prst="rect">
            <a:avLst/>
          </a:prstGeom>
          <a:noFill/>
        </p:spPr>
        <p:txBody>
          <a:bodyPr wrap="square" rtlCol="0">
            <a:spAutoFit/>
          </a:bodyPr>
          <a:lstStyle/>
          <a:p>
            <a:r>
              <a:rPr lang="en-US" sz="1100" dirty="0"/>
              <a:t>(source: </a:t>
            </a:r>
            <a:r>
              <a:rPr lang="en-US" sz="1100" dirty="0">
                <a:hlinkClick r:id="rId3"/>
              </a:rPr>
              <a:t>https://stopfoodwaste.ie/resources/business/food-waste-in-your-business</a:t>
            </a:r>
            <a:r>
              <a:rPr lang="en-US" sz="1100" dirty="0"/>
              <a:t> )</a:t>
            </a:r>
            <a:endParaRPr lang="en-IE" sz="1100" dirty="0"/>
          </a:p>
          <a:p>
            <a:endParaRPr lang="en-IE" dirty="0"/>
          </a:p>
        </p:txBody>
      </p:sp>
      <p:sp>
        <p:nvSpPr>
          <p:cNvPr id="14" name="TextBox 13">
            <a:extLst>
              <a:ext uri="{FF2B5EF4-FFF2-40B4-BE49-F238E27FC236}">
                <a16:creationId xmlns:a16="http://schemas.microsoft.com/office/drawing/2014/main" id="{39CBA710-B2CD-4F71-AD4E-1C70699DE372}"/>
              </a:ext>
            </a:extLst>
          </p:cNvPr>
          <p:cNvSpPr txBox="1"/>
          <p:nvPr/>
        </p:nvSpPr>
        <p:spPr>
          <a:xfrm>
            <a:off x="3721795" y="1396747"/>
            <a:ext cx="3615076" cy="369332"/>
          </a:xfrm>
          <a:prstGeom prst="rect">
            <a:avLst/>
          </a:prstGeom>
          <a:solidFill>
            <a:srgbClr val="F5C05B"/>
          </a:solidFill>
        </p:spPr>
        <p:txBody>
          <a:bodyPr wrap="square" rtlCol="0">
            <a:spAutoFit/>
          </a:bodyPr>
          <a:lstStyle/>
          <a:p>
            <a:r>
              <a:rPr lang="en-US" sz="1800" b="1" dirty="0">
                <a:solidFill>
                  <a:schemeClr val="bg1"/>
                </a:solidFill>
                <a:effectLst/>
                <a:latin typeface="DIN Condensed"/>
                <a:ea typeface="Calibri" panose="020F0502020204030204" pitchFamily="34" charset="0"/>
                <a:cs typeface="Times New Roman" panose="02020603050405020304" pitchFamily="18" charset="0"/>
              </a:rPr>
              <a:t>FOOD WASTE PRODUCING SECTORS</a:t>
            </a:r>
            <a:endParaRPr lang="en-IE"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3115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C303ED-0780-4915-88CC-7DAA8C5A9DEB}"/>
              </a:ext>
            </a:extLst>
          </p:cNvPr>
          <p:cNvSpPr>
            <a:spLocks noGrp="1"/>
          </p:cNvSpPr>
          <p:nvPr>
            <p:ph type="body" sz="quarter" idx="13"/>
          </p:nvPr>
        </p:nvSpPr>
        <p:spPr/>
        <p:txBody>
          <a:bodyPr/>
          <a:lstStyle/>
          <a:p>
            <a:r>
              <a:rPr lang="en-US" b="1" dirty="0">
                <a:solidFill>
                  <a:srgbClr val="406F70"/>
                </a:solidFill>
              </a:rPr>
              <a:t>Food Waste </a:t>
            </a:r>
            <a:r>
              <a:rPr lang="en-US" b="1" dirty="0"/>
              <a:t>= </a:t>
            </a:r>
            <a:r>
              <a:rPr lang="en-US" b="1" dirty="0">
                <a:solidFill>
                  <a:srgbClr val="F5C05B"/>
                </a:solidFill>
              </a:rPr>
              <a:t>Money Waste</a:t>
            </a:r>
            <a:endParaRPr lang="en-IE" b="1" dirty="0">
              <a:solidFill>
                <a:srgbClr val="F5C05B"/>
              </a:solidFill>
            </a:endParaRPr>
          </a:p>
        </p:txBody>
      </p:sp>
      <p:sp>
        <p:nvSpPr>
          <p:cNvPr id="3" name="Text Placeholder 2">
            <a:extLst>
              <a:ext uri="{FF2B5EF4-FFF2-40B4-BE49-F238E27FC236}">
                <a16:creationId xmlns:a16="http://schemas.microsoft.com/office/drawing/2014/main" id="{200CD13E-8BE6-4D97-9D07-E08CECE9512B}"/>
              </a:ext>
            </a:extLst>
          </p:cNvPr>
          <p:cNvSpPr>
            <a:spLocks noGrp="1"/>
          </p:cNvSpPr>
          <p:nvPr>
            <p:ph type="body" sz="quarter" idx="14"/>
          </p:nvPr>
        </p:nvSpPr>
        <p:spPr>
          <a:xfrm>
            <a:off x="914400" y="954492"/>
            <a:ext cx="12192000" cy="590599"/>
          </a:xfrm>
        </p:spPr>
        <p:txBody>
          <a:bodyPr/>
          <a:lstStyle/>
          <a:p>
            <a:r>
              <a:rPr lang="en-US" b="1" dirty="0">
                <a:solidFill>
                  <a:srgbClr val="085156"/>
                </a:solidFill>
              </a:rPr>
              <a:t>Is this happening in your Food Service business?</a:t>
            </a:r>
            <a:endParaRPr lang="en-IE" b="1" dirty="0">
              <a:solidFill>
                <a:srgbClr val="085156"/>
              </a:solidFill>
            </a:endParaRPr>
          </a:p>
        </p:txBody>
      </p:sp>
      <p:sp>
        <p:nvSpPr>
          <p:cNvPr id="4" name="Picture Placeholder 3">
            <a:extLst>
              <a:ext uri="{FF2B5EF4-FFF2-40B4-BE49-F238E27FC236}">
                <a16:creationId xmlns:a16="http://schemas.microsoft.com/office/drawing/2014/main" id="{E8633B1D-9487-4651-B2B9-1E6781CC0442}"/>
              </a:ext>
            </a:extLst>
          </p:cNvPr>
          <p:cNvSpPr>
            <a:spLocks noGrp="1"/>
          </p:cNvSpPr>
          <p:nvPr>
            <p:ph type="pic" sz="quarter" idx="15"/>
          </p:nvPr>
        </p:nvSpPr>
        <p:spPr/>
      </p:sp>
      <p:sp>
        <p:nvSpPr>
          <p:cNvPr id="6" name="Oval 5">
            <a:extLst>
              <a:ext uri="{FF2B5EF4-FFF2-40B4-BE49-F238E27FC236}">
                <a16:creationId xmlns:a16="http://schemas.microsoft.com/office/drawing/2014/main" id="{6BFB4418-6907-41A1-8A52-057E7F939207}"/>
              </a:ext>
            </a:extLst>
          </p:cNvPr>
          <p:cNvSpPr/>
          <p:nvPr/>
        </p:nvSpPr>
        <p:spPr>
          <a:xfrm>
            <a:off x="1086577" y="771525"/>
            <a:ext cx="1790700" cy="1281397"/>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85156"/>
                </a:solidFill>
              </a:rPr>
              <a:t>WATCH</a:t>
            </a:r>
            <a:r>
              <a:rPr lang="en-US" dirty="0"/>
              <a:t> </a:t>
            </a:r>
            <a:endParaRPr lang="en-IE" dirty="0"/>
          </a:p>
        </p:txBody>
      </p:sp>
      <p:sp>
        <p:nvSpPr>
          <p:cNvPr id="7" name="TextBox 6">
            <a:extLst>
              <a:ext uri="{FF2B5EF4-FFF2-40B4-BE49-F238E27FC236}">
                <a16:creationId xmlns:a16="http://schemas.microsoft.com/office/drawing/2014/main" id="{491A61F7-65F4-4100-87AE-C6CA7E74AE36}"/>
              </a:ext>
            </a:extLst>
          </p:cNvPr>
          <p:cNvSpPr txBox="1"/>
          <p:nvPr/>
        </p:nvSpPr>
        <p:spPr>
          <a:xfrm>
            <a:off x="351842" y="6028398"/>
            <a:ext cx="4295775" cy="523220"/>
          </a:xfrm>
          <a:prstGeom prst="rect">
            <a:avLst/>
          </a:prstGeom>
          <a:noFill/>
        </p:spPr>
        <p:txBody>
          <a:bodyPr wrap="square" rtlCol="0">
            <a:spAutoFit/>
          </a:bodyPr>
          <a:lstStyle/>
          <a:p>
            <a:r>
              <a:rPr lang="en-IE" sz="1400" dirty="0" err="1">
                <a:hlinkClick r:id="rId3"/>
              </a:rPr>
              <a:t>foodwaste</a:t>
            </a:r>
            <a:r>
              <a:rPr lang="en-IE" sz="1400" dirty="0">
                <a:hlinkClick r:id="rId3"/>
              </a:rPr>
              <a:t> = money waste – YouTube</a:t>
            </a:r>
            <a:endParaRPr lang="en-IE" sz="1400" dirty="0"/>
          </a:p>
          <a:p>
            <a:endParaRPr lang="en-IE" sz="1400" dirty="0"/>
          </a:p>
        </p:txBody>
      </p:sp>
      <p:sp>
        <p:nvSpPr>
          <p:cNvPr id="8" name="TextBox 7">
            <a:extLst>
              <a:ext uri="{FF2B5EF4-FFF2-40B4-BE49-F238E27FC236}">
                <a16:creationId xmlns:a16="http://schemas.microsoft.com/office/drawing/2014/main" id="{8EF433A5-698D-4346-9F33-6AC4457FAEDE}"/>
              </a:ext>
            </a:extLst>
          </p:cNvPr>
          <p:cNvSpPr txBox="1"/>
          <p:nvPr/>
        </p:nvSpPr>
        <p:spPr>
          <a:xfrm>
            <a:off x="9156653" y="1564960"/>
            <a:ext cx="2971800" cy="4154984"/>
          </a:xfrm>
          <a:prstGeom prst="rect">
            <a:avLst/>
          </a:prstGeom>
          <a:noFill/>
        </p:spPr>
        <p:txBody>
          <a:bodyPr wrap="square" rtlCol="0">
            <a:spAutoFit/>
          </a:bodyPr>
          <a:lstStyle/>
          <a:p>
            <a:pPr algn="ctr"/>
            <a:r>
              <a:rPr lang="en-US" sz="2400" dirty="0">
                <a:solidFill>
                  <a:srgbClr val="406F70"/>
                </a:solidFill>
              </a:rPr>
              <a:t>This is a comical  video produced by Monaghan Co. Council in Ireland to encourage food service businesses to </a:t>
            </a:r>
            <a:r>
              <a:rPr lang="en-US" sz="2400" b="0" i="0" dirty="0">
                <a:solidFill>
                  <a:srgbClr val="406F70"/>
                </a:solidFill>
                <a:effectLst/>
              </a:rPr>
              <a:t>Prevent Food Waste at source. With the message…</a:t>
            </a:r>
          </a:p>
          <a:p>
            <a:pPr algn="ctr"/>
            <a:r>
              <a:rPr lang="en-US" sz="2400" b="1" i="0" dirty="0">
                <a:solidFill>
                  <a:srgbClr val="406F70"/>
                </a:solidFill>
                <a:effectLst/>
              </a:rPr>
              <a:t>Less food waste = more profit</a:t>
            </a:r>
            <a:endParaRPr lang="en-IE" sz="2400" b="1" dirty="0">
              <a:solidFill>
                <a:srgbClr val="406F70"/>
              </a:solidFill>
            </a:endParaRPr>
          </a:p>
        </p:txBody>
      </p:sp>
      <p:pic>
        <p:nvPicPr>
          <p:cNvPr id="10" name="Online Media 9" title="foodwaste = money waste">
            <a:hlinkClick r:id="" action="ppaction://media"/>
            <a:extLst>
              <a:ext uri="{FF2B5EF4-FFF2-40B4-BE49-F238E27FC236}">
                <a16:creationId xmlns:a16="http://schemas.microsoft.com/office/drawing/2014/main" id="{8AF11C8D-A8E7-4F12-A2A5-B721D4A25881}"/>
              </a:ext>
            </a:extLst>
          </p:cNvPr>
          <p:cNvPicPr>
            <a:picLocks noRot="1" noChangeAspect="1"/>
          </p:cNvPicPr>
          <p:nvPr>
            <a:videoFile r:link="rId1"/>
          </p:nvPr>
        </p:nvPicPr>
        <p:blipFill>
          <a:blip r:embed="rId4"/>
          <a:stretch>
            <a:fillRect/>
          </a:stretch>
        </p:blipFill>
        <p:spPr>
          <a:xfrm>
            <a:off x="3116424" y="1855050"/>
            <a:ext cx="5733435" cy="3515432"/>
          </a:xfrm>
          <a:prstGeom prst="rect">
            <a:avLst/>
          </a:prstGeom>
        </p:spPr>
      </p:pic>
    </p:spTree>
    <p:extLst>
      <p:ext uri="{BB962C8B-B14F-4D97-AF65-F5344CB8AC3E}">
        <p14:creationId xmlns:p14="http://schemas.microsoft.com/office/powerpoint/2010/main" val="242106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279B87-67DA-48FC-8A1A-EBE2CB301DFB}"/>
              </a:ext>
            </a:extLst>
          </p:cNvPr>
          <p:cNvSpPr>
            <a:spLocks noGrp="1"/>
          </p:cNvSpPr>
          <p:nvPr>
            <p:ph type="body" sz="quarter" idx="19"/>
          </p:nvPr>
        </p:nvSpPr>
        <p:spPr>
          <a:xfrm>
            <a:off x="241962" y="184926"/>
            <a:ext cx="9176647" cy="1014372"/>
          </a:xfrm>
          <a:solidFill>
            <a:srgbClr val="F5C05B"/>
          </a:solidFill>
        </p:spPr>
        <p:style>
          <a:lnRef idx="1">
            <a:schemeClr val="accent4"/>
          </a:lnRef>
          <a:fillRef idx="3">
            <a:schemeClr val="accent4"/>
          </a:fillRef>
          <a:effectRef idx="2">
            <a:schemeClr val="accent4"/>
          </a:effectRef>
          <a:fontRef idx="minor">
            <a:schemeClr val="lt1"/>
          </a:fontRef>
        </p:style>
        <p:txBody>
          <a:bodyPr>
            <a:normAutofit lnSpcReduction="10000"/>
          </a:bodyPr>
          <a:lstStyle/>
          <a:p>
            <a:r>
              <a:rPr lang="bg-BG" b="1" dirty="0"/>
              <a:t>Отправна точка към проблема – опознайте йерархията за възстановяване на храни</a:t>
            </a:r>
            <a:r>
              <a:rPr lang="en-US" b="1" dirty="0"/>
              <a:t>:</a:t>
            </a:r>
            <a:endParaRPr lang="en-IE" b="1" dirty="0"/>
          </a:p>
        </p:txBody>
      </p:sp>
      <p:pic>
        <p:nvPicPr>
          <p:cNvPr id="4" name="Picture 3" descr="chart 2">
            <a:extLst>
              <a:ext uri="{FF2B5EF4-FFF2-40B4-BE49-F238E27FC236}">
                <a16:creationId xmlns:a16="http://schemas.microsoft.com/office/drawing/2014/main" id="{07D6BB92-4183-4DF2-BA66-742020D4FE5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33465" y="1377669"/>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560B743-EF01-464E-9750-1E97E171EB87}"/>
              </a:ext>
            </a:extLst>
          </p:cNvPr>
          <p:cNvSpPr txBox="1"/>
          <p:nvPr/>
        </p:nvSpPr>
        <p:spPr>
          <a:xfrm rot="21356760">
            <a:off x="6035041" y="1754562"/>
            <a:ext cx="3061252" cy="369332"/>
          </a:xfrm>
          <a:prstGeom prst="rect">
            <a:avLst/>
          </a:prstGeom>
          <a:noFill/>
        </p:spPr>
        <p:txBody>
          <a:bodyPr wrap="square" rtlCol="0">
            <a:spAutoFit/>
          </a:bodyPr>
          <a:lstStyle/>
          <a:p>
            <a:pPr algn="ctr"/>
            <a:r>
              <a:rPr lang="bg-BG" b="1" dirty="0">
                <a:solidFill>
                  <a:srgbClr val="F5C05B"/>
                </a:solidFill>
              </a:rPr>
              <a:t>Намаление при източника</a:t>
            </a:r>
            <a:endParaRPr lang="en-IE" b="1" dirty="0">
              <a:solidFill>
                <a:srgbClr val="F5C05B"/>
              </a:solidFill>
            </a:endParaRPr>
          </a:p>
        </p:txBody>
      </p:sp>
      <p:sp>
        <p:nvSpPr>
          <p:cNvPr id="7" name="TextBox 6">
            <a:extLst>
              <a:ext uri="{FF2B5EF4-FFF2-40B4-BE49-F238E27FC236}">
                <a16:creationId xmlns:a16="http://schemas.microsoft.com/office/drawing/2014/main" id="{3D76B68E-03C8-40E4-AF87-20D7A33AAE3A}"/>
              </a:ext>
            </a:extLst>
          </p:cNvPr>
          <p:cNvSpPr txBox="1"/>
          <p:nvPr/>
        </p:nvSpPr>
        <p:spPr>
          <a:xfrm rot="21366894">
            <a:off x="6481216" y="2436660"/>
            <a:ext cx="2616001" cy="369332"/>
          </a:xfrm>
          <a:prstGeom prst="rect">
            <a:avLst/>
          </a:prstGeom>
          <a:noFill/>
        </p:spPr>
        <p:txBody>
          <a:bodyPr wrap="square" rtlCol="0">
            <a:spAutoFit/>
          </a:bodyPr>
          <a:lstStyle/>
          <a:p>
            <a:r>
              <a:rPr lang="bg-BG" b="1" dirty="0">
                <a:solidFill>
                  <a:srgbClr val="F5C05B"/>
                </a:solidFill>
              </a:rPr>
              <a:t>Храна за гладни хора</a:t>
            </a:r>
            <a:endParaRPr lang="en-IE" b="1" dirty="0">
              <a:solidFill>
                <a:srgbClr val="F5C05B"/>
              </a:solidFill>
            </a:endParaRPr>
          </a:p>
        </p:txBody>
      </p:sp>
      <p:sp>
        <p:nvSpPr>
          <p:cNvPr id="8" name="TextBox 7">
            <a:extLst>
              <a:ext uri="{FF2B5EF4-FFF2-40B4-BE49-F238E27FC236}">
                <a16:creationId xmlns:a16="http://schemas.microsoft.com/office/drawing/2014/main" id="{952B91BC-7CFA-4E77-A492-3D9B7F9B8A61}"/>
              </a:ext>
            </a:extLst>
          </p:cNvPr>
          <p:cNvSpPr txBox="1"/>
          <p:nvPr/>
        </p:nvSpPr>
        <p:spPr>
          <a:xfrm rot="21383441">
            <a:off x="6615933" y="3033227"/>
            <a:ext cx="2297553" cy="369332"/>
          </a:xfrm>
          <a:prstGeom prst="rect">
            <a:avLst/>
          </a:prstGeom>
          <a:noFill/>
        </p:spPr>
        <p:txBody>
          <a:bodyPr wrap="square" rtlCol="0">
            <a:spAutoFit/>
          </a:bodyPr>
          <a:lstStyle/>
          <a:p>
            <a:pPr algn="ctr"/>
            <a:r>
              <a:rPr lang="bg-BG" b="1" dirty="0">
                <a:solidFill>
                  <a:srgbClr val="F5C05B"/>
                </a:solidFill>
              </a:rPr>
              <a:t>Храна за животни</a:t>
            </a:r>
            <a:endParaRPr lang="en-IE" b="1" dirty="0">
              <a:solidFill>
                <a:srgbClr val="F5C05B"/>
              </a:solidFill>
            </a:endParaRPr>
          </a:p>
        </p:txBody>
      </p:sp>
      <p:sp>
        <p:nvSpPr>
          <p:cNvPr id="9" name="TextBox 8">
            <a:extLst>
              <a:ext uri="{FF2B5EF4-FFF2-40B4-BE49-F238E27FC236}">
                <a16:creationId xmlns:a16="http://schemas.microsoft.com/office/drawing/2014/main" id="{861567B9-BF08-4ABC-BDE2-7CE6F0567A0B}"/>
              </a:ext>
            </a:extLst>
          </p:cNvPr>
          <p:cNvSpPr txBox="1"/>
          <p:nvPr/>
        </p:nvSpPr>
        <p:spPr>
          <a:xfrm rot="21302874">
            <a:off x="6553855" y="3654915"/>
            <a:ext cx="2641464" cy="369332"/>
          </a:xfrm>
          <a:prstGeom prst="rect">
            <a:avLst/>
          </a:prstGeom>
          <a:noFill/>
        </p:spPr>
        <p:txBody>
          <a:bodyPr wrap="square" rtlCol="0">
            <a:spAutoFit/>
          </a:bodyPr>
          <a:lstStyle/>
          <a:p>
            <a:pPr algn="ctr"/>
            <a:r>
              <a:rPr lang="bg-BG" b="1" dirty="0">
                <a:solidFill>
                  <a:srgbClr val="F5C05B"/>
                </a:solidFill>
              </a:rPr>
              <a:t>Използване в индустрия</a:t>
            </a:r>
            <a:endParaRPr lang="en-IE" b="1" dirty="0">
              <a:solidFill>
                <a:srgbClr val="F5C05B"/>
              </a:solidFill>
            </a:endParaRPr>
          </a:p>
        </p:txBody>
      </p:sp>
      <p:sp>
        <p:nvSpPr>
          <p:cNvPr id="10" name="TextBox 9">
            <a:extLst>
              <a:ext uri="{FF2B5EF4-FFF2-40B4-BE49-F238E27FC236}">
                <a16:creationId xmlns:a16="http://schemas.microsoft.com/office/drawing/2014/main" id="{13CCD10A-A258-4263-86E8-39A02CC5A395}"/>
              </a:ext>
            </a:extLst>
          </p:cNvPr>
          <p:cNvSpPr txBox="1"/>
          <p:nvPr/>
        </p:nvSpPr>
        <p:spPr>
          <a:xfrm rot="21403909">
            <a:off x="7081112" y="4285922"/>
            <a:ext cx="1713903" cy="369332"/>
          </a:xfrm>
          <a:prstGeom prst="rect">
            <a:avLst/>
          </a:prstGeom>
          <a:noFill/>
        </p:spPr>
        <p:txBody>
          <a:bodyPr wrap="square" rtlCol="0">
            <a:spAutoFit/>
          </a:bodyPr>
          <a:lstStyle/>
          <a:p>
            <a:r>
              <a:rPr lang="bg-BG" b="1" dirty="0">
                <a:solidFill>
                  <a:srgbClr val="F5C05B"/>
                </a:solidFill>
              </a:rPr>
              <a:t>Компостиране</a:t>
            </a:r>
            <a:endParaRPr lang="en-IE" b="1" dirty="0">
              <a:solidFill>
                <a:srgbClr val="F5C05B"/>
              </a:solidFill>
            </a:endParaRPr>
          </a:p>
        </p:txBody>
      </p:sp>
      <p:sp>
        <p:nvSpPr>
          <p:cNvPr id="13" name="TextBox 12">
            <a:extLst>
              <a:ext uri="{FF2B5EF4-FFF2-40B4-BE49-F238E27FC236}">
                <a16:creationId xmlns:a16="http://schemas.microsoft.com/office/drawing/2014/main" id="{6CB35FE8-2DE2-440A-8A5F-2E1575E82BA2}"/>
              </a:ext>
            </a:extLst>
          </p:cNvPr>
          <p:cNvSpPr txBox="1"/>
          <p:nvPr/>
        </p:nvSpPr>
        <p:spPr>
          <a:xfrm rot="21281646">
            <a:off x="7361156" y="4934408"/>
            <a:ext cx="1153815" cy="523220"/>
          </a:xfrm>
          <a:prstGeom prst="rect">
            <a:avLst/>
          </a:prstGeom>
          <a:noFill/>
        </p:spPr>
        <p:txBody>
          <a:bodyPr wrap="square" rtlCol="0">
            <a:spAutoFit/>
          </a:bodyPr>
          <a:lstStyle/>
          <a:p>
            <a:r>
              <a:rPr lang="bg-BG" sz="1400" b="1" dirty="0">
                <a:solidFill>
                  <a:srgbClr val="F5C05B"/>
                </a:solidFill>
              </a:rPr>
              <a:t>Сметище</a:t>
            </a:r>
            <a:r>
              <a:rPr lang="en-US" sz="1400" b="1" dirty="0">
                <a:solidFill>
                  <a:srgbClr val="F5C05B"/>
                </a:solidFill>
              </a:rPr>
              <a:t>/</a:t>
            </a:r>
          </a:p>
          <a:p>
            <a:r>
              <a:rPr lang="bg-BG" sz="1400" b="1" dirty="0">
                <a:solidFill>
                  <a:srgbClr val="F5C05B"/>
                </a:solidFill>
              </a:rPr>
              <a:t>Изгаряне</a:t>
            </a:r>
            <a:endParaRPr lang="en-IE" sz="1400" b="1" dirty="0">
              <a:solidFill>
                <a:srgbClr val="F5C05B"/>
              </a:solidFill>
            </a:endParaRPr>
          </a:p>
        </p:txBody>
      </p:sp>
      <p:sp>
        <p:nvSpPr>
          <p:cNvPr id="3" name="TextBox 2">
            <a:extLst>
              <a:ext uri="{FF2B5EF4-FFF2-40B4-BE49-F238E27FC236}">
                <a16:creationId xmlns:a16="http://schemas.microsoft.com/office/drawing/2014/main" id="{1026A2AF-AE6E-4393-90F6-0EDEE2E4F6DF}"/>
              </a:ext>
            </a:extLst>
          </p:cNvPr>
          <p:cNvSpPr txBox="1"/>
          <p:nvPr/>
        </p:nvSpPr>
        <p:spPr>
          <a:xfrm>
            <a:off x="241962" y="1377669"/>
            <a:ext cx="5226208" cy="5178341"/>
          </a:xfrm>
          <a:prstGeom prst="rect">
            <a:avLst/>
          </a:prstGeom>
          <a:noFill/>
        </p:spPr>
        <p:txBody>
          <a:bodyPr wrap="square" rtlCol="0">
            <a:spAutoFit/>
          </a:bodyPr>
          <a:lstStyle/>
          <a:p>
            <a:pPr algn="l"/>
            <a:r>
              <a:rPr lang="bg-BG" sz="2250" dirty="0">
                <a:solidFill>
                  <a:srgbClr val="085156"/>
                </a:solidFill>
              </a:rPr>
              <a:t>Йерархията за възстановяване на храни дава приоритет на действията, които бизнесът може да предприеме, за да предотврати и избегне разхищението на храна</a:t>
            </a:r>
            <a:r>
              <a:rPr lang="en-US" sz="2250" b="0" i="0" dirty="0">
                <a:solidFill>
                  <a:srgbClr val="085156"/>
                </a:solidFill>
                <a:effectLst/>
              </a:rPr>
              <a:t>.</a:t>
            </a:r>
            <a:r>
              <a:rPr lang="bg-BG" sz="2250" b="0" i="0" dirty="0">
                <a:solidFill>
                  <a:srgbClr val="085156"/>
                </a:solidFill>
                <a:effectLst/>
              </a:rPr>
              <a:t> Всяко ниво на йерархията за възстановяване на храни се фокусира върху различни стратегии за управление на отпадъците от храни.</a:t>
            </a:r>
            <a:endParaRPr lang="en-US" sz="2250" b="0" i="0" dirty="0">
              <a:solidFill>
                <a:srgbClr val="085156"/>
              </a:solidFill>
              <a:effectLst/>
            </a:endParaRPr>
          </a:p>
          <a:p>
            <a:pPr algn="l"/>
            <a:endParaRPr lang="en-US" sz="2000" b="0" i="0" dirty="0">
              <a:solidFill>
                <a:srgbClr val="085156"/>
              </a:solidFill>
              <a:effectLst/>
            </a:endParaRPr>
          </a:p>
          <a:p>
            <a:pPr algn="l"/>
            <a:r>
              <a:rPr lang="bg-BG" sz="2250" b="0" i="0" dirty="0">
                <a:solidFill>
                  <a:srgbClr val="085156"/>
                </a:solidFill>
                <a:effectLst/>
              </a:rPr>
              <a:t>Най-високите нива на йерархията са най-добрите начини за предотвратяване и избягване на остатъци от храна, защото създават най-много ползи за околната среда, обществото и икономиката.  </a:t>
            </a:r>
            <a:endParaRPr lang="en-US" sz="2250" b="0" i="0" dirty="0">
              <a:solidFill>
                <a:srgbClr val="085156"/>
              </a:solidFill>
              <a:effectLst/>
            </a:endParaRPr>
          </a:p>
          <a:p>
            <a:endParaRPr lang="en-IE" dirty="0"/>
          </a:p>
        </p:txBody>
      </p:sp>
    </p:spTree>
    <p:extLst>
      <p:ext uri="{BB962C8B-B14F-4D97-AF65-F5344CB8AC3E}">
        <p14:creationId xmlns:p14="http://schemas.microsoft.com/office/powerpoint/2010/main" val="3643991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A1C072-E616-478D-AF75-B603561FB68B}"/>
              </a:ext>
            </a:extLst>
          </p:cNvPr>
          <p:cNvSpPr>
            <a:spLocks noGrp="1"/>
          </p:cNvSpPr>
          <p:nvPr>
            <p:ph type="body" sz="quarter" idx="19"/>
          </p:nvPr>
        </p:nvSpPr>
        <p:spPr/>
        <p:txBody>
          <a:bodyPr/>
          <a:lstStyle/>
          <a:p>
            <a:r>
              <a:rPr lang="bg-BG" b="1" dirty="0"/>
              <a:t>Управление на хранителните отпадъци</a:t>
            </a:r>
            <a:endParaRPr lang="en-US" b="1" dirty="0">
              <a:highlight>
                <a:srgbClr val="FFFF00"/>
              </a:highlight>
            </a:endParaRPr>
          </a:p>
          <a:p>
            <a:endParaRPr lang="en-IE" dirty="0"/>
          </a:p>
        </p:txBody>
      </p:sp>
      <p:sp>
        <p:nvSpPr>
          <p:cNvPr id="4" name="TextBox 3">
            <a:extLst>
              <a:ext uri="{FF2B5EF4-FFF2-40B4-BE49-F238E27FC236}">
                <a16:creationId xmlns:a16="http://schemas.microsoft.com/office/drawing/2014/main" id="{7AE4B20C-5B7F-44B0-AEDE-4DDA7B315868}"/>
              </a:ext>
            </a:extLst>
          </p:cNvPr>
          <p:cNvSpPr txBox="1"/>
          <p:nvPr/>
        </p:nvSpPr>
        <p:spPr>
          <a:xfrm>
            <a:off x="462708" y="1732218"/>
            <a:ext cx="4536647" cy="1754326"/>
          </a:xfrm>
          <a:prstGeom prst="rect">
            <a:avLst/>
          </a:prstGeom>
          <a:noFill/>
        </p:spPr>
        <p:txBody>
          <a:bodyPr wrap="square" rtlCol="0">
            <a:spAutoFit/>
          </a:bodyPr>
          <a:lstStyle/>
          <a:p>
            <a:pPr algn="ctr"/>
            <a:r>
              <a:rPr lang="bg-BG" altLang="en-US" b="1" dirty="0">
                <a:solidFill>
                  <a:srgbClr val="17A3A5"/>
                </a:solidFill>
                <a:latin typeface="Arial" panose="020B0604020202020204" pitchFamily="34" charset="0"/>
              </a:rPr>
              <a:t>ПРЕВЕНЦИЯ</a:t>
            </a:r>
            <a:endParaRPr lang="en-IE" altLang="en-US" sz="1800" b="1" dirty="0">
              <a:solidFill>
                <a:srgbClr val="17A3A5"/>
              </a:solidFill>
              <a:latin typeface="Arial" panose="020B0604020202020204" pitchFamily="34" charset="0"/>
            </a:endParaRPr>
          </a:p>
          <a:p>
            <a:pPr algn="ctr"/>
            <a:r>
              <a:rPr lang="bg-BG" altLang="en-US" dirty="0">
                <a:solidFill>
                  <a:srgbClr val="085156"/>
                </a:solidFill>
                <a:latin typeface="Arial" panose="020B0604020202020204" pitchFamily="34" charset="0"/>
              </a:rPr>
              <a:t>Намаляване на произведени отпадъци Разпределяне излишната храна за хора</a:t>
            </a:r>
            <a:endParaRPr lang="en-IE" altLang="en-US" sz="1800" dirty="0">
              <a:solidFill>
                <a:srgbClr val="085156"/>
              </a:solidFill>
              <a:latin typeface="Arial" panose="020B0604020202020204" pitchFamily="34" charset="0"/>
            </a:endParaRPr>
          </a:p>
          <a:p>
            <a:pPr algn="ctr"/>
            <a:r>
              <a:rPr lang="bg-BG" altLang="en-US" dirty="0">
                <a:solidFill>
                  <a:srgbClr val="085156"/>
                </a:solidFill>
                <a:latin typeface="Arial" panose="020B0604020202020204" pitchFamily="34" charset="0"/>
              </a:rPr>
              <a:t>Разпределяне на излишната храна </a:t>
            </a:r>
            <a:r>
              <a:rPr lang="en-IE" altLang="en-US" sz="1800" dirty="0">
                <a:solidFill>
                  <a:srgbClr val="085156"/>
                </a:solidFill>
                <a:latin typeface="Arial" panose="020B0604020202020204" pitchFamily="34" charset="0"/>
              </a:rPr>
              <a:t>(</a:t>
            </a:r>
            <a:r>
              <a:rPr lang="bg-BG" altLang="en-US" sz="1800" dirty="0">
                <a:solidFill>
                  <a:srgbClr val="085156"/>
                </a:solidFill>
                <a:latin typeface="Arial" panose="020B0604020202020204" pitchFamily="34" charset="0"/>
              </a:rPr>
              <a:t>без преработка</a:t>
            </a:r>
            <a:r>
              <a:rPr lang="en-IE" altLang="en-US" sz="1800" dirty="0">
                <a:solidFill>
                  <a:srgbClr val="085156"/>
                </a:solidFill>
                <a:latin typeface="Arial" panose="020B0604020202020204" pitchFamily="34" charset="0"/>
              </a:rPr>
              <a:t>) </a:t>
            </a:r>
            <a:r>
              <a:rPr lang="bg-BG" altLang="en-US" sz="1800" dirty="0">
                <a:solidFill>
                  <a:srgbClr val="085156"/>
                </a:solidFill>
                <a:latin typeface="Arial" panose="020B0604020202020204" pitchFamily="34" charset="0"/>
              </a:rPr>
              <a:t>за добитъка</a:t>
            </a:r>
            <a:endParaRPr lang="en-IE" altLang="en-US" sz="1800" dirty="0">
              <a:solidFill>
                <a:srgbClr val="085156"/>
              </a:solidFill>
              <a:latin typeface="Arial" panose="020B0604020202020204" pitchFamily="34" charset="0"/>
            </a:endParaRPr>
          </a:p>
          <a:p>
            <a:endParaRPr lang="en-IE" dirty="0"/>
          </a:p>
        </p:txBody>
      </p:sp>
      <p:sp>
        <p:nvSpPr>
          <p:cNvPr id="5" name="TextBox 4">
            <a:extLst>
              <a:ext uri="{FF2B5EF4-FFF2-40B4-BE49-F238E27FC236}">
                <a16:creationId xmlns:a16="http://schemas.microsoft.com/office/drawing/2014/main" id="{0B55B12A-4996-4240-9E93-24BBDC01695D}"/>
              </a:ext>
            </a:extLst>
          </p:cNvPr>
          <p:cNvSpPr txBox="1"/>
          <p:nvPr/>
        </p:nvSpPr>
        <p:spPr>
          <a:xfrm>
            <a:off x="588473" y="4102873"/>
            <a:ext cx="4410882" cy="1754326"/>
          </a:xfrm>
          <a:prstGeom prst="rect">
            <a:avLst/>
          </a:prstGeom>
          <a:noFill/>
        </p:spPr>
        <p:txBody>
          <a:bodyPr wrap="square" rtlCol="0">
            <a:spAutoFit/>
          </a:bodyPr>
          <a:lstStyle/>
          <a:p>
            <a:pPr algn="ctr"/>
            <a:r>
              <a:rPr lang="bg-BG" altLang="en-US" b="1" dirty="0">
                <a:solidFill>
                  <a:srgbClr val="085156"/>
                </a:solidFill>
                <a:latin typeface="Arial" panose="020B0604020202020204" pitchFamily="34" charset="0"/>
              </a:rPr>
              <a:t>РЕЦИКЛИРАНЕ</a:t>
            </a:r>
            <a:endParaRPr lang="en-IE" altLang="en-US" sz="1800" b="1" dirty="0">
              <a:solidFill>
                <a:srgbClr val="085156"/>
              </a:solidFill>
              <a:latin typeface="Arial" panose="020B0604020202020204" pitchFamily="34" charset="0"/>
            </a:endParaRPr>
          </a:p>
          <a:p>
            <a:pPr algn="ctr"/>
            <a:r>
              <a:rPr lang="bg-BG" altLang="en-US" dirty="0">
                <a:solidFill>
                  <a:srgbClr val="085156"/>
                </a:solidFill>
                <a:latin typeface="Arial" panose="020B0604020202020204" pitchFamily="34" charset="0"/>
              </a:rPr>
              <a:t>Анаеробна преработка </a:t>
            </a:r>
            <a:r>
              <a:rPr lang="en-IE" altLang="en-US" sz="1800" dirty="0">
                <a:solidFill>
                  <a:srgbClr val="085156"/>
                </a:solidFill>
                <a:latin typeface="Arial" panose="020B0604020202020204" pitchFamily="34" charset="0"/>
              </a:rPr>
              <a:t>(</a:t>
            </a:r>
            <a:r>
              <a:rPr lang="bg-BG" altLang="en-US" sz="1800" dirty="0">
                <a:solidFill>
                  <a:srgbClr val="085156"/>
                </a:solidFill>
                <a:latin typeface="Arial" panose="020B0604020202020204" pitchFamily="34" charset="0"/>
              </a:rPr>
              <a:t>система за възстановяване на енергия, но се счита за рециклиране от Директивата</a:t>
            </a:r>
            <a:r>
              <a:rPr lang="en-IE" altLang="en-US" sz="1800" dirty="0">
                <a:solidFill>
                  <a:srgbClr val="085156"/>
                </a:solidFill>
                <a:latin typeface="Arial" panose="020B0604020202020204" pitchFamily="34" charset="0"/>
              </a:rPr>
              <a:t>)</a:t>
            </a:r>
          </a:p>
          <a:p>
            <a:pPr algn="ctr"/>
            <a:r>
              <a:rPr lang="bg-BG" altLang="en-US" dirty="0">
                <a:solidFill>
                  <a:srgbClr val="085156"/>
                </a:solidFill>
                <a:latin typeface="Arial" panose="020B0604020202020204" pitchFamily="34" charset="0"/>
              </a:rPr>
              <a:t>Компостиране</a:t>
            </a:r>
            <a:endParaRPr lang="en-IE" altLang="en-US" sz="1800" dirty="0">
              <a:solidFill>
                <a:srgbClr val="085156"/>
              </a:solidFill>
              <a:latin typeface="Arial" panose="020B0604020202020204" pitchFamily="34" charset="0"/>
            </a:endParaRPr>
          </a:p>
          <a:p>
            <a:endParaRPr lang="en-IE" dirty="0"/>
          </a:p>
        </p:txBody>
      </p:sp>
      <p:sp>
        <p:nvSpPr>
          <p:cNvPr id="6" name="TextBox 5">
            <a:extLst>
              <a:ext uri="{FF2B5EF4-FFF2-40B4-BE49-F238E27FC236}">
                <a16:creationId xmlns:a16="http://schemas.microsoft.com/office/drawing/2014/main" id="{1F015DBA-7425-4FCE-8B41-6C0F57492D8D}"/>
              </a:ext>
            </a:extLst>
          </p:cNvPr>
          <p:cNvSpPr txBox="1"/>
          <p:nvPr/>
        </p:nvSpPr>
        <p:spPr>
          <a:xfrm>
            <a:off x="5324990" y="1634515"/>
            <a:ext cx="3564568" cy="2031325"/>
          </a:xfrm>
          <a:prstGeom prst="rect">
            <a:avLst/>
          </a:prstGeom>
          <a:noFill/>
        </p:spPr>
        <p:txBody>
          <a:bodyPr wrap="square" rtlCol="0">
            <a:spAutoFit/>
          </a:bodyPr>
          <a:lstStyle/>
          <a:p>
            <a:pPr algn="ctr"/>
            <a:r>
              <a:rPr lang="bg-BG" altLang="en-US" b="1" dirty="0">
                <a:solidFill>
                  <a:srgbClr val="F5C05B"/>
                </a:solidFill>
                <a:latin typeface="Arial" panose="020B0604020202020204" pitchFamily="34" charset="0"/>
              </a:rPr>
              <a:t>ВЪЗСТАНОВЯВАНЕ</a:t>
            </a:r>
            <a:endParaRPr lang="en-IE" altLang="en-US" sz="1800" b="1" dirty="0">
              <a:solidFill>
                <a:srgbClr val="F5C05B"/>
              </a:solidFill>
              <a:latin typeface="Arial" panose="020B0604020202020204" pitchFamily="34" charset="0"/>
            </a:endParaRPr>
          </a:p>
          <a:p>
            <a:pPr algn="ctr"/>
            <a:r>
              <a:rPr lang="bg-BG" altLang="en-US" dirty="0">
                <a:solidFill>
                  <a:srgbClr val="085156"/>
                </a:solidFill>
                <a:latin typeface="Arial" panose="020B0604020202020204" pitchFamily="34" charset="0"/>
              </a:rPr>
              <a:t>Преработка на отпадъци</a:t>
            </a:r>
            <a:r>
              <a:rPr lang="en-IE" altLang="en-US" sz="1800" dirty="0">
                <a:solidFill>
                  <a:srgbClr val="085156"/>
                </a:solidFill>
                <a:latin typeface="Arial" panose="020B0604020202020204" pitchFamily="34" charset="0"/>
              </a:rPr>
              <a:t>/</a:t>
            </a:r>
            <a:r>
              <a:rPr lang="bg-BG" altLang="en-US" sz="1800" dirty="0">
                <a:solidFill>
                  <a:srgbClr val="085156"/>
                </a:solidFill>
                <a:latin typeface="Arial" panose="020B0604020202020204" pitchFamily="34" charset="0"/>
              </a:rPr>
              <a:t>излишъци за фуражи</a:t>
            </a:r>
            <a:endParaRPr lang="en-IE" altLang="en-US" sz="1800" dirty="0">
              <a:solidFill>
                <a:srgbClr val="085156"/>
              </a:solidFill>
              <a:latin typeface="Arial" panose="020B0604020202020204" pitchFamily="34" charset="0"/>
            </a:endParaRPr>
          </a:p>
          <a:p>
            <a:pPr algn="ctr"/>
            <a:r>
              <a:rPr lang="bg-BG" altLang="en-US" dirty="0">
                <a:solidFill>
                  <a:srgbClr val="085156"/>
                </a:solidFill>
                <a:latin typeface="Arial" panose="020B0604020202020204" pitchFamily="34" charset="0"/>
              </a:rPr>
              <a:t>Домашно компостиране</a:t>
            </a:r>
            <a:endParaRPr lang="en-IE" altLang="en-US" sz="1800" dirty="0">
              <a:solidFill>
                <a:srgbClr val="085156"/>
              </a:solidFill>
              <a:latin typeface="Arial" panose="020B0604020202020204" pitchFamily="34" charset="0"/>
            </a:endParaRPr>
          </a:p>
          <a:p>
            <a:pPr algn="ctr"/>
            <a:r>
              <a:rPr lang="bg-BG" altLang="en-US" dirty="0">
                <a:solidFill>
                  <a:srgbClr val="085156"/>
                </a:solidFill>
                <a:latin typeface="Arial" panose="020B0604020202020204" pitchFamily="34" charset="0"/>
              </a:rPr>
              <a:t>Енергия от отпадъци </a:t>
            </a:r>
            <a:r>
              <a:rPr lang="en-IE" altLang="en-US" sz="1800" dirty="0">
                <a:solidFill>
                  <a:srgbClr val="085156"/>
                </a:solidFill>
                <a:latin typeface="Arial" panose="020B0604020202020204" pitchFamily="34" charset="0"/>
              </a:rPr>
              <a:t> </a:t>
            </a:r>
            <a:r>
              <a:rPr lang="bg-BG" altLang="en-US" sz="1800" dirty="0">
                <a:solidFill>
                  <a:srgbClr val="085156"/>
                </a:solidFill>
                <a:latin typeface="Arial" panose="020B0604020202020204" pitchFamily="34" charset="0"/>
              </a:rPr>
              <a:t> </a:t>
            </a:r>
            <a:r>
              <a:rPr lang="en-IE" altLang="en-US" sz="1800" dirty="0">
                <a:solidFill>
                  <a:srgbClr val="085156"/>
                </a:solidFill>
                <a:latin typeface="Arial" panose="020B0604020202020204" pitchFamily="34" charset="0"/>
              </a:rPr>
              <a:t>(</a:t>
            </a:r>
            <a:r>
              <a:rPr lang="bg-BG" altLang="en-US" sz="1800" dirty="0">
                <a:solidFill>
                  <a:srgbClr val="085156"/>
                </a:solidFill>
                <a:latin typeface="Arial" panose="020B0604020202020204" pitchFamily="34" charset="0"/>
              </a:rPr>
              <a:t>изгаряне и гориво</a:t>
            </a:r>
            <a:r>
              <a:rPr lang="en-IE" altLang="en-US" sz="1800" dirty="0">
                <a:solidFill>
                  <a:srgbClr val="085156"/>
                </a:solidFill>
                <a:latin typeface="Arial" panose="020B0604020202020204" pitchFamily="34" charset="0"/>
              </a:rPr>
              <a:t>*)</a:t>
            </a:r>
          </a:p>
          <a:p>
            <a:endParaRPr lang="en-IE" dirty="0"/>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3" name="Ink 12">
                <a:extLst>
                  <a:ext uri="{FF2B5EF4-FFF2-40B4-BE49-F238E27FC236}">
                    <a16:creationId xmlns:a16="http://schemas.microsoft.com/office/drawing/2014/main" id="{18006940-C5CA-45F8-AAFB-226BFA0B021F}"/>
                  </a:ext>
                </a:extLst>
              </p14:cNvPr>
              <p14:cNvContentPartPr/>
              <p14:nvPr/>
            </p14:nvContentPartPr>
            <p14:xfrm>
              <a:off x="1494689" y="1685176"/>
              <a:ext cx="360" cy="360"/>
            </p14:xfrm>
          </p:contentPart>
        </mc:Choice>
        <mc:Fallback xmlns="">
          <p:pic>
            <p:nvPicPr>
              <p:cNvPr id="13" name="Ink 12">
                <a:extLst>
                  <a:ext uri="{FF2B5EF4-FFF2-40B4-BE49-F238E27FC236}">
                    <a16:creationId xmlns:p14="http://schemas.microsoft.com/office/powerpoint/2010/main" xmlns:aink="http://schemas.microsoft.com/office/drawing/2016/ink" xmlns="" xmlns:a16="http://schemas.microsoft.com/office/drawing/2014/main" id="{18006940-C5CA-45F8-AAFB-226BFA0B021F}"/>
                  </a:ext>
                </a:extLst>
              </p:cNvPr>
              <p:cNvPicPr/>
              <p:nvPr/>
            </p:nvPicPr>
            <p:blipFill>
              <a:blip r:embed="rId3"/>
              <a:stretch>
                <a:fillRect/>
              </a:stretch>
            </p:blipFill>
            <p:spPr>
              <a:xfrm>
                <a:off x="1476689" y="1577176"/>
                <a:ext cx="36000" cy="216000"/>
              </a:xfrm>
              <a:prstGeom prst="rect">
                <a:avLst/>
              </a:prstGeom>
            </p:spPr>
          </p:pic>
        </mc:Fallback>
      </mc:AlternateContent>
      <p:sp>
        <p:nvSpPr>
          <p:cNvPr id="33" name="TextBox 32">
            <a:extLst>
              <a:ext uri="{FF2B5EF4-FFF2-40B4-BE49-F238E27FC236}">
                <a16:creationId xmlns:a16="http://schemas.microsoft.com/office/drawing/2014/main" id="{F91DB758-5638-418B-B3AC-44270F04A4A4}"/>
              </a:ext>
            </a:extLst>
          </p:cNvPr>
          <p:cNvSpPr txBox="1"/>
          <p:nvPr/>
        </p:nvSpPr>
        <p:spPr>
          <a:xfrm>
            <a:off x="5695720" y="4065635"/>
            <a:ext cx="3193838" cy="1200329"/>
          </a:xfrm>
          <a:prstGeom prst="rect">
            <a:avLst/>
          </a:prstGeom>
          <a:noFill/>
        </p:spPr>
        <p:txBody>
          <a:bodyPr wrap="square" rtlCol="0">
            <a:spAutoFit/>
          </a:bodyPr>
          <a:lstStyle/>
          <a:p>
            <a:pPr algn="ctr"/>
            <a:r>
              <a:rPr lang="bg-BG" altLang="en-US" b="1" dirty="0">
                <a:solidFill>
                  <a:srgbClr val="406F70"/>
                </a:solidFill>
                <a:latin typeface="Arial" panose="020B0604020202020204" pitchFamily="34" charset="0"/>
              </a:rPr>
              <a:t>ДЕПОНИРАНЕ</a:t>
            </a:r>
            <a:endParaRPr lang="en-IE" altLang="en-US" sz="1800" b="1" dirty="0">
              <a:solidFill>
                <a:srgbClr val="406F70"/>
              </a:solidFill>
              <a:latin typeface="Arial" panose="020B0604020202020204" pitchFamily="34" charset="0"/>
            </a:endParaRPr>
          </a:p>
          <a:p>
            <a:pPr algn="ctr"/>
            <a:r>
              <a:rPr lang="bg-BG" altLang="en-US" dirty="0">
                <a:solidFill>
                  <a:srgbClr val="085156"/>
                </a:solidFill>
                <a:latin typeface="Arial" panose="020B0604020202020204" pitchFamily="34" charset="0"/>
              </a:rPr>
              <a:t>Съоръжения за изхвърляне на храни в канализацията / депо за отпадъци</a:t>
            </a:r>
            <a:endParaRPr lang="en-IE" altLang="en-US" sz="1800" dirty="0">
              <a:solidFill>
                <a:srgbClr val="085156"/>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FE87EE13-C834-441C-8AD2-BBF05B694B63}"/>
              </a:ext>
            </a:extLst>
          </p:cNvPr>
          <p:cNvCxnSpPr>
            <a:cxnSpLocks/>
          </p:cNvCxnSpPr>
          <p:nvPr/>
        </p:nvCxnSpPr>
        <p:spPr>
          <a:xfrm>
            <a:off x="562038" y="1601180"/>
            <a:ext cx="26435" cy="4233596"/>
          </a:xfrm>
          <a:prstGeom prst="line">
            <a:avLst/>
          </a:prstGeom>
        </p:spPr>
        <p:style>
          <a:lnRef idx="1">
            <a:schemeClr val="accent6"/>
          </a:lnRef>
          <a:fillRef idx="0">
            <a:schemeClr val="accent6"/>
          </a:fillRef>
          <a:effectRef idx="0">
            <a:schemeClr val="accent6"/>
          </a:effectRef>
          <a:fontRef idx="minor">
            <a:schemeClr val="tx1"/>
          </a:fontRef>
        </p:style>
      </p:cxnSp>
      <p:cxnSp>
        <p:nvCxnSpPr>
          <p:cNvPr id="15" name="Straight Connector 14">
            <a:extLst>
              <a:ext uri="{FF2B5EF4-FFF2-40B4-BE49-F238E27FC236}">
                <a16:creationId xmlns:a16="http://schemas.microsoft.com/office/drawing/2014/main" id="{493D19CE-13FB-45D9-9FDA-442B36D62D44}"/>
              </a:ext>
            </a:extLst>
          </p:cNvPr>
          <p:cNvCxnSpPr>
            <a:cxnSpLocks/>
          </p:cNvCxnSpPr>
          <p:nvPr/>
        </p:nvCxnSpPr>
        <p:spPr>
          <a:xfrm>
            <a:off x="5020056" y="1634515"/>
            <a:ext cx="0" cy="4062197"/>
          </a:xfrm>
          <a:prstGeom prst="line">
            <a:avLst/>
          </a:prstGeom>
        </p:spPr>
        <p:style>
          <a:lnRef idx="1">
            <a:schemeClr val="accent6"/>
          </a:lnRef>
          <a:fillRef idx="0">
            <a:schemeClr val="accent6"/>
          </a:fillRef>
          <a:effectRef idx="0">
            <a:schemeClr val="accent6"/>
          </a:effectRef>
          <a:fontRef idx="minor">
            <a:schemeClr val="tx1"/>
          </a:fontRef>
        </p:style>
      </p:cxnSp>
      <p:cxnSp>
        <p:nvCxnSpPr>
          <p:cNvPr id="17" name="Straight Connector 16">
            <a:extLst>
              <a:ext uri="{FF2B5EF4-FFF2-40B4-BE49-F238E27FC236}">
                <a16:creationId xmlns:a16="http://schemas.microsoft.com/office/drawing/2014/main" id="{89B4A4DC-3CFB-4572-B139-4EC65A036578}"/>
              </a:ext>
            </a:extLst>
          </p:cNvPr>
          <p:cNvCxnSpPr>
            <a:cxnSpLocks/>
          </p:cNvCxnSpPr>
          <p:nvPr/>
        </p:nvCxnSpPr>
        <p:spPr>
          <a:xfrm flipH="1">
            <a:off x="9430939" y="1634515"/>
            <a:ext cx="2" cy="4211472"/>
          </a:xfrm>
          <a:prstGeom prst="line">
            <a:avLst/>
          </a:prstGeom>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24C35ED9-F358-4AC9-A3AF-0ACAA62555A0}"/>
              </a:ext>
            </a:extLst>
          </p:cNvPr>
          <p:cNvCxnSpPr>
            <a:cxnSpLocks/>
          </p:cNvCxnSpPr>
          <p:nvPr/>
        </p:nvCxnSpPr>
        <p:spPr>
          <a:xfrm>
            <a:off x="579602" y="1592036"/>
            <a:ext cx="8851339"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24" name="Straight Connector 23">
            <a:extLst>
              <a:ext uri="{FF2B5EF4-FFF2-40B4-BE49-F238E27FC236}">
                <a16:creationId xmlns:a16="http://schemas.microsoft.com/office/drawing/2014/main" id="{154685D7-6288-46ED-A3B1-EAE7013FDC08}"/>
              </a:ext>
            </a:extLst>
          </p:cNvPr>
          <p:cNvCxnSpPr>
            <a:cxnSpLocks/>
          </p:cNvCxnSpPr>
          <p:nvPr/>
        </p:nvCxnSpPr>
        <p:spPr>
          <a:xfrm>
            <a:off x="579600" y="5845987"/>
            <a:ext cx="8851339"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25" name="Straight Connector 24">
            <a:extLst>
              <a:ext uri="{FF2B5EF4-FFF2-40B4-BE49-F238E27FC236}">
                <a16:creationId xmlns:a16="http://schemas.microsoft.com/office/drawing/2014/main" id="{8977D1C4-67D9-4486-A9E4-FA7E39EEFBC3}"/>
              </a:ext>
            </a:extLst>
          </p:cNvPr>
          <p:cNvCxnSpPr>
            <a:cxnSpLocks/>
          </p:cNvCxnSpPr>
          <p:nvPr/>
        </p:nvCxnSpPr>
        <p:spPr>
          <a:xfrm>
            <a:off x="594386" y="3722404"/>
            <a:ext cx="8851339"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870034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AB92E7-4B9F-4103-8349-1A86DE2FA29B}"/>
              </a:ext>
            </a:extLst>
          </p:cNvPr>
          <p:cNvSpPr>
            <a:spLocks noGrp="1"/>
          </p:cNvSpPr>
          <p:nvPr>
            <p:ph type="body" sz="quarter" idx="19"/>
          </p:nvPr>
        </p:nvSpPr>
        <p:spPr>
          <a:xfrm>
            <a:off x="412625" y="446087"/>
            <a:ext cx="8857251" cy="603485"/>
          </a:xfrm>
        </p:spPr>
        <p:txBody>
          <a:bodyPr>
            <a:normAutofit/>
          </a:bodyPr>
          <a:lstStyle/>
          <a:p>
            <a:r>
              <a:rPr lang="bg-BG" b="1" dirty="0">
                <a:solidFill>
                  <a:srgbClr val="F5C05B"/>
                </a:solidFill>
              </a:rPr>
              <a:t>ТОП СЪВЕТИ за кухни приготвящи храни</a:t>
            </a:r>
            <a:r>
              <a:rPr lang="en-US" b="1" dirty="0">
                <a:solidFill>
                  <a:srgbClr val="F5C05B"/>
                </a:solidFill>
              </a:rPr>
              <a:t>…</a:t>
            </a:r>
            <a:endParaRPr lang="en-IE" b="1" dirty="0">
              <a:solidFill>
                <a:srgbClr val="F5C05B"/>
              </a:solidFill>
            </a:endParaRPr>
          </a:p>
        </p:txBody>
      </p:sp>
      <p:sp>
        <p:nvSpPr>
          <p:cNvPr id="3" name="Text Placeholder 2">
            <a:extLst>
              <a:ext uri="{FF2B5EF4-FFF2-40B4-BE49-F238E27FC236}">
                <a16:creationId xmlns:a16="http://schemas.microsoft.com/office/drawing/2014/main" id="{CCD0D876-EA98-440F-8352-FC72845543A8}"/>
              </a:ext>
            </a:extLst>
          </p:cNvPr>
          <p:cNvSpPr>
            <a:spLocks noGrp="1"/>
          </p:cNvSpPr>
          <p:nvPr>
            <p:ph type="body" sz="quarter" idx="20"/>
          </p:nvPr>
        </p:nvSpPr>
        <p:spPr>
          <a:xfrm>
            <a:off x="237308" y="1049572"/>
            <a:ext cx="10019396" cy="4786684"/>
          </a:xfrm>
        </p:spPr>
        <p:txBody>
          <a:bodyPr/>
          <a:lstStyle/>
          <a:p>
            <a:pPr algn="l">
              <a:buFont typeface="Arial" panose="020B0604020202020204" pitchFamily="34" charset="0"/>
              <a:buChar char="•"/>
            </a:pPr>
            <a:r>
              <a:rPr lang="bg-BG" sz="2300" b="1" dirty="0">
                <a:solidFill>
                  <a:srgbClr val="085156"/>
                </a:solidFill>
              </a:rPr>
              <a:t>Направете списък</a:t>
            </a:r>
            <a:r>
              <a:rPr lang="en-US" sz="2300" b="1" i="0" dirty="0">
                <a:solidFill>
                  <a:srgbClr val="085156"/>
                </a:solidFill>
                <a:effectLst/>
              </a:rPr>
              <a:t> </a:t>
            </a:r>
            <a:r>
              <a:rPr lang="en-US" sz="2300" b="0" i="0" dirty="0">
                <a:solidFill>
                  <a:srgbClr val="085156"/>
                </a:solidFill>
                <a:effectLst/>
              </a:rPr>
              <a:t>– </a:t>
            </a:r>
            <a:r>
              <a:rPr lang="bg-BG" sz="2300" b="0" i="0" dirty="0">
                <a:solidFill>
                  <a:srgbClr val="085156"/>
                </a:solidFill>
                <a:effectLst/>
              </a:rPr>
              <a:t>Планирайте менютата си за следващата седмица и направете списък на продуктите или запасите, които ще ви трябват за тези рецепти.</a:t>
            </a:r>
            <a:r>
              <a:rPr lang="en-US" sz="2300" b="0" i="0" dirty="0">
                <a:solidFill>
                  <a:srgbClr val="085156"/>
                </a:solidFill>
                <a:effectLst/>
              </a:rPr>
              <a:t> </a:t>
            </a:r>
            <a:r>
              <a:rPr lang="bg-BG" sz="2300" b="0" i="0" dirty="0">
                <a:solidFill>
                  <a:srgbClr val="085156"/>
                </a:solidFill>
                <a:effectLst/>
              </a:rPr>
              <a:t>Поръчайте продуктите от вашия списък и то само това, което в плана ви, като по този начин ще избегнете изхвърляне на неизползвана храна.</a:t>
            </a:r>
            <a:endParaRPr lang="en-US" sz="2300" b="0" i="0" dirty="0">
              <a:solidFill>
                <a:srgbClr val="085156"/>
              </a:solidFill>
              <a:effectLst/>
            </a:endParaRPr>
          </a:p>
          <a:p>
            <a:pPr algn="l">
              <a:buFont typeface="Arial" panose="020B0604020202020204" pitchFamily="34" charset="0"/>
              <a:buChar char="•"/>
            </a:pPr>
            <a:r>
              <a:rPr lang="bg-BG" sz="2300" b="1" dirty="0">
                <a:solidFill>
                  <a:srgbClr val="085156"/>
                </a:solidFill>
              </a:rPr>
              <a:t>Погледнете отвъд навика</a:t>
            </a:r>
            <a:r>
              <a:rPr lang="en-US" sz="2300" b="0" i="0" dirty="0">
                <a:solidFill>
                  <a:srgbClr val="085156"/>
                </a:solidFill>
                <a:effectLst/>
              </a:rPr>
              <a:t>– </a:t>
            </a:r>
            <a:r>
              <a:rPr lang="bg-BG" sz="2300" dirty="0">
                <a:solidFill>
                  <a:srgbClr val="085156"/>
                </a:solidFill>
              </a:rPr>
              <a:t>Обезцветените и деформирани плодове и зеленчуци обикновено са също толкова вкусни, колкото и техните съвършени екземпляри. Някои доставчици предлагат тези „дефектни“ артикули на намалени цени – възползвайте се от тях. </a:t>
            </a:r>
            <a:endParaRPr lang="en-US" sz="2300" b="0" i="0" dirty="0">
              <a:solidFill>
                <a:srgbClr val="085156"/>
              </a:solidFill>
              <a:effectLst/>
            </a:endParaRPr>
          </a:p>
          <a:p>
            <a:pPr algn="l">
              <a:buFont typeface="Arial" panose="020B0604020202020204" pitchFamily="34" charset="0"/>
              <a:buChar char="•"/>
            </a:pPr>
            <a:r>
              <a:rPr lang="bg-BG" sz="2300" b="1" dirty="0">
                <a:solidFill>
                  <a:srgbClr val="085156"/>
                </a:solidFill>
              </a:rPr>
              <a:t>Знайте какво означават датите</a:t>
            </a:r>
            <a:r>
              <a:rPr lang="en-US" sz="2300" b="0" i="0" dirty="0">
                <a:solidFill>
                  <a:srgbClr val="085156"/>
                </a:solidFill>
                <a:effectLst/>
              </a:rPr>
              <a:t> – </a:t>
            </a:r>
            <a:r>
              <a:rPr lang="bg-BG" sz="2300" b="0" i="0" dirty="0">
                <a:solidFill>
                  <a:srgbClr val="085156"/>
                </a:solidFill>
                <a:effectLst/>
              </a:rPr>
              <a:t>Дата най-добър преди е предположение за свежестта на храната</a:t>
            </a:r>
            <a:r>
              <a:rPr lang="en-US" sz="2300" b="0" i="0" dirty="0">
                <a:solidFill>
                  <a:srgbClr val="085156"/>
                </a:solidFill>
                <a:effectLst/>
              </a:rPr>
              <a:t>.</a:t>
            </a:r>
            <a:r>
              <a:rPr lang="bg-BG" sz="2300" b="0" i="0" dirty="0">
                <a:solidFill>
                  <a:srgbClr val="085156"/>
                </a:solidFill>
                <a:effectLst/>
              </a:rPr>
              <a:t> Много храни могат да се консумират безопасно и след тези дати, ако са били съхранени правилно. Разгледайте артикула, но „ако се съмнявате, изхвърлете го“…не излагайте на риск безопасността на клиентите.</a:t>
            </a:r>
            <a:endParaRPr lang="en-US" sz="2300" b="0" i="0" dirty="0">
              <a:solidFill>
                <a:srgbClr val="085156"/>
              </a:solidFill>
              <a:effectLst/>
            </a:endParaRPr>
          </a:p>
          <a:p>
            <a:pPr algn="l">
              <a:buFont typeface="Arial" panose="020B0604020202020204" pitchFamily="34" charset="0"/>
              <a:buChar char="•"/>
            </a:pPr>
            <a:r>
              <a:rPr lang="bg-BG" sz="2300" b="1" dirty="0">
                <a:solidFill>
                  <a:srgbClr val="085156"/>
                </a:solidFill>
              </a:rPr>
              <a:t>Бъдете креативни</a:t>
            </a:r>
            <a:r>
              <a:rPr lang="en-US" sz="2300" b="0" i="0" dirty="0">
                <a:solidFill>
                  <a:srgbClr val="085156"/>
                </a:solidFill>
                <a:effectLst/>
              </a:rPr>
              <a:t> – </a:t>
            </a:r>
            <a:r>
              <a:rPr lang="bg-BG" sz="2300" b="0" i="0" dirty="0">
                <a:solidFill>
                  <a:srgbClr val="085156"/>
                </a:solidFill>
                <a:effectLst/>
              </a:rPr>
              <a:t>Намерете рецепти, които ви позволяват да използвате целия продукт, като задушаване на тънко нарязани стъбла броколи с цветчетата. </a:t>
            </a:r>
            <a:endParaRPr lang="en-US" sz="2300" b="0" i="0" dirty="0">
              <a:solidFill>
                <a:srgbClr val="085156"/>
              </a:solidFill>
              <a:effectLst/>
            </a:endParaRPr>
          </a:p>
          <a:p>
            <a:endParaRPr lang="en-IE" dirty="0"/>
          </a:p>
        </p:txBody>
      </p:sp>
      <p:pic>
        <p:nvPicPr>
          <p:cNvPr id="5" name="Graphic 4" descr="Lights On with solid fill">
            <a:extLst>
              <a:ext uri="{FF2B5EF4-FFF2-40B4-BE49-F238E27FC236}">
                <a16:creationId xmlns:a16="http://schemas.microsoft.com/office/drawing/2014/main" id="{16C861FE-7212-4883-B931-2B81B91B24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12676" y="135172"/>
            <a:ext cx="914400" cy="914400"/>
          </a:xfrm>
          <a:prstGeom prst="rect">
            <a:avLst/>
          </a:prstGeom>
        </p:spPr>
      </p:pic>
    </p:spTree>
    <p:extLst>
      <p:ext uri="{BB962C8B-B14F-4D97-AF65-F5344CB8AC3E}">
        <p14:creationId xmlns:p14="http://schemas.microsoft.com/office/powerpoint/2010/main" val="28178041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0C7E96-5029-45E5-B409-CAB9CC126660}"/>
              </a:ext>
            </a:extLst>
          </p:cNvPr>
          <p:cNvSpPr>
            <a:spLocks noGrp="1"/>
          </p:cNvSpPr>
          <p:nvPr>
            <p:ph type="body" sz="quarter" idx="20"/>
          </p:nvPr>
        </p:nvSpPr>
        <p:spPr>
          <a:xfrm>
            <a:off x="308256" y="1232452"/>
            <a:ext cx="10968810" cy="4890051"/>
          </a:xfrm>
        </p:spPr>
        <p:txBody>
          <a:bodyPr/>
          <a:lstStyle/>
          <a:p>
            <a:pPr algn="l">
              <a:buFont typeface="Arial" panose="020B0604020202020204" pitchFamily="34" charset="0"/>
              <a:buChar char="•"/>
            </a:pPr>
            <a:r>
              <a:rPr lang="bg-BG" sz="2300" b="1" dirty="0">
                <a:solidFill>
                  <a:srgbClr val="085156"/>
                </a:solidFill>
              </a:rPr>
              <a:t>Съхранявайте храната правилно</a:t>
            </a:r>
            <a:r>
              <a:rPr lang="en-US" sz="2300" b="1" i="0" dirty="0">
                <a:solidFill>
                  <a:srgbClr val="085156"/>
                </a:solidFill>
                <a:effectLst/>
              </a:rPr>
              <a:t> </a:t>
            </a:r>
            <a:r>
              <a:rPr lang="en-US" sz="2300" b="0" i="0" dirty="0">
                <a:solidFill>
                  <a:srgbClr val="085156"/>
                </a:solidFill>
                <a:effectLst/>
              </a:rPr>
              <a:t>– </a:t>
            </a:r>
            <a:r>
              <a:rPr lang="bg-BG" sz="2300" b="0" i="0" dirty="0">
                <a:solidFill>
                  <a:srgbClr val="085156"/>
                </a:solidFill>
                <a:effectLst/>
              </a:rPr>
              <a:t>Научете къде храната има най-дълъг живот. Някои храни могат да загинат бързо при стайна температура, но оцеляват седмици когато са охладени. Научете как да избегнете отпадъците чрез замразяване, готвене или мариноване на продукти, така че да издържат по-дълго</a:t>
            </a:r>
            <a:r>
              <a:rPr lang="en-US" sz="2300" b="0" i="0" dirty="0">
                <a:solidFill>
                  <a:srgbClr val="085156"/>
                </a:solidFill>
                <a:effectLst/>
              </a:rPr>
              <a:t>.</a:t>
            </a:r>
          </a:p>
          <a:p>
            <a:pPr algn="l">
              <a:buFont typeface="Arial" panose="020B0604020202020204" pitchFamily="34" charset="0"/>
              <a:buChar char="•"/>
            </a:pPr>
            <a:r>
              <a:rPr lang="bg-BG" sz="2300" b="1" dirty="0">
                <a:solidFill>
                  <a:srgbClr val="085156"/>
                </a:solidFill>
              </a:rPr>
              <a:t>Запазете остатъците си</a:t>
            </a:r>
            <a:r>
              <a:rPr lang="en-US" sz="2300" b="0" i="0" dirty="0">
                <a:solidFill>
                  <a:srgbClr val="085156"/>
                </a:solidFill>
                <a:effectLst/>
              </a:rPr>
              <a:t> – </a:t>
            </a:r>
            <a:r>
              <a:rPr lang="bg-BG" sz="2300" b="0" i="0" dirty="0">
                <a:solidFill>
                  <a:srgbClr val="085156"/>
                </a:solidFill>
                <a:effectLst/>
              </a:rPr>
              <a:t>Използвайте остатъците, напр. неизползваните предварително приготвени зеленчуци могат да се използват в супи, рибни и месните кости стават за най-добрите бульони, парчетата хляба стават на трохи и крутони. </a:t>
            </a:r>
          </a:p>
          <a:p>
            <a:pPr algn="l">
              <a:buFont typeface="Arial" panose="020B0604020202020204" pitchFamily="34" charset="0"/>
              <a:buChar char="•"/>
            </a:pPr>
            <a:r>
              <a:rPr lang="bg-BG" sz="2300" b="1" dirty="0">
                <a:solidFill>
                  <a:srgbClr val="085156"/>
                </a:solidFill>
              </a:rPr>
              <a:t>Бъдете организирани</a:t>
            </a:r>
            <a:r>
              <a:rPr lang="en-US" sz="2300" b="0" i="0" dirty="0">
                <a:solidFill>
                  <a:srgbClr val="085156"/>
                </a:solidFill>
                <a:effectLst/>
              </a:rPr>
              <a:t> – </a:t>
            </a:r>
            <a:r>
              <a:rPr lang="bg-BG" sz="2300" b="0" i="0" dirty="0">
                <a:solidFill>
                  <a:srgbClr val="085156"/>
                </a:solidFill>
                <a:effectLst/>
              </a:rPr>
              <a:t>Редовно завъртайте запасите си, за да изнасяте по-старите храни отпред, след което направете план да ги използвате. Проверявайте хладилника си редовно, за да следите кои продукти трябва да се използват веднага.</a:t>
            </a:r>
            <a:r>
              <a:rPr lang="en-US" sz="2300" b="0" i="0" dirty="0">
                <a:solidFill>
                  <a:srgbClr val="085156"/>
                </a:solidFill>
                <a:effectLst/>
              </a:rPr>
              <a:t> </a:t>
            </a:r>
          </a:p>
          <a:p>
            <a:pPr algn="l">
              <a:buFont typeface="Arial" panose="020B0604020202020204" pitchFamily="34" charset="0"/>
              <a:buChar char="•"/>
            </a:pPr>
            <a:r>
              <a:rPr lang="bg-BG" sz="2300" b="1" dirty="0">
                <a:solidFill>
                  <a:srgbClr val="085156"/>
                </a:solidFill>
              </a:rPr>
              <a:t>Следете какво изхвърляте</a:t>
            </a:r>
            <a:r>
              <a:rPr lang="en-US" sz="2300" b="1" i="0" dirty="0">
                <a:solidFill>
                  <a:srgbClr val="085156"/>
                </a:solidFill>
                <a:effectLst/>
              </a:rPr>
              <a:t> </a:t>
            </a:r>
            <a:r>
              <a:rPr lang="en-US" sz="2300" b="0" i="0" dirty="0">
                <a:solidFill>
                  <a:srgbClr val="085156"/>
                </a:solidFill>
                <a:effectLst/>
              </a:rPr>
              <a:t>– </a:t>
            </a:r>
            <a:r>
              <a:rPr lang="bg-BG" sz="2300" b="0" i="0" dirty="0">
                <a:solidFill>
                  <a:srgbClr val="085156"/>
                </a:solidFill>
                <a:effectLst/>
              </a:rPr>
              <a:t>Направете списък с това, което най-често изхвърляте, след което купувайте по-малко от него или правете по-малки размери на порциите.  </a:t>
            </a:r>
            <a:endParaRPr lang="en-US" sz="2300" b="0" i="0" dirty="0">
              <a:solidFill>
                <a:srgbClr val="085156"/>
              </a:solidFill>
              <a:effectLst/>
            </a:endParaRPr>
          </a:p>
          <a:p>
            <a:pPr algn="l">
              <a:buFont typeface="Arial" panose="020B0604020202020204" pitchFamily="34" charset="0"/>
              <a:buChar char="•"/>
            </a:pPr>
            <a:r>
              <a:rPr lang="bg-BG" sz="2300" b="1" dirty="0">
                <a:solidFill>
                  <a:srgbClr val="085156"/>
                </a:solidFill>
              </a:rPr>
              <a:t>Дарете ги</a:t>
            </a:r>
            <a:r>
              <a:rPr lang="en-US" sz="2300" b="0" i="0" dirty="0">
                <a:solidFill>
                  <a:srgbClr val="085156"/>
                </a:solidFill>
                <a:effectLst/>
              </a:rPr>
              <a:t> – </a:t>
            </a:r>
            <a:r>
              <a:rPr lang="bg-BG" sz="2300" b="0" i="0" dirty="0">
                <a:solidFill>
                  <a:srgbClr val="085156"/>
                </a:solidFill>
                <a:effectLst/>
              </a:rPr>
              <a:t>Ако знаете, че няма да консумирате нещо, дарете го на хранителен център за помогнете </a:t>
            </a:r>
            <a:r>
              <a:rPr lang="bg-BG" sz="2300" b="0" i="0" dirty="0" err="1">
                <a:solidFill>
                  <a:srgbClr val="085156"/>
                </a:solidFill>
                <a:effectLst/>
              </a:rPr>
              <a:t>вна</a:t>
            </a:r>
            <a:r>
              <a:rPr lang="bg-BG" sz="2300" b="0" i="0" dirty="0">
                <a:solidFill>
                  <a:srgbClr val="085156"/>
                </a:solidFill>
                <a:effectLst/>
              </a:rPr>
              <a:t> други. </a:t>
            </a:r>
            <a:r>
              <a:rPr lang="en-US" sz="2300" b="0" i="0" dirty="0">
                <a:solidFill>
                  <a:srgbClr val="085156"/>
                </a:solidFill>
                <a:effectLst/>
              </a:rPr>
              <a:t> </a:t>
            </a:r>
            <a:endParaRPr lang="en-IE" dirty="0"/>
          </a:p>
        </p:txBody>
      </p:sp>
      <p:sp>
        <p:nvSpPr>
          <p:cNvPr id="4" name="Text Placeholder 1">
            <a:extLst>
              <a:ext uri="{FF2B5EF4-FFF2-40B4-BE49-F238E27FC236}">
                <a16:creationId xmlns:a16="http://schemas.microsoft.com/office/drawing/2014/main" id="{EDE3BB15-5F64-4710-B4D0-81AA618E41CA}"/>
              </a:ext>
            </a:extLst>
          </p:cNvPr>
          <p:cNvSpPr>
            <a:spLocks noGrp="1"/>
          </p:cNvSpPr>
          <p:nvPr>
            <p:ph type="body" sz="quarter" idx="19"/>
          </p:nvPr>
        </p:nvSpPr>
        <p:spPr>
          <a:xfrm>
            <a:off x="308256" y="398019"/>
            <a:ext cx="8856662" cy="754918"/>
          </a:xfrm>
        </p:spPr>
        <p:txBody>
          <a:bodyPr/>
          <a:lstStyle/>
          <a:p>
            <a:r>
              <a:rPr lang="bg-BG" b="1" dirty="0">
                <a:solidFill>
                  <a:srgbClr val="F5C05B"/>
                </a:solidFill>
              </a:rPr>
              <a:t>ТОП СЪВЕТИ за кухни приготвящи храни</a:t>
            </a:r>
            <a:r>
              <a:rPr lang="en-US" b="1" dirty="0">
                <a:solidFill>
                  <a:srgbClr val="F5C05B"/>
                </a:solidFill>
              </a:rPr>
              <a:t>…</a:t>
            </a:r>
            <a:endParaRPr lang="en-IE" b="1" dirty="0">
              <a:solidFill>
                <a:srgbClr val="F5C05B"/>
              </a:solidFill>
            </a:endParaRPr>
          </a:p>
        </p:txBody>
      </p:sp>
      <p:pic>
        <p:nvPicPr>
          <p:cNvPr id="5" name="Graphic 4" descr="Lights On with solid fill">
            <a:extLst>
              <a:ext uri="{FF2B5EF4-FFF2-40B4-BE49-F238E27FC236}">
                <a16:creationId xmlns:a16="http://schemas.microsoft.com/office/drawing/2014/main" id="{FC9CB207-5D41-4108-BCFB-B8E5E6C1BF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67125" y="318052"/>
            <a:ext cx="914400" cy="914400"/>
          </a:xfrm>
          <a:prstGeom prst="rect">
            <a:avLst/>
          </a:prstGeom>
        </p:spPr>
      </p:pic>
    </p:spTree>
    <p:extLst>
      <p:ext uri="{BB962C8B-B14F-4D97-AF65-F5344CB8AC3E}">
        <p14:creationId xmlns:p14="http://schemas.microsoft.com/office/powerpoint/2010/main" val="3495769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BC24B1-3CC7-4D81-9F4F-EC8182E771D7}"/>
              </a:ext>
            </a:extLst>
          </p:cNvPr>
          <p:cNvSpPr>
            <a:spLocks noGrp="1"/>
          </p:cNvSpPr>
          <p:nvPr>
            <p:ph type="body" sz="quarter" idx="19"/>
          </p:nvPr>
        </p:nvSpPr>
        <p:spPr/>
        <p:txBody>
          <a:bodyPr/>
          <a:lstStyle/>
          <a:p>
            <a:r>
              <a:rPr lang="bg-BG" b="1" dirty="0">
                <a:solidFill>
                  <a:srgbClr val="085156"/>
                </a:solidFill>
              </a:rPr>
              <a:t>Въведение</a:t>
            </a:r>
            <a:r>
              <a:rPr lang="en-US" b="1" dirty="0">
                <a:solidFill>
                  <a:srgbClr val="085156"/>
                </a:solidFill>
              </a:rPr>
              <a:t>:</a:t>
            </a:r>
            <a:endParaRPr lang="en-IE" dirty="0">
              <a:solidFill>
                <a:srgbClr val="085156"/>
              </a:solidFill>
            </a:endParaRPr>
          </a:p>
        </p:txBody>
      </p:sp>
      <p:sp>
        <p:nvSpPr>
          <p:cNvPr id="4" name="Text Placeholder 3">
            <a:extLst>
              <a:ext uri="{FF2B5EF4-FFF2-40B4-BE49-F238E27FC236}">
                <a16:creationId xmlns:a16="http://schemas.microsoft.com/office/drawing/2014/main" id="{93742DC1-29AF-4F08-B341-3FC4B06C5A41}"/>
              </a:ext>
            </a:extLst>
          </p:cNvPr>
          <p:cNvSpPr>
            <a:spLocks noGrp="1"/>
          </p:cNvSpPr>
          <p:nvPr>
            <p:ph type="body" sz="quarter" idx="20"/>
          </p:nvPr>
        </p:nvSpPr>
        <p:spPr>
          <a:xfrm>
            <a:off x="586551" y="1586429"/>
            <a:ext cx="5825265" cy="4506145"/>
          </a:xfrm>
        </p:spPr>
        <p:txBody>
          <a:bodyPr/>
          <a:lstStyle/>
          <a:p>
            <a:pPr algn="just"/>
            <a:r>
              <a:rPr lang="bg-BG" dirty="0">
                <a:solidFill>
                  <a:srgbClr val="085156"/>
                </a:solidFill>
                <a:latin typeface="Calibri" panose="020F0502020204030204" pitchFamily="34" charset="0"/>
                <a:cs typeface="Calibri" panose="020F0502020204030204" pitchFamily="34" charset="0"/>
              </a:rPr>
              <a:t>Изменението на климата се сита за един от най-сериозните проблеми, срещани от човечеството днес. Секторът на хранителните услуги, който обхваща хотелиерство и общественото хранене, допринася по различни начини за емисиите на парникови газове </a:t>
            </a:r>
            <a:r>
              <a:rPr kumimoji="0" lang="en-GB" b="0" i="0" u="none" strike="noStrike" kern="1200" cap="none" spc="0" normalizeH="0" baseline="0" noProof="0" dirty="0">
                <a:ln>
                  <a:noFill/>
                </a:ln>
                <a:solidFill>
                  <a:srgbClr val="085156"/>
                </a:solidFill>
                <a:effectLst/>
                <a:uLnTx/>
                <a:uFillTx/>
                <a:latin typeface="Calibri" panose="020F0502020204030204" pitchFamily="34" charset="0"/>
                <a:cs typeface="Calibri" panose="020F0502020204030204" pitchFamily="34" charset="0"/>
              </a:rPr>
              <a:t>(</a:t>
            </a:r>
            <a:r>
              <a:rPr kumimoji="0" lang="bg-BG" b="0" i="0" u="none" strike="noStrike" kern="1200" cap="none" spc="0" normalizeH="0" baseline="0" noProof="0" dirty="0">
                <a:ln>
                  <a:noFill/>
                </a:ln>
                <a:solidFill>
                  <a:srgbClr val="085156"/>
                </a:solidFill>
                <a:effectLst/>
                <a:uLnTx/>
                <a:uFillTx/>
                <a:latin typeface="Calibri" panose="020F0502020204030204" pitchFamily="34" charset="0"/>
                <a:cs typeface="Calibri" panose="020F0502020204030204" pitchFamily="34" charset="0"/>
              </a:rPr>
              <a:t>ПГ/</a:t>
            </a:r>
            <a:r>
              <a:rPr kumimoji="0" lang="en-GB" b="0" i="0" u="none" strike="noStrike" kern="1200" cap="none" spc="0" normalizeH="0" baseline="0" noProof="0" dirty="0">
                <a:ln>
                  <a:noFill/>
                </a:ln>
                <a:solidFill>
                  <a:srgbClr val="085156"/>
                </a:solidFill>
                <a:effectLst/>
                <a:uLnTx/>
                <a:uFillTx/>
                <a:latin typeface="Calibri" panose="020F0502020204030204" pitchFamily="34" charset="0"/>
                <a:cs typeface="Calibri" panose="020F0502020204030204" pitchFamily="34" charset="0"/>
              </a:rPr>
              <a:t>GHG).</a:t>
            </a:r>
          </a:p>
          <a:p>
            <a:pPr algn="just"/>
            <a:r>
              <a:rPr lang="bg-BG" dirty="0">
                <a:solidFill>
                  <a:srgbClr val="085156"/>
                </a:solidFill>
                <a:latin typeface="Calibri" panose="020F0502020204030204" pitchFamily="34" charset="0"/>
                <a:cs typeface="Calibri" panose="020F0502020204030204" pitchFamily="34" charset="0"/>
              </a:rPr>
              <a:t>Много от сектора работят за намаляване въздействието му върху изменението на климата чрез повишаване на енергийната ефективност</a:t>
            </a:r>
            <a:r>
              <a:rPr lang="en-GB" dirty="0">
                <a:solidFill>
                  <a:srgbClr val="085156"/>
                </a:solidFill>
                <a:latin typeface="Calibri" panose="020F0502020204030204" pitchFamily="34" charset="0"/>
                <a:cs typeface="Calibri" panose="020F0502020204030204" pitchFamily="34" charset="0"/>
              </a:rPr>
              <a:t>,</a:t>
            </a:r>
            <a:r>
              <a:rPr lang="bg-BG" dirty="0">
                <a:solidFill>
                  <a:srgbClr val="085156"/>
                </a:solidFill>
                <a:latin typeface="Calibri" panose="020F0502020204030204" pitchFamily="34" charset="0"/>
                <a:cs typeface="Calibri" panose="020F0502020204030204" pitchFamily="34" charset="0"/>
              </a:rPr>
              <a:t> рециклиране, повторна употреба и намаляване разхищението на храни</a:t>
            </a:r>
            <a:r>
              <a:rPr lang="en-GB" dirty="0">
                <a:solidFill>
                  <a:srgbClr val="085156"/>
                </a:solidFill>
              </a:rPr>
              <a:t>. </a:t>
            </a:r>
            <a:endParaRPr kumimoji="0" lang="en-GB" b="0" i="0" u="none" strike="noStrike" kern="1200" cap="none" spc="0" normalizeH="0" baseline="0" noProof="0" dirty="0">
              <a:ln>
                <a:noFill/>
              </a:ln>
              <a:solidFill>
                <a:srgbClr val="085156"/>
              </a:solidFill>
              <a:effectLst/>
              <a:uLnTx/>
              <a:uFillTx/>
              <a:latin typeface="Calibri" panose="020F0502020204030204"/>
            </a:endParaRPr>
          </a:p>
          <a:p>
            <a:pPr marL="342900" indent="-342900" algn="just">
              <a:buFont typeface="Arial" panose="020B0604020202020204" pitchFamily="34" charset="0"/>
              <a:buChar char="•"/>
            </a:pPr>
            <a:endParaRPr lang="en-IE" dirty="0">
              <a:solidFill>
                <a:srgbClr val="406F70"/>
              </a:solidFill>
            </a:endParaRPr>
          </a:p>
          <a:p>
            <a:endParaRPr lang="en-IE" dirty="0"/>
          </a:p>
        </p:txBody>
      </p:sp>
      <p:pic>
        <p:nvPicPr>
          <p:cNvPr id="8" name="Picture Placeholder 7" descr="A table full of food&#10;&#10;Description automatically generated with low confidence">
            <a:extLst>
              <a:ext uri="{FF2B5EF4-FFF2-40B4-BE49-F238E27FC236}">
                <a16:creationId xmlns:a16="http://schemas.microsoft.com/office/drawing/2014/main" id="{C35EE799-B343-4CCF-A3BE-E9A098EF824B}"/>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2044957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C4FF33-6238-4194-8480-5B9EE5E9D0DA}"/>
              </a:ext>
            </a:extLst>
          </p:cNvPr>
          <p:cNvSpPr>
            <a:spLocks noGrp="1"/>
          </p:cNvSpPr>
          <p:nvPr>
            <p:ph type="body" sz="quarter" idx="19"/>
          </p:nvPr>
        </p:nvSpPr>
        <p:spPr/>
        <p:txBody>
          <a:bodyPr vert="horz" lIns="91440" tIns="45720" rIns="91440" bIns="45720" rtlCol="0" anchor="t">
            <a:normAutofit/>
          </a:bodyPr>
          <a:lstStyle/>
          <a:p>
            <a:r>
              <a:rPr lang="bg-BG" b="1" dirty="0">
                <a:solidFill>
                  <a:srgbClr val="F5C05B"/>
                </a:solidFill>
                <a:cs typeface="Calibri"/>
              </a:rPr>
              <a:t>ТОП съвети за отпадъците от чиниите</a:t>
            </a:r>
            <a:endParaRPr lang="en-US" b="1" dirty="0">
              <a:solidFill>
                <a:srgbClr val="F5C05B"/>
              </a:solidFill>
              <a:cs typeface="Calibri"/>
            </a:endParaRPr>
          </a:p>
        </p:txBody>
      </p:sp>
      <p:sp>
        <p:nvSpPr>
          <p:cNvPr id="3" name="Text Placeholder 2">
            <a:extLst>
              <a:ext uri="{FF2B5EF4-FFF2-40B4-BE49-F238E27FC236}">
                <a16:creationId xmlns:a16="http://schemas.microsoft.com/office/drawing/2014/main" id="{4B931F07-9137-4D79-9235-0B59C1964278}"/>
              </a:ext>
            </a:extLst>
          </p:cNvPr>
          <p:cNvSpPr>
            <a:spLocks noGrp="1"/>
          </p:cNvSpPr>
          <p:nvPr>
            <p:ph type="body" sz="quarter" idx="20"/>
          </p:nvPr>
        </p:nvSpPr>
        <p:spPr>
          <a:xfrm>
            <a:off x="273043" y="1448050"/>
            <a:ext cx="10082812" cy="4193665"/>
          </a:xfrm>
        </p:spPr>
        <p:txBody>
          <a:bodyPr vert="horz" lIns="91440" tIns="45720" rIns="91440" bIns="45720" rtlCol="0" anchor="t">
            <a:noAutofit/>
          </a:bodyPr>
          <a:lstStyle/>
          <a:p>
            <a:r>
              <a:rPr lang="bg-BG" sz="2200" dirty="0">
                <a:solidFill>
                  <a:srgbClr val="085156"/>
                </a:solidFill>
                <a:cs typeface="Calibri" panose="020F0502020204030204"/>
              </a:rPr>
              <a:t>Макар, че е добра идея да започнете с управлението на кухненските отпадъци , но е важно като МСП за хранителни услуги, че вие не само обработвате хранителните отпадъци от потребителите, като </a:t>
            </a:r>
            <a:r>
              <a:rPr lang="bg-BG" sz="2200" b="1" dirty="0">
                <a:solidFill>
                  <a:srgbClr val="085156"/>
                </a:solidFill>
                <a:cs typeface="Calibri" panose="020F0502020204030204"/>
              </a:rPr>
              <a:t>остатъците от чиниите допринасят значително за общите органични отпадъци в богатите страни.</a:t>
            </a:r>
            <a:r>
              <a:rPr lang="en-US" sz="2200" b="1" dirty="0">
                <a:solidFill>
                  <a:srgbClr val="085156"/>
                </a:solidFill>
                <a:cs typeface="Calibri" panose="020F0502020204030204"/>
              </a:rPr>
              <a:t> </a:t>
            </a:r>
            <a:r>
              <a:rPr lang="bg-BG" sz="2200" dirty="0">
                <a:solidFill>
                  <a:srgbClr val="085156"/>
                </a:solidFill>
                <a:cs typeface="Calibri" panose="020F0502020204030204"/>
              </a:rPr>
              <a:t>Направете следните стъпки, за да сведете до минимум този отпадък</a:t>
            </a:r>
            <a:r>
              <a:rPr lang="en-US" sz="2200" dirty="0">
                <a:solidFill>
                  <a:srgbClr val="085156"/>
                </a:solidFill>
                <a:cs typeface="Calibri" panose="020F0502020204030204"/>
              </a:rPr>
              <a:t>: </a:t>
            </a:r>
            <a:endParaRPr lang="en-US" sz="2200" b="1" dirty="0">
              <a:solidFill>
                <a:srgbClr val="085156"/>
              </a:solidFill>
              <a:cs typeface="Calibri" panose="020F0502020204030204"/>
            </a:endParaRPr>
          </a:p>
          <a:p>
            <a:pPr marL="1143000" lvl="1" indent="-342900" algn="l">
              <a:spcAft>
                <a:spcPts val="600"/>
              </a:spcAft>
              <a:buFont typeface="Wingdings" panose="05000000000000000000" pitchFamily="2" charset="2"/>
              <a:buChar char="§"/>
            </a:pPr>
            <a:r>
              <a:rPr lang="bg-BG" sz="2200" dirty="0">
                <a:solidFill>
                  <a:srgbClr val="085156"/>
                </a:solidFill>
                <a:cs typeface="Calibri" panose="020F0502020204030204"/>
              </a:rPr>
              <a:t>Това, което се измерва, се управлява</a:t>
            </a:r>
            <a:r>
              <a:rPr lang="en-US" sz="2200" dirty="0">
                <a:solidFill>
                  <a:srgbClr val="085156"/>
                </a:solidFill>
                <a:cs typeface="Calibri" panose="020F0502020204030204"/>
              </a:rPr>
              <a:t> – </a:t>
            </a:r>
            <a:r>
              <a:rPr lang="bg-BG" sz="2200" dirty="0">
                <a:solidFill>
                  <a:srgbClr val="085156"/>
                </a:solidFill>
                <a:cs typeface="Calibri" panose="020F0502020204030204"/>
              </a:rPr>
              <a:t>съхранявайте в отделен контейнер органичните отпадъци от чиниите и отчитайте основните потоци отпадъци.</a:t>
            </a:r>
            <a:r>
              <a:rPr lang="en-US" sz="2200" dirty="0">
                <a:solidFill>
                  <a:srgbClr val="085156"/>
                </a:solidFill>
                <a:cs typeface="Calibri" panose="020F0502020204030204"/>
              </a:rPr>
              <a:t> </a:t>
            </a:r>
          </a:p>
          <a:p>
            <a:pPr marL="1143000" lvl="1" indent="-342900" algn="l">
              <a:spcAft>
                <a:spcPts val="600"/>
              </a:spcAft>
              <a:buFont typeface="Wingdings" panose="05000000000000000000" pitchFamily="2" charset="2"/>
              <a:buChar char="§"/>
            </a:pPr>
            <a:r>
              <a:rPr lang="bg-BG" sz="2200" dirty="0">
                <a:solidFill>
                  <a:srgbClr val="085156"/>
                </a:solidFill>
                <a:cs typeface="Calibri" panose="020F0502020204030204"/>
              </a:rPr>
              <a:t>Използвайте по-малки чинии или посуда за сервиране или предлагайте различни размери при сервиране на храна </a:t>
            </a:r>
            <a:r>
              <a:rPr lang="en-US" sz="2200" dirty="0">
                <a:solidFill>
                  <a:srgbClr val="085156"/>
                </a:solidFill>
                <a:cs typeface="Calibri" panose="020F0502020204030204"/>
              </a:rPr>
              <a:t>– </a:t>
            </a:r>
            <a:r>
              <a:rPr lang="bg-BG" sz="2200" dirty="0">
                <a:solidFill>
                  <a:srgbClr val="085156"/>
                </a:solidFill>
                <a:cs typeface="Calibri" panose="020F0502020204030204"/>
              </a:rPr>
              <a:t>това е доказано, че намалява отпадъците от чиниите</a:t>
            </a:r>
            <a:r>
              <a:rPr lang="en-US" sz="2200" dirty="0">
                <a:solidFill>
                  <a:srgbClr val="085156"/>
                </a:solidFill>
                <a:cs typeface="Calibri" panose="020F0502020204030204"/>
              </a:rPr>
              <a:t>. </a:t>
            </a:r>
          </a:p>
          <a:p>
            <a:pPr marL="1143000" lvl="1" indent="-342900" algn="l">
              <a:spcAft>
                <a:spcPts val="600"/>
              </a:spcAft>
              <a:buFont typeface="Wingdings" panose="05000000000000000000" pitchFamily="2" charset="2"/>
              <a:buChar char="§"/>
            </a:pPr>
            <a:r>
              <a:rPr lang="bg-BG" sz="2200" dirty="0">
                <a:solidFill>
                  <a:srgbClr val="085156"/>
                </a:solidFill>
                <a:cs typeface="Calibri" panose="020F0502020204030204"/>
              </a:rPr>
              <a:t>Когато е възможно</a:t>
            </a:r>
            <a:r>
              <a:rPr lang="en-US" sz="2200" dirty="0">
                <a:solidFill>
                  <a:srgbClr val="085156"/>
                </a:solidFill>
                <a:cs typeface="Calibri" panose="020F0502020204030204"/>
              </a:rPr>
              <a:t>,</a:t>
            </a:r>
            <a:r>
              <a:rPr lang="bg-BG" sz="2200" dirty="0">
                <a:solidFill>
                  <a:srgbClr val="085156"/>
                </a:solidFill>
                <a:cs typeface="Calibri" panose="020F0502020204030204"/>
              </a:rPr>
              <a:t> изберете услуга по поръчка, доказано е, че моделите на столова и бюфет създават повече отпадъци в чиниите. </a:t>
            </a:r>
            <a:endParaRPr lang="en-US" sz="2200" dirty="0">
              <a:solidFill>
                <a:srgbClr val="085156"/>
              </a:solidFill>
              <a:cs typeface="Calibri" panose="020F0502020204030204"/>
            </a:endParaRPr>
          </a:p>
          <a:p>
            <a:pPr marL="1143000" lvl="1" indent="-342900" algn="l">
              <a:buFont typeface="Wingdings" panose="05000000000000000000" pitchFamily="2" charset="2"/>
              <a:buChar char="§"/>
            </a:pPr>
            <a:r>
              <a:rPr lang="bg-BG" sz="2200" dirty="0">
                <a:solidFill>
                  <a:srgbClr val="085156"/>
                </a:solidFill>
                <a:cs typeface="Calibri" panose="020F0502020204030204"/>
              </a:rPr>
              <a:t>Предложете услуга за вземане вкъщи на останалата храна.</a:t>
            </a:r>
            <a:r>
              <a:rPr lang="en-US" sz="2200" dirty="0">
                <a:solidFill>
                  <a:srgbClr val="085156"/>
                </a:solidFill>
                <a:cs typeface="Calibri" panose="020F0502020204030204"/>
              </a:rPr>
              <a:t>  </a:t>
            </a:r>
          </a:p>
          <a:p>
            <a:pPr marL="800100" lvl="1" algn="l">
              <a:buChar char="•"/>
            </a:pPr>
            <a:endParaRPr lang="en-US" dirty="0">
              <a:solidFill>
                <a:srgbClr val="5E5E5E"/>
              </a:solidFill>
              <a:cs typeface="Calibri"/>
            </a:endParaRPr>
          </a:p>
        </p:txBody>
      </p:sp>
    </p:spTree>
    <p:extLst>
      <p:ext uri="{BB962C8B-B14F-4D97-AF65-F5344CB8AC3E}">
        <p14:creationId xmlns:p14="http://schemas.microsoft.com/office/powerpoint/2010/main" val="1558220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CD8118-B204-4A2D-BF24-39EBB253CBAA}"/>
              </a:ext>
            </a:extLst>
          </p:cNvPr>
          <p:cNvSpPr>
            <a:spLocks noGrp="1"/>
          </p:cNvSpPr>
          <p:nvPr>
            <p:ph type="body" sz="quarter" idx="13"/>
          </p:nvPr>
        </p:nvSpPr>
        <p:spPr>
          <a:xfrm>
            <a:off x="1184744" y="4317557"/>
            <a:ext cx="3402246" cy="1556429"/>
          </a:xfrm>
        </p:spPr>
        <p:txBody>
          <a:bodyPr>
            <a:normAutofit lnSpcReduction="10000"/>
          </a:bodyPr>
          <a:lstStyle/>
          <a:p>
            <a:r>
              <a:rPr lang="bg-BG" b="1" dirty="0">
                <a:solidFill>
                  <a:srgbClr val="F5C05B"/>
                </a:solidFill>
              </a:rPr>
              <a:t>Използване </a:t>
            </a:r>
            <a:r>
              <a:rPr lang="en-US" b="1" dirty="0">
                <a:solidFill>
                  <a:srgbClr val="F5C05B"/>
                </a:solidFill>
              </a:rPr>
              <a:t> ‘</a:t>
            </a:r>
            <a:r>
              <a:rPr lang="bg-BG" b="1" dirty="0">
                <a:solidFill>
                  <a:srgbClr val="F5C05B"/>
                </a:solidFill>
              </a:rPr>
              <a:t>отпадъчно</a:t>
            </a:r>
            <a:r>
              <a:rPr lang="en-US" b="1" dirty="0">
                <a:solidFill>
                  <a:srgbClr val="F5C05B"/>
                </a:solidFill>
              </a:rPr>
              <a:t>’</a:t>
            </a:r>
            <a:r>
              <a:rPr lang="bg-BG" b="1" dirty="0">
                <a:solidFill>
                  <a:srgbClr val="F5C05B"/>
                </a:solidFill>
              </a:rPr>
              <a:t> вдъхновение</a:t>
            </a:r>
            <a:r>
              <a:rPr lang="en-US" b="1" dirty="0">
                <a:solidFill>
                  <a:srgbClr val="F5C05B"/>
                </a:solidFill>
              </a:rPr>
              <a:t>…</a:t>
            </a:r>
            <a:endParaRPr lang="en-IE" b="1" dirty="0">
              <a:solidFill>
                <a:srgbClr val="F5C05B"/>
              </a:solidFill>
            </a:endParaRPr>
          </a:p>
        </p:txBody>
      </p:sp>
      <p:sp>
        <p:nvSpPr>
          <p:cNvPr id="4" name="Text Placeholder 3">
            <a:extLst>
              <a:ext uri="{FF2B5EF4-FFF2-40B4-BE49-F238E27FC236}">
                <a16:creationId xmlns:a16="http://schemas.microsoft.com/office/drawing/2014/main" id="{A2E6A2DD-4461-4690-B50C-748F2F177563}"/>
              </a:ext>
            </a:extLst>
          </p:cNvPr>
          <p:cNvSpPr>
            <a:spLocks noGrp="1"/>
          </p:cNvSpPr>
          <p:nvPr>
            <p:ph type="body" sz="quarter" idx="17"/>
          </p:nvPr>
        </p:nvSpPr>
        <p:spPr>
          <a:xfrm>
            <a:off x="4803354" y="3587811"/>
            <a:ext cx="7227065" cy="2390790"/>
          </a:xfrm>
        </p:spPr>
        <p:txBody>
          <a:bodyPr/>
          <a:lstStyle/>
          <a:p>
            <a:r>
              <a:rPr lang="bg-BG" sz="2300" dirty="0">
                <a:solidFill>
                  <a:srgbClr val="085156"/>
                </a:solidFill>
              </a:rPr>
              <a:t>Иновативни </a:t>
            </a:r>
            <a:r>
              <a:rPr lang="bg-BG" sz="2300" dirty="0" err="1">
                <a:solidFill>
                  <a:srgbClr val="085156"/>
                </a:solidFill>
              </a:rPr>
              <a:t>ешф</a:t>
            </a:r>
            <a:r>
              <a:rPr lang="bg-BG" sz="2300" dirty="0">
                <a:solidFill>
                  <a:srgbClr val="085156"/>
                </a:solidFill>
              </a:rPr>
              <a:t>-готвачи като </a:t>
            </a:r>
            <a:r>
              <a:rPr lang="bg-BG" sz="2300" dirty="0" err="1">
                <a:solidFill>
                  <a:srgbClr val="085156"/>
                </a:solidFill>
              </a:rPr>
              <a:t>Басимо</a:t>
            </a:r>
            <a:r>
              <a:rPr lang="bg-BG" sz="2300" dirty="0">
                <a:solidFill>
                  <a:srgbClr val="085156"/>
                </a:solidFill>
              </a:rPr>
              <a:t> </a:t>
            </a:r>
            <a:r>
              <a:rPr lang="bg-BG" sz="2300" dirty="0" err="1">
                <a:solidFill>
                  <a:srgbClr val="085156"/>
                </a:solidFill>
              </a:rPr>
              <a:t>Бутура</a:t>
            </a:r>
            <a:r>
              <a:rPr lang="bg-BG" sz="2300" dirty="0">
                <a:solidFill>
                  <a:srgbClr val="085156"/>
                </a:solidFill>
              </a:rPr>
              <a:t>/ </a:t>
            </a:r>
            <a:r>
              <a:rPr lang="en-US" sz="2300" b="1" dirty="0">
                <a:solidFill>
                  <a:srgbClr val="085156"/>
                </a:solidFill>
                <a:hlinkClick r:id="rId3"/>
              </a:rPr>
              <a:t>Massimo </a:t>
            </a:r>
            <a:r>
              <a:rPr lang="en-US" sz="2300" b="1" dirty="0" err="1">
                <a:solidFill>
                  <a:srgbClr val="085156"/>
                </a:solidFill>
                <a:hlinkClick r:id="rId3"/>
              </a:rPr>
              <a:t>Buttura</a:t>
            </a:r>
            <a:r>
              <a:rPr lang="en-US" sz="2300" b="1" dirty="0">
                <a:solidFill>
                  <a:srgbClr val="085156"/>
                </a:solidFill>
                <a:hlinkClick r:id="rId3"/>
              </a:rPr>
              <a:t> </a:t>
            </a:r>
            <a:r>
              <a:rPr lang="bg-BG" sz="2300" dirty="0">
                <a:solidFill>
                  <a:srgbClr val="085156"/>
                </a:solidFill>
              </a:rPr>
              <a:t>създават името си като преоткриват „отпадъците“.</a:t>
            </a:r>
            <a:endParaRPr lang="en-US" sz="2300" dirty="0">
              <a:solidFill>
                <a:srgbClr val="085156"/>
              </a:solidFill>
            </a:endParaRPr>
          </a:p>
          <a:p>
            <a:r>
              <a:rPr lang="bg-BG" sz="2300" dirty="0">
                <a:solidFill>
                  <a:srgbClr val="085156"/>
                </a:solidFill>
              </a:rPr>
              <a:t>Ресторантът </a:t>
            </a:r>
            <a:r>
              <a:rPr lang="bg-BG" sz="2300" dirty="0" err="1">
                <a:solidFill>
                  <a:srgbClr val="085156"/>
                </a:solidFill>
              </a:rPr>
              <a:t>Амас</a:t>
            </a:r>
            <a:r>
              <a:rPr lang="bg-BG" sz="2300" dirty="0">
                <a:solidFill>
                  <a:srgbClr val="085156"/>
                </a:solidFill>
              </a:rPr>
              <a:t>/</a:t>
            </a:r>
            <a:r>
              <a:rPr lang="en-US" sz="2300" i="1" dirty="0">
                <a:solidFill>
                  <a:srgbClr val="085156"/>
                </a:solidFill>
              </a:rPr>
              <a:t>Amass</a:t>
            </a:r>
            <a:r>
              <a:rPr lang="bg-BG" sz="2300" i="1" dirty="0">
                <a:solidFill>
                  <a:srgbClr val="085156"/>
                </a:solidFill>
              </a:rPr>
              <a:t> </a:t>
            </a:r>
            <a:r>
              <a:rPr lang="bg-BG" sz="2300" dirty="0">
                <a:solidFill>
                  <a:srgbClr val="085156"/>
                </a:solidFill>
              </a:rPr>
              <a:t>на Мат </a:t>
            </a:r>
            <a:r>
              <a:rPr lang="bg-BG" sz="2300" dirty="0" err="1">
                <a:solidFill>
                  <a:srgbClr val="085156"/>
                </a:solidFill>
              </a:rPr>
              <a:t>Орландо</a:t>
            </a:r>
            <a:r>
              <a:rPr lang="bg-BG" sz="2300" dirty="0">
                <a:solidFill>
                  <a:srgbClr val="085156"/>
                </a:solidFill>
              </a:rPr>
              <a:t>/</a:t>
            </a:r>
            <a:r>
              <a:rPr lang="en-US" sz="2300" b="1" dirty="0">
                <a:solidFill>
                  <a:srgbClr val="085156"/>
                </a:solidFill>
                <a:hlinkClick r:id="rId4"/>
              </a:rPr>
              <a:t>Matt Orlando</a:t>
            </a:r>
            <a:r>
              <a:rPr lang="en-US" sz="2300" dirty="0">
                <a:solidFill>
                  <a:srgbClr val="085156"/>
                </a:solidFill>
                <a:hlinkClick r:id="rId4"/>
              </a:rPr>
              <a:t> </a:t>
            </a:r>
            <a:r>
              <a:rPr lang="bg-BG" sz="2300" dirty="0">
                <a:solidFill>
                  <a:srgbClr val="085156"/>
                </a:solidFill>
              </a:rPr>
              <a:t>е наречен най-устойчивият ресторант в света</a:t>
            </a:r>
            <a:r>
              <a:rPr lang="en-US" sz="2300" dirty="0">
                <a:solidFill>
                  <a:srgbClr val="085156"/>
                </a:solidFill>
              </a:rPr>
              <a:t>!</a:t>
            </a:r>
          </a:p>
          <a:p>
            <a:r>
              <a:rPr lang="bg-BG" sz="2300" dirty="0" err="1">
                <a:solidFill>
                  <a:srgbClr val="085156"/>
                </a:solidFill>
              </a:rPr>
              <a:t>Дъг</a:t>
            </a:r>
            <a:r>
              <a:rPr lang="bg-BG" sz="2300" dirty="0">
                <a:solidFill>
                  <a:srgbClr val="085156"/>
                </a:solidFill>
              </a:rPr>
              <a:t> Мак </a:t>
            </a:r>
            <a:r>
              <a:rPr lang="bg-BG" sz="2300" dirty="0" err="1">
                <a:solidFill>
                  <a:srgbClr val="085156"/>
                </a:solidFill>
              </a:rPr>
              <a:t>Мастър</a:t>
            </a:r>
            <a:r>
              <a:rPr lang="bg-BG" sz="2300" dirty="0">
                <a:solidFill>
                  <a:srgbClr val="085156"/>
                </a:solidFill>
              </a:rPr>
              <a:t>/</a:t>
            </a:r>
            <a:r>
              <a:rPr lang="en-US" sz="2300" b="1" dirty="0">
                <a:solidFill>
                  <a:srgbClr val="085156"/>
                </a:solidFill>
                <a:hlinkClick r:id="rId5"/>
              </a:rPr>
              <a:t>Doug Mc Master</a:t>
            </a:r>
            <a:r>
              <a:rPr lang="en-US" sz="2300" b="0" i="0" dirty="0">
                <a:solidFill>
                  <a:srgbClr val="085156"/>
                </a:solidFill>
                <a:effectLst/>
                <a:hlinkClick r:id="rId5"/>
              </a:rPr>
              <a:t> </a:t>
            </a:r>
            <a:r>
              <a:rPr lang="en-US" sz="2300" b="0" i="0" dirty="0" err="1">
                <a:solidFill>
                  <a:srgbClr val="085156"/>
                </a:solidFill>
                <a:effectLst/>
              </a:rPr>
              <a:t>i</a:t>
            </a:r>
            <a:r>
              <a:rPr lang="bg-BG" sz="2300" b="0" i="0" dirty="0">
                <a:solidFill>
                  <a:srgbClr val="085156"/>
                </a:solidFill>
                <a:effectLst/>
              </a:rPr>
              <a:t> е шеф готвач и основател на </a:t>
            </a:r>
            <a:r>
              <a:rPr lang="bg-BG" sz="2300" b="0" i="0" dirty="0" err="1">
                <a:solidFill>
                  <a:srgbClr val="085156"/>
                </a:solidFill>
                <a:effectLst/>
              </a:rPr>
              <a:t>Сило</a:t>
            </a:r>
            <a:r>
              <a:rPr lang="bg-BG" sz="2300" b="0" i="0" dirty="0">
                <a:solidFill>
                  <a:srgbClr val="085156"/>
                </a:solidFill>
                <a:effectLst/>
              </a:rPr>
              <a:t>/</a:t>
            </a:r>
            <a:r>
              <a:rPr lang="en-US" sz="2300" b="0" i="1" dirty="0">
                <a:solidFill>
                  <a:srgbClr val="085156"/>
                </a:solidFill>
                <a:effectLst/>
              </a:rPr>
              <a:t>Silo</a:t>
            </a:r>
            <a:r>
              <a:rPr lang="en-US" sz="2300" b="0" i="0" dirty="0">
                <a:solidFill>
                  <a:srgbClr val="085156"/>
                </a:solidFill>
                <a:effectLst/>
              </a:rPr>
              <a:t>, </a:t>
            </a:r>
            <a:r>
              <a:rPr lang="bg-BG" sz="2300" dirty="0">
                <a:solidFill>
                  <a:srgbClr val="085156"/>
                </a:solidFill>
              </a:rPr>
              <a:t>първият ресторант с нулеви отпадъци в Лондон. </a:t>
            </a:r>
            <a:endParaRPr lang="en-US" sz="2300" dirty="0">
              <a:solidFill>
                <a:srgbClr val="085156"/>
              </a:solidFill>
            </a:endParaRPr>
          </a:p>
          <a:p>
            <a:endParaRPr lang="en-IE" dirty="0"/>
          </a:p>
        </p:txBody>
      </p:sp>
      <p:sp>
        <p:nvSpPr>
          <p:cNvPr id="6" name="Oval 5">
            <a:extLst>
              <a:ext uri="{FF2B5EF4-FFF2-40B4-BE49-F238E27FC236}">
                <a16:creationId xmlns:a16="http://schemas.microsoft.com/office/drawing/2014/main" id="{4189EBB7-FCDB-4341-9A97-D4FE7CCA4504}"/>
              </a:ext>
            </a:extLst>
          </p:cNvPr>
          <p:cNvSpPr/>
          <p:nvPr/>
        </p:nvSpPr>
        <p:spPr>
          <a:xfrm>
            <a:off x="115027" y="416527"/>
            <a:ext cx="1603604" cy="795328"/>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600" b="1" dirty="0">
                <a:solidFill>
                  <a:srgbClr val="085156"/>
                </a:solidFill>
              </a:rPr>
              <a:t>ГЛЕДАЙТЕ</a:t>
            </a:r>
            <a:r>
              <a:rPr lang="en-US" dirty="0"/>
              <a:t> </a:t>
            </a:r>
            <a:endParaRPr lang="en-IE" dirty="0"/>
          </a:p>
        </p:txBody>
      </p:sp>
      <p:sp>
        <p:nvSpPr>
          <p:cNvPr id="3" name="TextBox 2">
            <a:extLst>
              <a:ext uri="{FF2B5EF4-FFF2-40B4-BE49-F238E27FC236}">
                <a16:creationId xmlns:a16="http://schemas.microsoft.com/office/drawing/2014/main" id="{8BF89757-5A5E-4EEB-BCCB-3CEC97485925}"/>
              </a:ext>
            </a:extLst>
          </p:cNvPr>
          <p:cNvSpPr txBox="1"/>
          <p:nvPr/>
        </p:nvSpPr>
        <p:spPr>
          <a:xfrm>
            <a:off x="1863971" y="3089692"/>
            <a:ext cx="3036086" cy="307777"/>
          </a:xfrm>
          <a:prstGeom prst="rect">
            <a:avLst/>
          </a:prstGeom>
          <a:noFill/>
        </p:spPr>
        <p:txBody>
          <a:bodyPr wrap="square" rtlCol="0">
            <a:spAutoFit/>
          </a:bodyPr>
          <a:lstStyle/>
          <a:p>
            <a:r>
              <a:rPr lang="en-IE" sz="1400" dirty="0">
                <a:hlinkClick r:id="rId6"/>
              </a:rPr>
              <a:t>Bread is Gold - YouTube</a:t>
            </a:r>
            <a:endParaRPr lang="en-IE" sz="1400" dirty="0"/>
          </a:p>
        </p:txBody>
      </p:sp>
      <p:pic>
        <p:nvPicPr>
          <p:cNvPr id="7" name="Online Media 6" title="Bread is Gold">
            <a:hlinkClick r:id="" action="ppaction://media"/>
            <a:extLst>
              <a:ext uri="{FF2B5EF4-FFF2-40B4-BE49-F238E27FC236}">
                <a16:creationId xmlns:a16="http://schemas.microsoft.com/office/drawing/2014/main" id="{859938CE-95A1-46BD-ADDB-6DF4ABD363B2}"/>
              </a:ext>
            </a:extLst>
          </p:cNvPr>
          <p:cNvPicPr>
            <a:picLocks noRot="1" noChangeAspect="1"/>
          </p:cNvPicPr>
          <p:nvPr>
            <a:videoFile r:link="rId1"/>
          </p:nvPr>
        </p:nvPicPr>
        <p:blipFill>
          <a:blip r:embed="rId7"/>
          <a:stretch>
            <a:fillRect/>
          </a:stretch>
        </p:blipFill>
        <p:spPr>
          <a:xfrm>
            <a:off x="1863971" y="416527"/>
            <a:ext cx="4629674" cy="2615766"/>
          </a:xfrm>
          <a:prstGeom prst="rect">
            <a:avLst/>
          </a:prstGeom>
        </p:spPr>
      </p:pic>
      <p:sp>
        <p:nvSpPr>
          <p:cNvPr id="8" name="TextBox 7">
            <a:extLst>
              <a:ext uri="{FF2B5EF4-FFF2-40B4-BE49-F238E27FC236}">
                <a16:creationId xmlns:a16="http://schemas.microsoft.com/office/drawing/2014/main" id="{4E8444FF-5B91-48BD-9C12-00E2C9AB615E}"/>
              </a:ext>
            </a:extLst>
          </p:cNvPr>
          <p:cNvSpPr txBox="1"/>
          <p:nvPr/>
        </p:nvSpPr>
        <p:spPr>
          <a:xfrm>
            <a:off x="6718967" y="274609"/>
            <a:ext cx="4733441" cy="1569660"/>
          </a:xfrm>
          <a:prstGeom prst="rect">
            <a:avLst/>
          </a:prstGeom>
          <a:noFill/>
        </p:spPr>
        <p:txBody>
          <a:bodyPr wrap="square" rtlCol="0">
            <a:spAutoFit/>
          </a:bodyPr>
          <a:lstStyle/>
          <a:p>
            <a:pPr algn="just"/>
            <a:r>
              <a:rPr lang="bg-BG" sz="1600" b="0" i="0" dirty="0">
                <a:solidFill>
                  <a:srgbClr val="406F70"/>
                </a:solidFill>
                <a:effectLst/>
              </a:rPr>
              <a:t>„Хлябът е злато“/“</a:t>
            </a:r>
            <a:r>
              <a:rPr lang="en-US" sz="1600" b="0" i="0" dirty="0">
                <a:solidFill>
                  <a:srgbClr val="406F70"/>
                </a:solidFill>
                <a:effectLst/>
              </a:rPr>
              <a:t>Bread is Gold</a:t>
            </a:r>
            <a:r>
              <a:rPr lang="bg-BG" sz="1600" b="0" i="0" dirty="0">
                <a:solidFill>
                  <a:srgbClr val="406F70"/>
                </a:solidFill>
                <a:effectLst/>
              </a:rPr>
              <a:t>“</a:t>
            </a:r>
            <a:r>
              <a:rPr lang="en-US" sz="1600" b="0" i="0" dirty="0">
                <a:solidFill>
                  <a:srgbClr val="406F70"/>
                </a:solidFill>
                <a:effectLst/>
              </a:rPr>
              <a:t> </a:t>
            </a:r>
            <a:r>
              <a:rPr lang="bg-BG" sz="1600" b="0" i="0" dirty="0">
                <a:solidFill>
                  <a:srgbClr val="406F70"/>
                </a:solidFill>
                <a:effectLst/>
              </a:rPr>
              <a:t>е първата книга, която разглежда цялостно темата за отпадъците от храна, представяйки рецепти за ястия от 45 най-добри готвачи в света, включително Даниел Хъм, Марио </a:t>
            </a:r>
            <a:r>
              <a:rPr lang="bg-BG" sz="1600" b="0" i="0" dirty="0" err="1">
                <a:solidFill>
                  <a:srgbClr val="406F70"/>
                </a:solidFill>
                <a:effectLst/>
              </a:rPr>
              <a:t>Батали</a:t>
            </a:r>
            <a:r>
              <a:rPr lang="bg-BG" sz="1600" b="0" i="0" dirty="0">
                <a:solidFill>
                  <a:srgbClr val="406F70"/>
                </a:solidFill>
                <a:effectLst/>
              </a:rPr>
              <a:t>, Рене </a:t>
            </a:r>
            <a:r>
              <a:rPr lang="bg-BG" sz="1600" b="0" i="0" dirty="0" err="1">
                <a:solidFill>
                  <a:srgbClr val="406F70"/>
                </a:solidFill>
                <a:effectLst/>
              </a:rPr>
              <a:t>Редзепи</a:t>
            </a:r>
            <a:r>
              <a:rPr lang="bg-BG" sz="1600" b="0" i="0" dirty="0">
                <a:solidFill>
                  <a:srgbClr val="406F70"/>
                </a:solidFill>
                <a:effectLst/>
              </a:rPr>
              <a:t>, Ален </a:t>
            </a:r>
            <a:r>
              <a:rPr lang="bg-BG" sz="1600" b="0" i="0" dirty="0" err="1">
                <a:solidFill>
                  <a:srgbClr val="406F70"/>
                </a:solidFill>
                <a:effectLst/>
              </a:rPr>
              <a:t>Дюкас</a:t>
            </a:r>
            <a:r>
              <a:rPr lang="bg-BG" sz="1600" b="0" i="0" dirty="0">
                <a:solidFill>
                  <a:srgbClr val="406F70"/>
                </a:solidFill>
                <a:effectLst/>
              </a:rPr>
              <a:t>, Джоан Рока, Енрике </a:t>
            </a:r>
            <a:r>
              <a:rPr lang="bg-BG" sz="1600" b="0" i="0" dirty="0" err="1">
                <a:solidFill>
                  <a:srgbClr val="406F70"/>
                </a:solidFill>
                <a:effectLst/>
              </a:rPr>
              <a:t>Олвера</a:t>
            </a:r>
            <a:r>
              <a:rPr lang="bg-BG" sz="1600" b="0" i="0" dirty="0">
                <a:solidFill>
                  <a:srgbClr val="406F70"/>
                </a:solidFill>
                <a:effectLst/>
              </a:rPr>
              <a:t>, </a:t>
            </a:r>
            <a:r>
              <a:rPr lang="bg-BG" sz="1600" b="0" i="0" dirty="0" err="1">
                <a:solidFill>
                  <a:srgbClr val="406F70"/>
                </a:solidFill>
                <a:effectLst/>
              </a:rPr>
              <a:t>Феран</a:t>
            </a:r>
            <a:r>
              <a:rPr lang="bg-BG" sz="1600" b="0" i="0" dirty="0">
                <a:solidFill>
                  <a:srgbClr val="406F70"/>
                </a:solidFill>
                <a:effectLst/>
              </a:rPr>
              <a:t> и </a:t>
            </a:r>
            <a:r>
              <a:rPr lang="bg-BG" sz="1600" b="0" i="0" dirty="0" err="1">
                <a:solidFill>
                  <a:srgbClr val="406F70"/>
                </a:solidFill>
                <a:effectLst/>
              </a:rPr>
              <a:t>Албер</a:t>
            </a:r>
            <a:r>
              <a:rPr lang="bg-BG" sz="1600" b="0" i="0" dirty="0">
                <a:solidFill>
                  <a:srgbClr val="406F70"/>
                </a:solidFill>
                <a:effectLst/>
              </a:rPr>
              <a:t> </a:t>
            </a:r>
            <a:r>
              <a:rPr lang="bg-BG" sz="1600" b="0" i="0" dirty="0" err="1">
                <a:solidFill>
                  <a:srgbClr val="406F70"/>
                </a:solidFill>
                <a:effectLst/>
              </a:rPr>
              <a:t>Адриа</a:t>
            </a:r>
            <a:r>
              <a:rPr lang="bg-BG" sz="1600" b="0" i="0" dirty="0">
                <a:solidFill>
                  <a:srgbClr val="406F70"/>
                </a:solidFill>
                <a:effectLst/>
              </a:rPr>
              <a:t>.    </a:t>
            </a:r>
            <a:endParaRPr lang="en-IE" sz="1600" dirty="0">
              <a:solidFill>
                <a:srgbClr val="406F70"/>
              </a:solidFill>
            </a:endParaRPr>
          </a:p>
        </p:txBody>
      </p:sp>
    </p:spTree>
    <p:extLst>
      <p:ext uri="{BB962C8B-B14F-4D97-AF65-F5344CB8AC3E}">
        <p14:creationId xmlns:p14="http://schemas.microsoft.com/office/powerpoint/2010/main" val="203430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BB58E4-6237-4A41-926F-C4263E5C4D73}"/>
              </a:ext>
            </a:extLst>
          </p:cNvPr>
          <p:cNvSpPr>
            <a:spLocks noGrp="1"/>
          </p:cNvSpPr>
          <p:nvPr>
            <p:ph type="body" sz="quarter" idx="13"/>
          </p:nvPr>
        </p:nvSpPr>
        <p:spPr/>
        <p:txBody>
          <a:bodyPr/>
          <a:lstStyle/>
          <a:p>
            <a:r>
              <a:rPr lang="bg-BG" b="1" dirty="0">
                <a:solidFill>
                  <a:srgbClr val="F5C05B"/>
                </a:solidFill>
              </a:rPr>
              <a:t>Седмица на действие за хранителни отпадъци</a:t>
            </a:r>
            <a:r>
              <a:rPr lang="en-US" b="1" dirty="0">
                <a:solidFill>
                  <a:srgbClr val="F5C05B"/>
                </a:solidFill>
              </a:rPr>
              <a:t> 2021</a:t>
            </a:r>
            <a:endParaRPr lang="en-IE" b="1" dirty="0">
              <a:solidFill>
                <a:srgbClr val="F5C05B"/>
              </a:solidFill>
            </a:endParaRPr>
          </a:p>
        </p:txBody>
      </p:sp>
      <p:sp>
        <p:nvSpPr>
          <p:cNvPr id="3" name="Text Placeholder 2">
            <a:extLst>
              <a:ext uri="{FF2B5EF4-FFF2-40B4-BE49-F238E27FC236}">
                <a16:creationId xmlns:a16="http://schemas.microsoft.com/office/drawing/2014/main" id="{72439BDF-84B9-48F6-8AB7-A94DEEABC2AB}"/>
              </a:ext>
            </a:extLst>
          </p:cNvPr>
          <p:cNvSpPr>
            <a:spLocks noGrp="1"/>
          </p:cNvSpPr>
          <p:nvPr>
            <p:ph type="body" sz="quarter" idx="14"/>
          </p:nvPr>
        </p:nvSpPr>
        <p:spPr>
          <a:xfrm>
            <a:off x="0" y="1035628"/>
            <a:ext cx="12192000" cy="590599"/>
          </a:xfrm>
        </p:spPr>
        <p:txBody>
          <a:bodyPr/>
          <a:lstStyle/>
          <a:p>
            <a:r>
              <a:rPr lang="bg-BG" dirty="0">
                <a:solidFill>
                  <a:srgbClr val="085156"/>
                </a:solidFill>
              </a:rPr>
              <a:t>Една инициатива на ОК</a:t>
            </a:r>
            <a:r>
              <a:rPr lang="en-US" dirty="0">
                <a:solidFill>
                  <a:srgbClr val="085156"/>
                </a:solidFill>
              </a:rPr>
              <a:t>/UK</a:t>
            </a:r>
            <a:endParaRPr lang="en-IE" dirty="0">
              <a:solidFill>
                <a:srgbClr val="085156"/>
              </a:solidFill>
            </a:endParaRPr>
          </a:p>
        </p:txBody>
      </p:sp>
      <p:sp>
        <p:nvSpPr>
          <p:cNvPr id="4" name="Picture Placeholder 3">
            <a:extLst>
              <a:ext uri="{FF2B5EF4-FFF2-40B4-BE49-F238E27FC236}">
                <a16:creationId xmlns:a16="http://schemas.microsoft.com/office/drawing/2014/main" id="{64CFE656-0E6D-4053-A171-B5A8BB905D50}"/>
              </a:ext>
            </a:extLst>
          </p:cNvPr>
          <p:cNvSpPr>
            <a:spLocks noGrp="1"/>
          </p:cNvSpPr>
          <p:nvPr>
            <p:ph type="pic" sz="quarter" idx="15"/>
          </p:nvPr>
        </p:nvSpPr>
        <p:spPr/>
      </p:sp>
      <p:sp>
        <p:nvSpPr>
          <p:cNvPr id="6" name="Oval 5">
            <a:extLst>
              <a:ext uri="{FF2B5EF4-FFF2-40B4-BE49-F238E27FC236}">
                <a16:creationId xmlns:a16="http://schemas.microsoft.com/office/drawing/2014/main" id="{EC30ABDC-7A71-4E61-AFF9-307A01E0DC74}"/>
              </a:ext>
            </a:extLst>
          </p:cNvPr>
          <p:cNvSpPr/>
          <p:nvPr/>
        </p:nvSpPr>
        <p:spPr>
          <a:xfrm>
            <a:off x="385590" y="917949"/>
            <a:ext cx="2491687" cy="1318475"/>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a:solidFill>
                  <a:srgbClr val="085156"/>
                </a:solidFill>
              </a:rPr>
              <a:t>ГЛЕДАЙТЕ</a:t>
            </a:r>
            <a:r>
              <a:rPr lang="en-US" dirty="0"/>
              <a:t> </a:t>
            </a:r>
            <a:endParaRPr lang="en-IE" dirty="0"/>
          </a:p>
        </p:txBody>
      </p:sp>
      <p:sp>
        <p:nvSpPr>
          <p:cNvPr id="7" name="TextBox 6">
            <a:extLst>
              <a:ext uri="{FF2B5EF4-FFF2-40B4-BE49-F238E27FC236}">
                <a16:creationId xmlns:a16="http://schemas.microsoft.com/office/drawing/2014/main" id="{1DEB02DD-96D1-4B86-AF16-68E625A0AD69}"/>
              </a:ext>
            </a:extLst>
          </p:cNvPr>
          <p:cNvSpPr txBox="1"/>
          <p:nvPr/>
        </p:nvSpPr>
        <p:spPr>
          <a:xfrm>
            <a:off x="523875" y="6107013"/>
            <a:ext cx="4162425" cy="307777"/>
          </a:xfrm>
          <a:prstGeom prst="rect">
            <a:avLst/>
          </a:prstGeom>
          <a:noFill/>
        </p:spPr>
        <p:txBody>
          <a:bodyPr wrap="square" rtlCol="0">
            <a:spAutoFit/>
          </a:bodyPr>
          <a:lstStyle/>
          <a:p>
            <a:r>
              <a:rPr lang="en-US" sz="1400" dirty="0">
                <a:hlinkClick r:id="rId3"/>
              </a:rPr>
              <a:t>Food Waste Action Week 2021 Highlights - YouTube</a:t>
            </a:r>
            <a:endParaRPr lang="en-IE" sz="1400" dirty="0"/>
          </a:p>
        </p:txBody>
      </p:sp>
      <p:sp>
        <p:nvSpPr>
          <p:cNvPr id="8" name="TextBox 7">
            <a:extLst>
              <a:ext uri="{FF2B5EF4-FFF2-40B4-BE49-F238E27FC236}">
                <a16:creationId xmlns:a16="http://schemas.microsoft.com/office/drawing/2014/main" id="{4CB8F49E-81EF-4943-AF67-62FC4274FDB3}"/>
              </a:ext>
            </a:extLst>
          </p:cNvPr>
          <p:cNvSpPr txBox="1"/>
          <p:nvPr/>
        </p:nvSpPr>
        <p:spPr>
          <a:xfrm>
            <a:off x="9133030" y="1260813"/>
            <a:ext cx="2863897" cy="5632311"/>
          </a:xfrm>
          <a:prstGeom prst="rect">
            <a:avLst/>
          </a:prstGeom>
          <a:noFill/>
        </p:spPr>
        <p:txBody>
          <a:bodyPr wrap="square" rtlCol="0">
            <a:spAutoFit/>
          </a:bodyPr>
          <a:lstStyle/>
          <a:p>
            <a:pPr algn="ctr"/>
            <a:r>
              <a:rPr lang="bg-BG" sz="2400" dirty="0">
                <a:solidFill>
                  <a:srgbClr val="406F70"/>
                </a:solidFill>
              </a:rPr>
              <a:t>Този клип показва акцентите на инициативата на ОК</a:t>
            </a:r>
            <a:r>
              <a:rPr lang="en-US" sz="2400" dirty="0">
                <a:solidFill>
                  <a:srgbClr val="406F70"/>
                </a:solidFill>
              </a:rPr>
              <a:t>/UK</a:t>
            </a:r>
            <a:r>
              <a:rPr lang="bg-BG" sz="2400" dirty="0">
                <a:solidFill>
                  <a:srgbClr val="406F70"/>
                </a:solidFill>
              </a:rPr>
              <a:t>, в която ВРАП/</a:t>
            </a:r>
            <a:r>
              <a:rPr lang="en-US" sz="2400" dirty="0">
                <a:solidFill>
                  <a:srgbClr val="406F70"/>
                </a:solidFill>
                <a:hlinkClick r:id="rId4"/>
              </a:rPr>
              <a:t>WRAP</a:t>
            </a:r>
            <a:r>
              <a:rPr lang="en-US" sz="2400" dirty="0">
                <a:solidFill>
                  <a:srgbClr val="406F70"/>
                </a:solidFill>
              </a:rPr>
              <a:t> </a:t>
            </a:r>
            <a:r>
              <a:rPr lang="bg-BG" sz="2400" dirty="0">
                <a:solidFill>
                  <a:srgbClr val="406F70"/>
                </a:solidFill>
              </a:rPr>
              <a:t>и Обичайте храна мразете отпадъци/</a:t>
            </a:r>
            <a:r>
              <a:rPr lang="en-US" sz="2400" dirty="0">
                <a:solidFill>
                  <a:srgbClr val="406F70"/>
                </a:solidFill>
              </a:rPr>
              <a:t> </a:t>
            </a:r>
            <a:r>
              <a:rPr lang="en-US" sz="2400" dirty="0">
                <a:solidFill>
                  <a:srgbClr val="406F70"/>
                </a:solidFill>
                <a:hlinkClick r:id="rId5"/>
              </a:rPr>
              <a:t>Love food hate waste </a:t>
            </a:r>
            <a:r>
              <a:rPr lang="en-US" sz="2400" dirty="0">
                <a:solidFill>
                  <a:srgbClr val="406F70"/>
                </a:solidFill>
              </a:rPr>
              <a:t> </a:t>
            </a:r>
            <a:r>
              <a:rPr lang="bg-BG" sz="2400" dirty="0">
                <a:solidFill>
                  <a:srgbClr val="406F70"/>
                </a:solidFill>
              </a:rPr>
              <a:t>обединиха усилия, за да</a:t>
            </a:r>
            <a:r>
              <a:rPr lang="en-US" sz="2400" dirty="0">
                <a:solidFill>
                  <a:srgbClr val="406F70"/>
                </a:solidFill>
              </a:rPr>
              <a:t> </a:t>
            </a:r>
            <a:r>
              <a:rPr lang="en-US" sz="2400" b="0" i="0" dirty="0">
                <a:solidFill>
                  <a:srgbClr val="406F70"/>
                </a:solidFill>
                <a:effectLst/>
              </a:rPr>
              <a:t>‚</a:t>
            </a:r>
            <a:r>
              <a:rPr lang="bg-BG" sz="2400" b="0" i="0" dirty="0">
                <a:solidFill>
                  <a:srgbClr val="406F70"/>
                </a:solidFill>
                <a:effectLst/>
              </a:rPr>
              <a:t>събудят нацията</a:t>
            </a:r>
            <a:r>
              <a:rPr lang="en-US" sz="2400" b="0" i="0" dirty="0">
                <a:solidFill>
                  <a:srgbClr val="406F70"/>
                </a:solidFill>
                <a:effectLst/>
              </a:rPr>
              <a:t>' </a:t>
            </a:r>
            <a:r>
              <a:rPr lang="bg-BG" sz="2400" b="0" i="0" dirty="0">
                <a:solidFill>
                  <a:srgbClr val="406F70"/>
                </a:solidFill>
                <a:effectLst/>
              </a:rPr>
              <a:t>за екологичните последици от</a:t>
            </a:r>
            <a:r>
              <a:rPr lang="en-US" sz="2400" b="1" i="0" dirty="0">
                <a:solidFill>
                  <a:srgbClr val="406F70"/>
                </a:solidFill>
                <a:effectLst/>
              </a:rPr>
              <a:t> </a:t>
            </a:r>
            <a:r>
              <a:rPr lang="bg-BG" sz="2400" b="1" i="0" dirty="0">
                <a:solidFill>
                  <a:srgbClr val="406F70"/>
                </a:solidFill>
                <a:effectLst/>
              </a:rPr>
              <a:t>хранителните отпадъци</a:t>
            </a:r>
            <a:r>
              <a:rPr lang="en-US" sz="2400" b="1" i="0" dirty="0">
                <a:solidFill>
                  <a:srgbClr val="406F70"/>
                </a:solidFill>
                <a:effectLst/>
              </a:rPr>
              <a:t>.</a:t>
            </a:r>
            <a:endParaRPr lang="en-IE" sz="2400" dirty="0">
              <a:solidFill>
                <a:srgbClr val="406F70"/>
              </a:solidFill>
            </a:endParaRPr>
          </a:p>
        </p:txBody>
      </p:sp>
      <p:pic>
        <p:nvPicPr>
          <p:cNvPr id="10" name="Online Media 9" title="Food Waste Action Week 2021 Highlights">
            <a:hlinkClick r:id="" action="ppaction://media"/>
            <a:extLst>
              <a:ext uri="{FF2B5EF4-FFF2-40B4-BE49-F238E27FC236}">
                <a16:creationId xmlns:a16="http://schemas.microsoft.com/office/drawing/2014/main" id="{F9A5930A-CACD-41DA-9B20-DF8C73FC1B3D}"/>
              </a:ext>
            </a:extLst>
          </p:cNvPr>
          <p:cNvPicPr>
            <a:picLocks noRot="1" noChangeAspect="1"/>
          </p:cNvPicPr>
          <p:nvPr>
            <a:videoFile r:link="rId1"/>
          </p:nvPr>
        </p:nvPicPr>
        <p:blipFill>
          <a:blip r:embed="rId6"/>
          <a:stretch>
            <a:fillRect/>
          </a:stretch>
        </p:blipFill>
        <p:spPr>
          <a:xfrm>
            <a:off x="3085763" y="1830873"/>
            <a:ext cx="5838781" cy="3717513"/>
          </a:xfrm>
          <a:prstGeom prst="rect">
            <a:avLst/>
          </a:prstGeom>
        </p:spPr>
      </p:pic>
    </p:spTree>
    <p:extLst>
      <p:ext uri="{BB962C8B-B14F-4D97-AF65-F5344CB8AC3E}">
        <p14:creationId xmlns:p14="http://schemas.microsoft.com/office/powerpoint/2010/main" val="307134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CF34DF-11F5-47E4-A207-426C0A0DC967}"/>
              </a:ext>
            </a:extLst>
          </p:cNvPr>
          <p:cNvSpPr>
            <a:spLocks noGrp="1"/>
          </p:cNvSpPr>
          <p:nvPr>
            <p:ph type="body" sz="quarter" idx="13"/>
          </p:nvPr>
        </p:nvSpPr>
        <p:spPr>
          <a:xfrm>
            <a:off x="0" y="213464"/>
            <a:ext cx="12192000" cy="798170"/>
          </a:xfrm>
        </p:spPr>
        <p:txBody>
          <a:bodyPr>
            <a:normAutofit fontScale="85000" lnSpcReduction="20000"/>
          </a:bodyPr>
          <a:lstStyle/>
          <a:p>
            <a:r>
              <a:rPr lang="bg-BG" b="1" dirty="0">
                <a:solidFill>
                  <a:srgbClr val="406F70"/>
                </a:solidFill>
              </a:rPr>
              <a:t>Пренасочване на хранителните отпадъци към тези, които              могат да ги използват</a:t>
            </a:r>
            <a:r>
              <a:rPr lang="en-US" b="1" dirty="0">
                <a:solidFill>
                  <a:srgbClr val="406F70"/>
                </a:solidFill>
              </a:rPr>
              <a:t>…</a:t>
            </a:r>
            <a:endParaRPr lang="en-IE" b="1" dirty="0">
              <a:solidFill>
                <a:srgbClr val="406F70"/>
              </a:solidFill>
            </a:endParaRPr>
          </a:p>
        </p:txBody>
      </p:sp>
      <p:sp>
        <p:nvSpPr>
          <p:cNvPr id="3" name="Text Placeholder 2">
            <a:extLst>
              <a:ext uri="{FF2B5EF4-FFF2-40B4-BE49-F238E27FC236}">
                <a16:creationId xmlns:a16="http://schemas.microsoft.com/office/drawing/2014/main" id="{C06998E5-9BDD-4BFC-9892-6505A590AAA6}"/>
              </a:ext>
            </a:extLst>
          </p:cNvPr>
          <p:cNvSpPr>
            <a:spLocks noGrp="1"/>
          </p:cNvSpPr>
          <p:nvPr>
            <p:ph type="body" sz="quarter" idx="14"/>
          </p:nvPr>
        </p:nvSpPr>
        <p:spPr>
          <a:xfrm>
            <a:off x="1597446" y="1045042"/>
            <a:ext cx="10594554" cy="590599"/>
          </a:xfrm>
        </p:spPr>
        <p:txBody>
          <a:bodyPr/>
          <a:lstStyle/>
          <a:p>
            <a:r>
              <a:rPr lang="bg-BG" b="1" dirty="0">
                <a:solidFill>
                  <a:srgbClr val="1CC2D4"/>
                </a:solidFill>
              </a:rPr>
              <a:t>Хранителен облак/</a:t>
            </a:r>
            <a:r>
              <a:rPr lang="en-US" b="1" dirty="0">
                <a:solidFill>
                  <a:srgbClr val="1CC2D4"/>
                </a:solidFill>
              </a:rPr>
              <a:t>Food Cloud </a:t>
            </a:r>
            <a:r>
              <a:rPr lang="bg-BG" b="1" dirty="0">
                <a:solidFill>
                  <a:srgbClr val="1CC2D4"/>
                </a:solidFill>
              </a:rPr>
              <a:t>и ирландска инициатива</a:t>
            </a:r>
            <a:r>
              <a:rPr lang="en-US" b="1" dirty="0">
                <a:solidFill>
                  <a:srgbClr val="1CC2D4"/>
                </a:solidFill>
              </a:rPr>
              <a:t>:</a:t>
            </a:r>
            <a:endParaRPr lang="en-IE" b="1" dirty="0">
              <a:solidFill>
                <a:srgbClr val="1CC2D4"/>
              </a:solidFill>
            </a:endParaRPr>
          </a:p>
        </p:txBody>
      </p:sp>
      <p:sp>
        <p:nvSpPr>
          <p:cNvPr id="4" name="Picture Placeholder 3">
            <a:extLst>
              <a:ext uri="{FF2B5EF4-FFF2-40B4-BE49-F238E27FC236}">
                <a16:creationId xmlns:a16="http://schemas.microsoft.com/office/drawing/2014/main" id="{31CA2526-5890-4210-B0F6-7F96B5D9C769}"/>
              </a:ext>
            </a:extLst>
          </p:cNvPr>
          <p:cNvSpPr>
            <a:spLocks noGrp="1"/>
          </p:cNvSpPr>
          <p:nvPr>
            <p:ph type="pic" sz="quarter" idx="15"/>
          </p:nvPr>
        </p:nvSpPr>
        <p:spPr/>
      </p:sp>
      <p:pic>
        <p:nvPicPr>
          <p:cNvPr id="3074" name="Picture 2" descr="FoodCloud">
            <a:extLst>
              <a:ext uri="{FF2B5EF4-FFF2-40B4-BE49-F238E27FC236}">
                <a16:creationId xmlns:a16="http://schemas.microsoft.com/office/drawing/2014/main" id="{EBBC29D1-CDEE-446B-98C9-9E98F436BE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5194" y="2434738"/>
            <a:ext cx="17335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E4873BA-EC71-491C-B925-A61B02421FD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7094" y="3947013"/>
            <a:ext cx="2470183" cy="975072"/>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609E8CB2-A704-40D5-A25F-2D76F3C8A015}"/>
              </a:ext>
            </a:extLst>
          </p:cNvPr>
          <p:cNvSpPr/>
          <p:nvPr/>
        </p:nvSpPr>
        <p:spPr>
          <a:xfrm>
            <a:off x="407093" y="1299455"/>
            <a:ext cx="2470183" cy="1147230"/>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a:solidFill>
                  <a:srgbClr val="085156"/>
                </a:solidFill>
              </a:rPr>
              <a:t>ГЛЕДАЙТЕ</a:t>
            </a:r>
            <a:r>
              <a:rPr lang="en-US" dirty="0"/>
              <a:t> </a:t>
            </a:r>
            <a:endParaRPr lang="en-IE" dirty="0"/>
          </a:p>
        </p:txBody>
      </p:sp>
      <p:sp>
        <p:nvSpPr>
          <p:cNvPr id="6" name="TextBox 5">
            <a:extLst>
              <a:ext uri="{FF2B5EF4-FFF2-40B4-BE49-F238E27FC236}">
                <a16:creationId xmlns:a16="http://schemas.microsoft.com/office/drawing/2014/main" id="{5A48AF8F-C96B-4DC9-B925-C3826225132A}"/>
              </a:ext>
            </a:extLst>
          </p:cNvPr>
          <p:cNvSpPr txBox="1"/>
          <p:nvPr/>
        </p:nvSpPr>
        <p:spPr>
          <a:xfrm>
            <a:off x="9305925" y="2047659"/>
            <a:ext cx="2647950" cy="3693319"/>
          </a:xfrm>
          <a:prstGeom prst="rect">
            <a:avLst/>
          </a:prstGeom>
          <a:noFill/>
        </p:spPr>
        <p:txBody>
          <a:bodyPr wrap="square" rtlCol="0">
            <a:spAutoFit/>
          </a:bodyPr>
          <a:lstStyle/>
          <a:p>
            <a:pPr algn="ctr"/>
            <a:r>
              <a:rPr lang="bg-BG" sz="2400" dirty="0">
                <a:solidFill>
                  <a:srgbClr val="406F70"/>
                </a:solidFill>
              </a:rPr>
              <a:t>Тук </a:t>
            </a:r>
            <a:r>
              <a:rPr lang="bg-BG" sz="2400" dirty="0" err="1">
                <a:solidFill>
                  <a:srgbClr val="406F70"/>
                </a:solidFill>
              </a:rPr>
              <a:t>Исулт</a:t>
            </a:r>
            <a:r>
              <a:rPr lang="bg-BG" sz="2400" dirty="0">
                <a:solidFill>
                  <a:srgbClr val="406F70"/>
                </a:solidFill>
              </a:rPr>
              <a:t> </a:t>
            </a:r>
            <a:r>
              <a:rPr lang="bg-BG" sz="2400" dirty="0" err="1">
                <a:solidFill>
                  <a:srgbClr val="406F70"/>
                </a:solidFill>
              </a:rPr>
              <a:t>Уорд</a:t>
            </a:r>
            <a:r>
              <a:rPr lang="bg-BG" sz="2400" dirty="0">
                <a:solidFill>
                  <a:srgbClr val="406F70"/>
                </a:solidFill>
              </a:rPr>
              <a:t>/</a:t>
            </a:r>
            <a:r>
              <a:rPr lang="en-US" sz="2400" dirty="0">
                <a:solidFill>
                  <a:srgbClr val="406F70"/>
                </a:solidFill>
              </a:rPr>
              <a:t> Iseult Ward </a:t>
            </a:r>
            <a:r>
              <a:rPr lang="bg-BG" sz="2400" dirty="0">
                <a:solidFill>
                  <a:srgbClr val="406F70"/>
                </a:solidFill>
              </a:rPr>
              <a:t> говори как са създали Хранителен облак/</a:t>
            </a:r>
            <a:r>
              <a:rPr lang="en-US" sz="2400" dirty="0">
                <a:solidFill>
                  <a:srgbClr val="406F70"/>
                </a:solidFill>
              </a:rPr>
              <a:t>Food Cloud </a:t>
            </a:r>
            <a:r>
              <a:rPr lang="bg-BG" sz="2400" dirty="0">
                <a:solidFill>
                  <a:srgbClr val="406F70"/>
                </a:solidFill>
              </a:rPr>
              <a:t>в Ирландия</a:t>
            </a:r>
            <a:r>
              <a:rPr lang="en-US" sz="2400" dirty="0">
                <a:solidFill>
                  <a:srgbClr val="406F70"/>
                </a:solidFill>
              </a:rPr>
              <a:t> </a:t>
            </a:r>
            <a:r>
              <a:rPr lang="en-IE" sz="2400" b="0" i="0" dirty="0">
                <a:solidFill>
                  <a:srgbClr val="406F70"/>
                </a:solidFill>
                <a:effectLst/>
              </a:rPr>
              <a:t>: “</a:t>
            </a:r>
            <a:r>
              <a:rPr lang="bg-BG" sz="2400" i="1" dirty="0">
                <a:solidFill>
                  <a:srgbClr val="406F70"/>
                </a:solidFill>
              </a:rPr>
              <a:t>Трансформиране Излишъка във Възможност</a:t>
            </a:r>
            <a:r>
              <a:rPr lang="en-IE" sz="2400" b="0" i="1" dirty="0">
                <a:solidFill>
                  <a:srgbClr val="406F70"/>
                </a:solidFill>
                <a:effectLst/>
              </a:rPr>
              <a:t>”</a:t>
            </a:r>
          </a:p>
          <a:p>
            <a:endParaRPr lang="en-IE" dirty="0"/>
          </a:p>
        </p:txBody>
      </p:sp>
      <p:sp>
        <p:nvSpPr>
          <p:cNvPr id="7" name="TextBox 6">
            <a:extLst>
              <a:ext uri="{FF2B5EF4-FFF2-40B4-BE49-F238E27FC236}">
                <a16:creationId xmlns:a16="http://schemas.microsoft.com/office/drawing/2014/main" id="{A6D301C9-54B3-4D81-8F39-C662AB0014B4}"/>
              </a:ext>
            </a:extLst>
          </p:cNvPr>
          <p:cNvSpPr txBox="1"/>
          <p:nvPr/>
        </p:nvSpPr>
        <p:spPr>
          <a:xfrm>
            <a:off x="133350" y="6038850"/>
            <a:ext cx="4676775" cy="307777"/>
          </a:xfrm>
          <a:prstGeom prst="rect">
            <a:avLst/>
          </a:prstGeom>
          <a:noFill/>
        </p:spPr>
        <p:txBody>
          <a:bodyPr wrap="square" rtlCol="0">
            <a:spAutoFit/>
          </a:bodyPr>
          <a:lstStyle/>
          <a:p>
            <a:r>
              <a:rPr lang="en-US" sz="1400" dirty="0" err="1">
                <a:hlinkClick r:id="rId5"/>
              </a:rPr>
              <a:t>FoodCloud</a:t>
            </a:r>
            <a:r>
              <a:rPr lang="en-US" sz="1400" dirty="0">
                <a:hlinkClick r:id="rId5"/>
              </a:rPr>
              <a:t>: Transforming Surplus into Opportunity - YouTube</a:t>
            </a:r>
            <a:endParaRPr lang="en-IE" sz="1400" dirty="0"/>
          </a:p>
        </p:txBody>
      </p:sp>
      <p:pic>
        <p:nvPicPr>
          <p:cNvPr id="9" name="Online Media 8" title="FoodCloud: Transforming Surplus into Opportunity">
            <a:hlinkClick r:id="" action="ppaction://media"/>
            <a:extLst>
              <a:ext uri="{FF2B5EF4-FFF2-40B4-BE49-F238E27FC236}">
                <a16:creationId xmlns:a16="http://schemas.microsoft.com/office/drawing/2014/main" id="{55334BC4-267C-4A98-8E61-0B769B38DF31}"/>
              </a:ext>
            </a:extLst>
          </p:cNvPr>
          <p:cNvPicPr>
            <a:picLocks noRot="1" noChangeAspect="1"/>
          </p:cNvPicPr>
          <p:nvPr>
            <a:videoFile r:link="rId1"/>
          </p:nvPr>
        </p:nvPicPr>
        <p:blipFill>
          <a:blip r:embed="rId6"/>
          <a:stretch>
            <a:fillRect/>
          </a:stretch>
        </p:blipFill>
        <p:spPr>
          <a:xfrm>
            <a:off x="3134315" y="1873070"/>
            <a:ext cx="5715544" cy="3576754"/>
          </a:xfrm>
          <a:prstGeom prst="rect">
            <a:avLst/>
          </a:prstGeom>
        </p:spPr>
      </p:pic>
    </p:spTree>
    <p:extLst>
      <p:ext uri="{BB962C8B-B14F-4D97-AF65-F5344CB8AC3E}">
        <p14:creationId xmlns:p14="http://schemas.microsoft.com/office/powerpoint/2010/main" val="264925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116F9A-EC17-4F88-A732-3E9667A83C93}"/>
              </a:ext>
            </a:extLst>
          </p:cNvPr>
          <p:cNvSpPr>
            <a:spLocks noGrp="1"/>
          </p:cNvSpPr>
          <p:nvPr>
            <p:ph type="body" sz="quarter" idx="16"/>
          </p:nvPr>
        </p:nvSpPr>
        <p:spPr>
          <a:xfrm>
            <a:off x="5651292" y="819599"/>
            <a:ext cx="6059638" cy="697353"/>
          </a:xfrm>
        </p:spPr>
        <p:txBody>
          <a:bodyPr vert="horz" lIns="91440" tIns="45720" rIns="91440" bIns="45720" rtlCol="0" anchor="t">
            <a:normAutofit fontScale="77500" lnSpcReduction="20000"/>
          </a:bodyPr>
          <a:lstStyle/>
          <a:p>
            <a:r>
              <a:rPr lang="bg-BG" b="1" dirty="0">
                <a:cs typeface="Calibri"/>
              </a:rPr>
              <a:t>Какво да правим с нашите отпадъци</a:t>
            </a:r>
            <a:r>
              <a:rPr lang="en-US" b="1" dirty="0">
                <a:cs typeface="Calibri"/>
              </a:rPr>
              <a:t>?</a:t>
            </a:r>
          </a:p>
        </p:txBody>
      </p:sp>
      <p:sp>
        <p:nvSpPr>
          <p:cNvPr id="3" name="Text Placeholder 2">
            <a:extLst>
              <a:ext uri="{FF2B5EF4-FFF2-40B4-BE49-F238E27FC236}">
                <a16:creationId xmlns:a16="http://schemas.microsoft.com/office/drawing/2014/main" id="{C2DEF703-8D4A-47C2-8F35-DC984748CFA4}"/>
              </a:ext>
            </a:extLst>
          </p:cNvPr>
          <p:cNvSpPr>
            <a:spLocks noGrp="1"/>
          </p:cNvSpPr>
          <p:nvPr>
            <p:ph type="body" sz="quarter" idx="17"/>
          </p:nvPr>
        </p:nvSpPr>
        <p:spPr>
          <a:xfrm>
            <a:off x="5277080" y="1953078"/>
            <a:ext cx="6321592" cy="3947440"/>
          </a:xfrm>
        </p:spPr>
        <p:txBody>
          <a:bodyPr vert="horz" lIns="91440" tIns="45720" rIns="91440" bIns="45720" rtlCol="0" anchor="t">
            <a:noAutofit/>
          </a:bodyPr>
          <a:lstStyle/>
          <a:p>
            <a:pPr marL="342900" indent="-342900">
              <a:buChar char="•"/>
            </a:pPr>
            <a:r>
              <a:rPr lang="bg-BG" dirty="0">
                <a:cs typeface="Calibri"/>
              </a:rPr>
              <a:t>Както бе споменато по-рано, отпадъците от храна са нещо, което може да бъде сведено до минимум, но никога да не бъде изкоренено</a:t>
            </a:r>
            <a:r>
              <a:rPr lang="en-US" dirty="0">
                <a:cs typeface="Calibri"/>
              </a:rPr>
              <a:t>. </a:t>
            </a:r>
          </a:p>
          <a:p>
            <a:pPr marL="342900" indent="-342900">
              <a:buChar char="•"/>
            </a:pPr>
            <a:r>
              <a:rPr lang="bg-BG" dirty="0">
                <a:cs typeface="Calibri"/>
              </a:rPr>
              <a:t>Поради тази причина е важно, да разгледаме използването на кръговата икономика в хранителната система и да превърнем отпадъците в ресурс чрез обработка с добавена стойност</a:t>
            </a:r>
            <a:r>
              <a:rPr lang="en-US" dirty="0">
                <a:cs typeface="Calibri"/>
              </a:rPr>
              <a:t>. </a:t>
            </a:r>
          </a:p>
          <a:p>
            <a:pPr marL="342900" indent="-342900">
              <a:buChar char="•"/>
            </a:pPr>
            <a:r>
              <a:rPr lang="bg-BG" b="1" dirty="0">
                <a:cs typeface="Calibri"/>
              </a:rPr>
              <a:t>Ако искате да научите повече за кръговата икономика, отидете на Модул</a:t>
            </a:r>
            <a:r>
              <a:rPr lang="en-US" b="1" dirty="0">
                <a:cs typeface="Calibri"/>
              </a:rPr>
              <a:t> 4! </a:t>
            </a:r>
          </a:p>
        </p:txBody>
      </p:sp>
      <p:pic>
        <p:nvPicPr>
          <p:cNvPr id="21" name="Picture 21" descr="A picture containing wall, person, indoor&#10;&#10;Description automatically generated">
            <a:extLst>
              <a:ext uri="{FF2B5EF4-FFF2-40B4-BE49-F238E27FC236}">
                <a16:creationId xmlns:a16="http://schemas.microsoft.com/office/drawing/2014/main" id="{6A5A5C68-1602-461F-8BD8-087622207B5F}"/>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516546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94964B-0E73-473E-A045-28A07865D41C}"/>
              </a:ext>
            </a:extLst>
          </p:cNvPr>
          <p:cNvSpPr>
            <a:spLocks noGrp="1"/>
          </p:cNvSpPr>
          <p:nvPr>
            <p:ph type="body" sz="quarter" idx="19"/>
          </p:nvPr>
        </p:nvSpPr>
        <p:spPr/>
        <p:txBody>
          <a:bodyPr>
            <a:normAutofit/>
          </a:bodyPr>
          <a:lstStyle/>
          <a:p>
            <a:r>
              <a:rPr lang="bg-BG" b="1" dirty="0"/>
              <a:t>Полезни връзки за бизнеса за намаляване на хранителните отпадъци в Европа</a:t>
            </a:r>
            <a:r>
              <a:rPr lang="en-US" b="1" dirty="0"/>
              <a:t>:</a:t>
            </a:r>
            <a:endParaRPr lang="en-IE" b="1" dirty="0"/>
          </a:p>
        </p:txBody>
      </p:sp>
      <p:sp>
        <p:nvSpPr>
          <p:cNvPr id="3" name="Text Placeholder 2">
            <a:extLst>
              <a:ext uri="{FF2B5EF4-FFF2-40B4-BE49-F238E27FC236}">
                <a16:creationId xmlns:a16="http://schemas.microsoft.com/office/drawing/2014/main" id="{166B0DF1-B7B7-4354-B7BD-46995B34DC05}"/>
              </a:ext>
            </a:extLst>
          </p:cNvPr>
          <p:cNvSpPr>
            <a:spLocks noGrp="1"/>
          </p:cNvSpPr>
          <p:nvPr>
            <p:ph type="body" sz="quarter" idx="20"/>
          </p:nvPr>
        </p:nvSpPr>
        <p:spPr>
          <a:xfrm>
            <a:off x="493571" y="1933214"/>
            <a:ext cx="10968810" cy="3584623"/>
          </a:xfrm>
        </p:spPr>
        <p:txBody>
          <a:bodyPr vert="horz" lIns="91440" tIns="45720" rIns="91440" bIns="45720" rtlCol="0" anchor="t">
            <a:noAutofit/>
          </a:bodyPr>
          <a:lstStyle/>
          <a:p>
            <a:pPr marL="342900" indent="-342900">
              <a:buFont typeface="Arial" panose="020B0604020202020204" pitchFamily="34" charset="0"/>
              <a:buChar char="•"/>
            </a:pPr>
            <a:r>
              <a:rPr lang="en-IE" dirty="0">
                <a:hlinkClick r:id="rId2"/>
              </a:rPr>
              <a:t>https://stopfoodwaste.ie/resource/top-tips-for-reducing-food-waste-in-food-service-businesses</a:t>
            </a:r>
            <a:endParaRPr lang="en-IE" dirty="0"/>
          </a:p>
          <a:p>
            <a:pPr marL="342900" indent="-342900">
              <a:buFont typeface="Arial" panose="020B0604020202020204" pitchFamily="34" charset="0"/>
              <a:buChar char="•"/>
            </a:pPr>
            <a:r>
              <a:rPr lang="en-US" dirty="0">
                <a:hlinkClick r:id="rId3"/>
              </a:rPr>
              <a:t>Foodwaste | Food Waste Regulations | Food Waste Prevention : foodwaste.ie</a:t>
            </a:r>
            <a:endParaRPr lang="en-IE" dirty="0"/>
          </a:p>
          <a:p>
            <a:pPr marL="342900" indent="-342900">
              <a:buFont typeface="Arial" panose="020B0604020202020204" pitchFamily="34" charset="0"/>
              <a:buChar char="•"/>
            </a:pPr>
            <a:r>
              <a:rPr lang="en-IE" dirty="0">
                <a:hlinkClick r:id="rId4"/>
              </a:rPr>
              <a:t>https://foodwastecharter.ie/</a:t>
            </a:r>
            <a:endParaRPr lang="en-IE" dirty="0"/>
          </a:p>
          <a:p>
            <a:pPr marL="342900" indent="-342900">
              <a:buFont typeface="Arial" panose="020B0604020202020204" pitchFamily="34" charset="0"/>
              <a:buChar char="•"/>
            </a:pPr>
            <a:r>
              <a:rPr lang="en-IE" dirty="0">
                <a:hlinkClick r:id="rId5"/>
              </a:rPr>
              <a:t>https://www.cheaperwaste.co.uk/blog/food-waste-the-complete-2020-guide/</a:t>
            </a:r>
            <a:endParaRPr lang="en-IE" dirty="0"/>
          </a:p>
          <a:p>
            <a:pPr marL="342900" indent="-342900">
              <a:buFont typeface="Arial" panose="020B0604020202020204" pitchFamily="34" charset="0"/>
              <a:buChar char="•"/>
            </a:pPr>
            <a:r>
              <a:rPr lang="en-IE" dirty="0">
                <a:hlinkClick r:id="rId6"/>
              </a:rPr>
              <a:t>https://ec.europa.eu/newsroom/sante/items/691528</a:t>
            </a:r>
            <a:endParaRPr lang="en-IE" dirty="0"/>
          </a:p>
          <a:p>
            <a:pPr marL="342900" indent="-342900">
              <a:buFont typeface="Arial" panose="020B0604020202020204" pitchFamily="34" charset="0"/>
              <a:buChar char="•"/>
            </a:pPr>
            <a:r>
              <a:rPr lang="en-IE" dirty="0">
                <a:hlinkClick r:id="rId7"/>
              </a:rPr>
              <a:t>https://foodtank.com/news/2019/09/spains-first-food-sharing-app-is-tackling-food-waste/</a:t>
            </a:r>
            <a:endParaRPr lang="en-IE" dirty="0"/>
          </a:p>
          <a:p>
            <a:pPr marL="342900" indent="-342900">
              <a:buFont typeface="Arial" panose="020B0604020202020204" pitchFamily="34" charset="0"/>
              <a:buChar char="•"/>
            </a:pPr>
            <a:r>
              <a:rPr lang="en-IE" dirty="0">
                <a:ea typeface="+mn-lt"/>
                <a:cs typeface="+mn-lt"/>
                <a:hlinkClick r:id="rId8"/>
              </a:rPr>
              <a:t>https://www.nottingham.ac.uk/biosciences/documents/business/food-innovation-centre/food-waste-management-and-valorisation.pdf</a:t>
            </a:r>
            <a:r>
              <a:rPr lang="en-IE" dirty="0">
                <a:ea typeface="+mn-lt"/>
                <a:cs typeface="+mn-lt"/>
              </a:rPr>
              <a:t> </a:t>
            </a:r>
            <a:endParaRPr lang="en-IE" dirty="0">
              <a:cs typeface="Calibri" panose="020F0502020204030204"/>
            </a:endParaRPr>
          </a:p>
          <a:p>
            <a:pPr marL="342900" indent="-342900">
              <a:buFont typeface="Arial" panose="020B0604020202020204" pitchFamily="34" charset="0"/>
              <a:buChar char="•"/>
            </a:pPr>
            <a:endParaRPr lang="en-IE" dirty="0">
              <a:cs typeface="Calibri" panose="020F0502020204030204"/>
            </a:endParaRPr>
          </a:p>
        </p:txBody>
      </p:sp>
    </p:spTree>
    <p:extLst>
      <p:ext uri="{BB962C8B-B14F-4D97-AF65-F5344CB8AC3E}">
        <p14:creationId xmlns:p14="http://schemas.microsoft.com/office/powerpoint/2010/main" val="257933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EC83D31D-1534-4115-9091-F99A4376B7AA}"/>
              </a:ext>
            </a:extLst>
          </p:cNvPr>
          <p:cNvSpPr>
            <a:spLocks noGrp="1"/>
          </p:cNvSpPr>
          <p:nvPr>
            <p:ph type="body" sz="quarter" idx="14"/>
          </p:nvPr>
        </p:nvSpPr>
        <p:spPr>
          <a:xfrm>
            <a:off x="3264542" y="3429000"/>
            <a:ext cx="7875588" cy="3244850"/>
          </a:xfrm>
        </p:spPr>
        <p:txBody>
          <a:bodyPr vert="horz" lIns="91440" tIns="45720" rIns="91440" bIns="45720" rtlCol="0" anchor="t">
            <a:noAutofit/>
          </a:bodyPr>
          <a:lstStyle/>
          <a:p>
            <a:r>
              <a:rPr lang="en-IE" sz="4800" b="1" dirty="0">
                <a:solidFill>
                  <a:srgbClr val="F5C05B"/>
                </a:solidFill>
              </a:rPr>
              <a:t>3. </a:t>
            </a:r>
            <a:r>
              <a:rPr lang="bg-BG" sz="4800" b="1" dirty="0">
                <a:solidFill>
                  <a:srgbClr val="F5C05B"/>
                </a:solidFill>
              </a:rPr>
              <a:t>Устойчиво опаковане</a:t>
            </a:r>
            <a:endParaRPr lang="en-IE" sz="4800" b="1" dirty="0">
              <a:solidFill>
                <a:srgbClr val="F5C05B"/>
              </a:solidFill>
            </a:endParaRPr>
          </a:p>
        </p:txBody>
      </p:sp>
      <p:sp>
        <p:nvSpPr>
          <p:cNvPr id="3" name="TextBox 1">
            <a:extLst>
              <a:ext uri="{FF2B5EF4-FFF2-40B4-BE49-F238E27FC236}">
                <a16:creationId xmlns:a16="http://schemas.microsoft.com/office/drawing/2014/main" id="{6EF23028-63E4-4CA7-A247-A0140C4AE2AF}"/>
              </a:ext>
            </a:extLst>
          </p:cNvPr>
          <p:cNvSpPr txBox="1"/>
          <p:nvPr/>
        </p:nvSpPr>
        <p:spPr>
          <a:xfrm>
            <a:off x="8681884" y="410496"/>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bg-BG" sz="3600" b="1" dirty="0">
                <a:solidFill>
                  <a:srgbClr val="085156"/>
                </a:solidFill>
                <a:cs typeface="Calibri"/>
              </a:rPr>
              <a:t>МОДУЛ</a:t>
            </a:r>
            <a:r>
              <a:rPr lang="en-US" sz="3600" b="1" dirty="0">
                <a:solidFill>
                  <a:srgbClr val="085156"/>
                </a:solidFill>
                <a:cs typeface="Calibri"/>
              </a:rPr>
              <a:t> 2</a:t>
            </a:r>
          </a:p>
        </p:txBody>
      </p:sp>
    </p:spTree>
    <p:extLst>
      <p:ext uri="{BB962C8B-B14F-4D97-AF65-F5344CB8AC3E}">
        <p14:creationId xmlns:p14="http://schemas.microsoft.com/office/powerpoint/2010/main" val="2831184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ild drawing the earth">
            <a:extLst>
              <a:ext uri="{FF2B5EF4-FFF2-40B4-BE49-F238E27FC236}">
                <a16:creationId xmlns:a16="http://schemas.microsoft.com/office/drawing/2014/main" id="{2632D126-B37C-40BB-A6D0-C3BCC35967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88504" y="2866491"/>
            <a:ext cx="3909356" cy="3143480"/>
          </a:xfrm>
          <a:prstGeom prst="rect">
            <a:avLst/>
          </a:prstGeom>
          <a:effectLst>
            <a:softEdge rad="38100"/>
          </a:effectLst>
        </p:spPr>
      </p:pic>
      <p:sp>
        <p:nvSpPr>
          <p:cNvPr id="2" name="Text Placeholder 1">
            <a:extLst>
              <a:ext uri="{FF2B5EF4-FFF2-40B4-BE49-F238E27FC236}">
                <a16:creationId xmlns:a16="http://schemas.microsoft.com/office/drawing/2014/main" id="{BA68058F-CC5A-47FB-AB98-AB754744FFA0}"/>
              </a:ext>
            </a:extLst>
          </p:cNvPr>
          <p:cNvSpPr>
            <a:spLocks noGrp="1"/>
          </p:cNvSpPr>
          <p:nvPr>
            <p:ph type="body" sz="quarter" idx="19"/>
          </p:nvPr>
        </p:nvSpPr>
        <p:spPr/>
        <p:txBody>
          <a:bodyPr/>
          <a:lstStyle/>
          <a:p>
            <a:r>
              <a:rPr lang="bg-BG" b="1" dirty="0"/>
              <a:t>УСТОЙЧИВО ОПАКОВАНЕ</a:t>
            </a:r>
            <a:endParaRPr lang="en-IE" b="1" dirty="0"/>
          </a:p>
          <a:p>
            <a:endParaRPr lang="en-IE" dirty="0"/>
          </a:p>
        </p:txBody>
      </p:sp>
      <p:sp>
        <p:nvSpPr>
          <p:cNvPr id="3" name="Text Placeholder 2">
            <a:extLst>
              <a:ext uri="{FF2B5EF4-FFF2-40B4-BE49-F238E27FC236}">
                <a16:creationId xmlns:a16="http://schemas.microsoft.com/office/drawing/2014/main" id="{8725DE5A-794E-4848-824B-31887B25ACAA}"/>
              </a:ext>
            </a:extLst>
          </p:cNvPr>
          <p:cNvSpPr>
            <a:spLocks noGrp="1"/>
          </p:cNvSpPr>
          <p:nvPr>
            <p:ph type="body" sz="quarter" idx="20"/>
          </p:nvPr>
        </p:nvSpPr>
        <p:spPr>
          <a:xfrm>
            <a:off x="285664" y="1639150"/>
            <a:ext cx="8303532" cy="3996235"/>
          </a:xfrm>
        </p:spPr>
        <p:txBody>
          <a:bodyPr vert="horz" lIns="91440" tIns="45720" rIns="91440" bIns="45720" rtlCol="0" anchor="t">
            <a:noAutofit/>
          </a:bodyPr>
          <a:lstStyle/>
          <a:p>
            <a:r>
              <a:rPr kumimoji="0" lang="bg-BG" sz="2400" b="0" i="0" u="none" strike="noStrike" kern="1200" cap="none" spc="0" normalizeH="0" baseline="0" noProof="0" dirty="0">
                <a:ln>
                  <a:noFill/>
                </a:ln>
                <a:solidFill>
                  <a:srgbClr val="085156"/>
                </a:solidFill>
                <a:effectLst/>
                <a:uLnTx/>
                <a:uFillTx/>
                <a:latin typeface="Calibri" panose="020F0502020204030204"/>
                <a:ea typeface="+mn-ea"/>
                <a:cs typeface="+mn-cs"/>
              </a:rPr>
              <a:t>Много</a:t>
            </a:r>
            <a:r>
              <a:rPr kumimoji="0" lang="bg-BG" sz="2400" b="0" i="0" u="none" strike="noStrike" kern="1200" cap="none" spc="0" normalizeH="0" noProof="0" dirty="0">
                <a:ln>
                  <a:noFill/>
                </a:ln>
                <a:solidFill>
                  <a:srgbClr val="085156"/>
                </a:solidFill>
                <a:effectLst/>
                <a:uLnTx/>
                <a:uFillTx/>
                <a:latin typeface="Calibri" panose="020F0502020204030204"/>
                <a:ea typeface="+mn-ea"/>
                <a:cs typeface="+mn-cs"/>
              </a:rPr>
              <a:t> клиенти изискват устойчиви опаковки в наши дни</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bg-BG" sz="2400" b="0" i="0" u="none" strike="noStrike" kern="1200" cap="none" spc="0" normalizeH="0" baseline="0" noProof="0" dirty="0">
                <a:ln>
                  <a:noFill/>
                </a:ln>
                <a:solidFill>
                  <a:srgbClr val="085156"/>
                </a:solidFill>
                <a:effectLst/>
                <a:uLnTx/>
                <a:uFillTx/>
                <a:latin typeface="Calibri" panose="020F0502020204030204"/>
                <a:ea typeface="+mn-ea"/>
                <a:cs typeface="+mn-cs"/>
              </a:rPr>
              <a:t>но какво означава това за бизнеса</a:t>
            </a:r>
            <a:r>
              <a:rPr kumimoji="0" lang="bg-BG" sz="2400" b="0" i="0" u="none" strike="noStrike" kern="1200" cap="none" spc="0" normalizeH="0" noProof="0" dirty="0">
                <a:ln>
                  <a:noFill/>
                </a:ln>
                <a:solidFill>
                  <a:srgbClr val="085156"/>
                </a:solidFill>
                <a:effectLst/>
                <a:uLnTx/>
                <a:uFillTx/>
                <a:latin typeface="Calibri" panose="020F0502020204030204"/>
                <a:ea typeface="+mn-ea"/>
                <a:cs typeface="+mn-cs"/>
              </a:rPr>
              <a:t> с хранителни услуги</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a:t>
            </a:r>
            <a:endParaRPr lang="en-IE" dirty="0">
              <a:solidFill>
                <a:srgbClr val="085156"/>
              </a:solidFill>
            </a:endParaRPr>
          </a:p>
          <a:p>
            <a:r>
              <a:rPr lang="bg-BG" dirty="0">
                <a:solidFill>
                  <a:srgbClr val="085156"/>
                </a:solidFill>
              </a:rPr>
              <a:t>Устойчивостта в дизайна на опаковките изисква да се вземе предвид нова информация, включително</a:t>
            </a:r>
            <a:r>
              <a:rPr lang="en-IE" dirty="0">
                <a:solidFill>
                  <a:srgbClr val="085156"/>
                </a:solidFill>
              </a:rPr>
              <a:t>:</a:t>
            </a:r>
            <a:endParaRPr lang="en-IE" dirty="0">
              <a:solidFill>
                <a:srgbClr val="085156"/>
              </a:solidFill>
              <a:cs typeface="Calibri"/>
            </a:endParaRPr>
          </a:p>
          <a:p>
            <a:pPr marL="342900" lvl="0" indent="-342900">
              <a:buFont typeface="Arial" panose="020B0604020202020204" pitchFamily="34" charset="0"/>
              <a:buChar char="•"/>
            </a:pPr>
            <a:r>
              <a:rPr lang="bg-BG" dirty="0">
                <a:solidFill>
                  <a:srgbClr val="085156"/>
                </a:solidFill>
              </a:rPr>
              <a:t>Екологичния </a:t>
            </a:r>
            <a:r>
              <a:rPr lang="bg-BG" b="1" dirty="0">
                <a:solidFill>
                  <a:srgbClr val="085156"/>
                </a:solidFill>
              </a:rPr>
              <a:t>жизнен цикъл</a:t>
            </a:r>
            <a:r>
              <a:rPr lang="en-IE" b="1" dirty="0">
                <a:solidFill>
                  <a:srgbClr val="085156"/>
                </a:solidFill>
              </a:rPr>
              <a:t> </a:t>
            </a:r>
            <a:r>
              <a:rPr lang="bg-BG" dirty="0">
                <a:solidFill>
                  <a:srgbClr val="085156"/>
                </a:solidFill>
              </a:rPr>
              <a:t>на продукта и</a:t>
            </a:r>
            <a:r>
              <a:rPr lang="en-IE" dirty="0">
                <a:solidFill>
                  <a:srgbClr val="085156"/>
                </a:solidFill>
              </a:rPr>
              <a:t> </a:t>
            </a:r>
            <a:r>
              <a:rPr lang="bg-BG" dirty="0">
                <a:solidFill>
                  <a:srgbClr val="085156"/>
                </a:solidFill>
              </a:rPr>
              <a:t>неговата опаковка</a:t>
            </a:r>
            <a:endParaRPr lang="en-IE" dirty="0">
              <a:solidFill>
                <a:srgbClr val="085156"/>
              </a:solidFill>
            </a:endParaRPr>
          </a:p>
          <a:p>
            <a:pPr marL="342900" lvl="0" indent="-342900">
              <a:buFont typeface="Arial" panose="020B0604020202020204" pitchFamily="34" charset="0"/>
              <a:buChar char="•"/>
            </a:pPr>
            <a:r>
              <a:rPr lang="bg-BG" b="1" dirty="0">
                <a:solidFill>
                  <a:srgbClr val="085156"/>
                </a:solidFill>
              </a:rPr>
              <a:t>Ролята на опаковките</a:t>
            </a:r>
            <a:r>
              <a:rPr lang="en-IE" b="1" dirty="0">
                <a:solidFill>
                  <a:srgbClr val="085156"/>
                </a:solidFill>
              </a:rPr>
              <a:t> </a:t>
            </a:r>
            <a:r>
              <a:rPr lang="bg-BG" dirty="0">
                <a:solidFill>
                  <a:srgbClr val="085156"/>
                </a:solidFill>
              </a:rPr>
              <a:t>в постигане на целите за устойчиво развитие</a:t>
            </a:r>
            <a:endParaRPr lang="en-IE" dirty="0">
              <a:solidFill>
                <a:srgbClr val="085156"/>
              </a:solidFill>
            </a:endParaRPr>
          </a:p>
          <a:p>
            <a:pPr marL="342900" lvl="0" indent="-342900">
              <a:buFont typeface="Arial" panose="020B0604020202020204" pitchFamily="34" charset="0"/>
              <a:buChar char="•"/>
            </a:pPr>
            <a:r>
              <a:rPr lang="bg-BG" dirty="0">
                <a:solidFill>
                  <a:srgbClr val="085156"/>
                </a:solidFill>
              </a:rPr>
              <a:t>Екологичните </a:t>
            </a:r>
            <a:r>
              <a:rPr lang="bg-BG" b="1" dirty="0">
                <a:solidFill>
                  <a:srgbClr val="085156"/>
                </a:solidFill>
              </a:rPr>
              <a:t>регулаторни изисквания </a:t>
            </a:r>
            <a:r>
              <a:rPr lang="bg-BG" dirty="0">
                <a:solidFill>
                  <a:srgbClr val="085156"/>
                </a:solidFill>
              </a:rPr>
              <a:t>за опаковките</a:t>
            </a:r>
            <a:endParaRPr lang="en-IE" dirty="0">
              <a:solidFill>
                <a:srgbClr val="085156"/>
              </a:solidFill>
            </a:endParaRPr>
          </a:p>
          <a:p>
            <a:pPr marL="342900" lvl="0" indent="-342900">
              <a:buFont typeface="Arial" panose="020B0604020202020204" pitchFamily="34" charset="0"/>
              <a:buChar char="•"/>
            </a:pPr>
            <a:r>
              <a:rPr lang="bg-BG" dirty="0">
                <a:solidFill>
                  <a:srgbClr val="085156"/>
                </a:solidFill>
              </a:rPr>
              <a:t>Наличните системи </a:t>
            </a:r>
            <a:r>
              <a:rPr lang="bg-BG" b="1" dirty="0">
                <a:solidFill>
                  <a:srgbClr val="085156"/>
                </a:solidFill>
              </a:rPr>
              <a:t>възстановяване, използване и изхвърляне </a:t>
            </a:r>
            <a:r>
              <a:rPr lang="bg-BG" dirty="0">
                <a:solidFill>
                  <a:srgbClr val="085156"/>
                </a:solidFill>
              </a:rPr>
              <a:t>на опаковките в края на техния живот</a:t>
            </a:r>
            <a:r>
              <a:rPr lang="en-IE" dirty="0">
                <a:solidFill>
                  <a:srgbClr val="085156"/>
                </a:solidFill>
              </a:rPr>
              <a:t>.</a:t>
            </a:r>
          </a:p>
          <a:p>
            <a:endParaRPr lang="en-IE" dirty="0"/>
          </a:p>
        </p:txBody>
      </p:sp>
    </p:spTree>
    <p:extLst>
      <p:ext uri="{BB962C8B-B14F-4D97-AF65-F5344CB8AC3E}">
        <p14:creationId xmlns:p14="http://schemas.microsoft.com/office/powerpoint/2010/main" val="1332721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15E625-6892-44FB-957D-26ABE15F4878}"/>
              </a:ext>
            </a:extLst>
          </p:cNvPr>
          <p:cNvSpPr>
            <a:spLocks noGrp="1"/>
          </p:cNvSpPr>
          <p:nvPr>
            <p:ph type="body" sz="quarter" idx="19"/>
          </p:nvPr>
        </p:nvSpPr>
        <p:spPr>
          <a:xfrm>
            <a:off x="2792526" y="665758"/>
            <a:ext cx="8775233" cy="1160989"/>
          </a:xfrm>
        </p:spPr>
        <p:txBody>
          <a:bodyPr/>
          <a:lstStyle/>
          <a:p>
            <a:r>
              <a:rPr lang="bg-BG" b="1" dirty="0"/>
              <a:t>УСТОЙЧИВО ОПАКОВАНЕ</a:t>
            </a:r>
            <a:endParaRPr lang="en-IE" b="1" dirty="0"/>
          </a:p>
          <a:p>
            <a:endParaRPr lang="en-IE" dirty="0"/>
          </a:p>
        </p:txBody>
      </p:sp>
      <p:sp>
        <p:nvSpPr>
          <p:cNvPr id="3" name="Text Placeholder 2">
            <a:extLst>
              <a:ext uri="{FF2B5EF4-FFF2-40B4-BE49-F238E27FC236}">
                <a16:creationId xmlns:a16="http://schemas.microsoft.com/office/drawing/2014/main" id="{B43F6AF0-B330-483F-84D2-8CEE497E3FAA}"/>
              </a:ext>
            </a:extLst>
          </p:cNvPr>
          <p:cNvSpPr>
            <a:spLocks noGrp="1"/>
          </p:cNvSpPr>
          <p:nvPr>
            <p:ph type="body" sz="quarter" idx="20"/>
          </p:nvPr>
        </p:nvSpPr>
        <p:spPr>
          <a:xfrm>
            <a:off x="586552" y="1826747"/>
            <a:ext cx="6832820" cy="3988425"/>
          </a:xfrm>
        </p:spPr>
        <p:txBody>
          <a:bodyPr/>
          <a:lstStyle/>
          <a:p>
            <a:pPr algn="just"/>
            <a:r>
              <a:rPr lang="bg-BG" sz="2300" dirty="0">
                <a:solidFill>
                  <a:srgbClr val="085156"/>
                </a:solidFill>
              </a:rPr>
              <a:t>Проектирането и закупуването за устойчивост изисква ангажимент за преосмисляне дизайна на системата за опаковане на продукти. Има потенциални компромиси между целите, например</a:t>
            </a:r>
            <a:r>
              <a:rPr lang="en-IE" sz="2300" dirty="0">
                <a:solidFill>
                  <a:srgbClr val="085156"/>
                </a:solidFill>
              </a:rPr>
              <a:t>:  </a:t>
            </a:r>
          </a:p>
          <a:p>
            <a:pPr marL="342900" lvl="0" indent="-342900">
              <a:buFont typeface="Arial" panose="020B0604020202020204" pitchFamily="34" charset="0"/>
              <a:buChar char="•"/>
            </a:pPr>
            <a:r>
              <a:rPr lang="bg-BG" sz="2300" dirty="0">
                <a:solidFill>
                  <a:srgbClr val="085156"/>
                </a:solidFill>
              </a:rPr>
              <a:t>Материална ефективност на пластмасова торбичка срещу рециклируемост на пластмасова бутилка или чаша</a:t>
            </a:r>
            <a:r>
              <a:rPr lang="en-IE" sz="2300" dirty="0">
                <a:solidFill>
                  <a:srgbClr val="085156"/>
                </a:solidFill>
              </a:rPr>
              <a:t>. </a:t>
            </a:r>
          </a:p>
          <a:p>
            <a:pPr marL="342900" lvl="0" indent="-342900">
              <a:buFont typeface="Arial" panose="020B0604020202020204" pitchFamily="34" charset="0"/>
              <a:buChar char="•"/>
            </a:pPr>
            <a:r>
              <a:rPr lang="bg-BG" sz="2300" dirty="0">
                <a:solidFill>
                  <a:srgbClr val="085156"/>
                </a:solidFill>
              </a:rPr>
              <a:t>Екологични ползи от подобрена рециклируемост спрямо разходите за смяна на опаковката.</a:t>
            </a:r>
            <a:endParaRPr lang="en-IE" sz="2300" dirty="0">
              <a:solidFill>
                <a:srgbClr val="085156"/>
              </a:solidFill>
            </a:endParaRPr>
          </a:p>
          <a:p>
            <a:pPr marL="342900" lvl="0" indent="-342900">
              <a:buFont typeface="Arial" panose="020B0604020202020204" pitchFamily="34" charset="0"/>
              <a:buChar char="•"/>
            </a:pPr>
            <a:r>
              <a:rPr lang="bg-BG" sz="2300" dirty="0">
                <a:solidFill>
                  <a:srgbClr val="085156"/>
                </a:solidFill>
              </a:rPr>
              <a:t>Премахване на мастила и пигменти на основа на тежки метали спрямо маркетингово предимство  на живи и трайни цветове</a:t>
            </a:r>
            <a:r>
              <a:rPr lang="en-IE" sz="2300" dirty="0"/>
              <a:t>.</a:t>
            </a:r>
          </a:p>
          <a:p>
            <a:endParaRPr lang="en-IE" dirty="0"/>
          </a:p>
        </p:txBody>
      </p:sp>
      <p:pic>
        <p:nvPicPr>
          <p:cNvPr id="6" name="Picture 5">
            <a:extLst>
              <a:ext uri="{FF2B5EF4-FFF2-40B4-BE49-F238E27FC236}">
                <a16:creationId xmlns:a16="http://schemas.microsoft.com/office/drawing/2014/main" id="{C2780A4B-6465-456D-9287-1ACE369F1F32}"/>
              </a:ext>
            </a:extLst>
          </p:cNvPr>
          <p:cNvPicPr/>
          <p:nvPr/>
        </p:nvPicPr>
        <p:blipFill>
          <a:blip r:embed="rId2" cstate="screen">
            <a:extLst>
              <a:ext uri="{28A0092B-C50C-407E-A947-70E740481C1C}">
                <a14:useLocalDpi xmlns:a14="http://schemas.microsoft.com/office/drawing/2010/main"/>
              </a:ext>
            </a:extLst>
          </a:blip>
          <a:stretch>
            <a:fillRect/>
          </a:stretch>
        </p:blipFill>
        <p:spPr>
          <a:xfrm>
            <a:off x="4673881" y="482498"/>
            <a:ext cx="10000615" cy="6860181"/>
          </a:xfrm>
          <a:prstGeom prst="rect">
            <a:avLst/>
          </a:prstGeom>
        </p:spPr>
      </p:pic>
      <p:sp>
        <p:nvSpPr>
          <p:cNvPr id="7" name="Text Box 20">
            <a:extLst>
              <a:ext uri="{FF2B5EF4-FFF2-40B4-BE49-F238E27FC236}">
                <a16:creationId xmlns:a16="http://schemas.microsoft.com/office/drawing/2014/main" id="{2323D073-B575-4632-A827-3DB42ACCD48C}"/>
              </a:ext>
            </a:extLst>
          </p:cNvPr>
          <p:cNvSpPr txBox="1"/>
          <p:nvPr/>
        </p:nvSpPr>
        <p:spPr>
          <a:xfrm>
            <a:off x="7709852" y="4453006"/>
            <a:ext cx="1964337" cy="59118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bg-BG" sz="2500" dirty="0">
                <a:solidFill>
                  <a:srgbClr val="FFFFFF"/>
                </a:solidFill>
                <a:effectLst/>
                <a:latin typeface="DIN Condensed"/>
                <a:ea typeface="Meiryo" panose="020B0604030504040204" pitchFamily="34" charset="-128"/>
                <a:cs typeface="Times New Roman" panose="02020603050405020304" pitchFamily="18" charset="0"/>
              </a:rPr>
              <a:t>ЦИКЛИЧЕН</a:t>
            </a:r>
            <a:endParaRPr lang="en-IE" sz="2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48">
            <a:extLst>
              <a:ext uri="{FF2B5EF4-FFF2-40B4-BE49-F238E27FC236}">
                <a16:creationId xmlns:a16="http://schemas.microsoft.com/office/drawing/2014/main" id="{2F67B28B-D201-4F19-A97C-AE247FDBEB74}"/>
              </a:ext>
            </a:extLst>
          </p:cNvPr>
          <p:cNvSpPr txBox="1"/>
          <p:nvPr/>
        </p:nvSpPr>
        <p:spPr>
          <a:xfrm>
            <a:off x="7709853" y="5044191"/>
            <a:ext cx="1893570" cy="69913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bg-BG" sz="1400" dirty="0">
                <a:solidFill>
                  <a:srgbClr val="FFFFFF"/>
                </a:solidFill>
                <a:effectLst/>
                <a:latin typeface="Source Sans 3"/>
                <a:ea typeface="Meiryo" panose="020B0604030504040204" pitchFamily="34" charset="-128"/>
                <a:cs typeface="Times New Roman" panose="02020603050405020304" pitchFamily="18" charset="0"/>
              </a:rPr>
              <a:t>Възобновяем и/или </a:t>
            </a:r>
            <a:r>
              <a:rPr lang="bg-BG" sz="1400" dirty="0" err="1">
                <a:solidFill>
                  <a:srgbClr val="FFFFFF"/>
                </a:solidFill>
                <a:effectLst/>
                <a:latin typeface="Source Sans 3"/>
                <a:ea typeface="Meiryo" panose="020B0604030504040204" pitchFamily="34" charset="-128"/>
                <a:cs typeface="Times New Roman" panose="02020603050405020304" pitchFamily="18" charset="0"/>
              </a:rPr>
              <a:t>рециклируем</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17">
            <a:extLst>
              <a:ext uri="{FF2B5EF4-FFF2-40B4-BE49-F238E27FC236}">
                <a16:creationId xmlns:a16="http://schemas.microsoft.com/office/drawing/2014/main" id="{98A538DB-E281-4BF5-9D0F-5334EAFE409B}"/>
              </a:ext>
            </a:extLst>
          </p:cNvPr>
          <p:cNvSpPr txBox="1"/>
          <p:nvPr/>
        </p:nvSpPr>
        <p:spPr>
          <a:xfrm>
            <a:off x="7616142" y="2350617"/>
            <a:ext cx="2199189" cy="6273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bg-BG" sz="2500" dirty="0">
                <a:solidFill>
                  <a:srgbClr val="FFFFFF"/>
                </a:solidFill>
                <a:effectLst/>
                <a:latin typeface="DIN Condensed"/>
                <a:ea typeface="Meiryo" panose="020B0604030504040204" pitchFamily="34" charset="-128"/>
                <a:cs typeface="Times New Roman" panose="02020603050405020304" pitchFamily="18" charset="0"/>
              </a:rPr>
              <a:t>ЕФЕКТИВЕН</a:t>
            </a:r>
            <a:endParaRPr lang="en-IE" sz="2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18">
            <a:extLst>
              <a:ext uri="{FF2B5EF4-FFF2-40B4-BE49-F238E27FC236}">
                <a16:creationId xmlns:a16="http://schemas.microsoft.com/office/drawing/2014/main" id="{1D0FC650-663F-40C1-8AAD-02CA3342D05A}"/>
              </a:ext>
            </a:extLst>
          </p:cNvPr>
          <p:cNvSpPr txBox="1"/>
          <p:nvPr/>
        </p:nvSpPr>
        <p:spPr>
          <a:xfrm>
            <a:off x="7791097" y="2915132"/>
            <a:ext cx="1893570" cy="3130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bg-BG" sz="1400" dirty="0">
                <a:solidFill>
                  <a:srgbClr val="FFFFFF"/>
                </a:solidFill>
                <a:latin typeface="Source Sans 3"/>
                <a:ea typeface="Meiryo" panose="020B0604030504040204" pitchFamily="34" charset="-128"/>
                <a:cs typeface="Times New Roman" panose="02020603050405020304" pitchFamily="18" charset="0"/>
              </a:rPr>
              <a:t>Става за целта</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19">
            <a:extLst>
              <a:ext uri="{FF2B5EF4-FFF2-40B4-BE49-F238E27FC236}">
                <a16:creationId xmlns:a16="http://schemas.microsoft.com/office/drawing/2014/main" id="{4E5A4413-DA2B-4752-9823-C4D8DACACCDF}"/>
              </a:ext>
            </a:extLst>
          </p:cNvPr>
          <p:cNvSpPr txBox="1"/>
          <p:nvPr/>
        </p:nvSpPr>
        <p:spPr>
          <a:xfrm>
            <a:off x="9601483" y="2350617"/>
            <a:ext cx="1955800" cy="5645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bg-BG" sz="2500" dirty="0">
                <a:solidFill>
                  <a:srgbClr val="FFFFFF"/>
                </a:solidFill>
                <a:latin typeface="DIN Condensed"/>
                <a:ea typeface="Meiryo" panose="020B0604030504040204" pitchFamily="34" charset="-128"/>
                <a:cs typeface="Times New Roman" panose="02020603050405020304" pitchFamily="18" charset="0"/>
              </a:rPr>
              <a:t>ЕФИКАСЕН</a:t>
            </a:r>
            <a:endParaRPr lang="en-IE" sz="2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66">
            <a:extLst>
              <a:ext uri="{FF2B5EF4-FFF2-40B4-BE49-F238E27FC236}">
                <a16:creationId xmlns:a16="http://schemas.microsoft.com/office/drawing/2014/main" id="{C7E4A78D-EEB9-446F-A6B5-99845E2A3D6C}"/>
              </a:ext>
            </a:extLst>
          </p:cNvPr>
          <p:cNvSpPr txBox="1"/>
          <p:nvPr/>
        </p:nvSpPr>
        <p:spPr>
          <a:xfrm>
            <a:off x="9601482" y="2920799"/>
            <a:ext cx="1893570" cy="57340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bg-BG" sz="1400" dirty="0">
                <a:solidFill>
                  <a:srgbClr val="FFFFFF"/>
                </a:solidFill>
                <a:latin typeface="Source Sans 3"/>
                <a:ea typeface="Meiryo" panose="020B0604030504040204" pitchFamily="34" charset="-128"/>
                <a:cs typeface="Times New Roman" panose="02020603050405020304" pitchFamily="18" charset="0"/>
              </a:rPr>
              <a:t>Материали, енергия, вода</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27">
            <a:extLst>
              <a:ext uri="{FF2B5EF4-FFF2-40B4-BE49-F238E27FC236}">
                <a16:creationId xmlns:a16="http://schemas.microsoft.com/office/drawing/2014/main" id="{5A4B037F-4A35-4CED-AD5A-625A873C7420}"/>
              </a:ext>
            </a:extLst>
          </p:cNvPr>
          <p:cNvSpPr txBox="1"/>
          <p:nvPr/>
        </p:nvSpPr>
        <p:spPr>
          <a:xfrm>
            <a:off x="8770360" y="3439002"/>
            <a:ext cx="1851949" cy="1012825"/>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bg-BG" sz="2000" b="1" dirty="0">
                <a:solidFill>
                  <a:srgbClr val="FFFFFF"/>
                </a:solidFill>
                <a:latin typeface="DIN Condensed"/>
                <a:ea typeface="Meiryo" panose="020B0604030504040204" pitchFamily="34" charset="-128"/>
                <a:cs typeface="Times New Roman" panose="02020603050405020304" pitchFamily="18" charset="0"/>
              </a:rPr>
              <a:t>УСТОЙЧИВО</a:t>
            </a:r>
            <a:r>
              <a:rPr lang="en-US" sz="2000" b="1" dirty="0">
                <a:solidFill>
                  <a:srgbClr val="FFFFFF"/>
                </a:solidFill>
                <a:effectLst/>
                <a:latin typeface="DIN Condensed"/>
                <a:ea typeface="Meiryo" panose="020B0604030504040204" pitchFamily="34" charset="-128"/>
                <a:cs typeface="Times New Roman" panose="02020603050405020304" pitchFamily="18" charset="0"/>
              </a:rPr>
              <a:t> </a:t>
            </a:r>
            <a:r>
              <a:rPr lang="bg-BG" sz="2000" b="1" dirty="0">
                <a:solidFill>
                  <a:srgbClr val="FFFFFF"/>
                </a:solidFill>
                <a:effectLst/>
                <a:latin typeface="DIN Condensed"/>
                <a:ea typeface="Meiryo" panose="020B0604030504040204" pitchFamily="34" charset="-128"/>
                <a:cs typeface="Times New Roman" panose="02020603050405020304" pitchFamily="18" charset="0"/>
              </a:rPr>
              <a:t>ОПАКОВАНЕ</a:t>
            </a:r>
            <a:endParaRPr lang="en-IE"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26">
            <a:extLst>
              <a:ext uri="{FF2B5EF4-FFF2-40B4-BE49-F238E27FC236}">
                <a16:creationId xmlns:a16="http://schemas.microsoft.com/office/drawing/2014/main" id="{E8AD6F42-D5DD-4E67-A0E7-AFF9F82E4964}"/>
              </a:ext>
            </a:extLst>
          </p:cNvPr>
          <p:cNvSpPr txBox="1"/>
          <p:nvPr/>
        </p:nvSpPr>
        <p:spPr>
          <a:xfrm>
            <a:off x="9491241" y="4447716"/>
            <a:ext cx="2268637" cy="59118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bg-BG" sz="2500" dirty="0">
                <a:solidFill>
                  <a:srgbClr val="FFFFFF"/>
                </a:solidFill>
                <a:effectLst/>
                <a:latin typeface="DIN Condensed"/>
                <a:ea typeface="Meiryo" panose="020B0604030504040204" pitchFamily="34" charset="-128"/>
                <a:cs typeface="Times New Roman" panose="02020603050405020304" pitchFamily="18" charset="0"/>
              </a:rPr>
              <a:t>БЕЗОПАСЕН</a:t>
            </a:r>
            <a:endParaRPr lang="en-IE" sz="2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67">
            <a:extLst>
              <a:ext uri="{FF2B5EF4-FFF2-40B4-BE49-F238E27FC236}">
                <a16:creationId xmlns:a16="http://schemas.microsoft.com/office/drawing/2014/main" id="{9C821682-E8FA-48F2-A4D5-B2A0D1B64D50}"/>
              </a:ext>
            </a:extLst>
          </p:cNvPr>
          <p:cNvSpPr txBox="1"/>
          <p:nvPr/>
        </p:nvSpPr>
        <p:spPr>
          <a:xfrm>
            <a:off x="9674189" y="5038901"/>
            <a:ext cx="1893570" cy="57340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bg-BG" sz="1400" dirty="0">
                <a:solidFill>
                  <a:srgbClr val="FFFFFF"/>
                </a:solidFill>
                <a:effectLst/>
                <a:latin typeface="Source Sans 3"/>
                <a:ea typeface="Meiryo" panose="020B0604030504040204" pitchFamily="34" charset="-128"/>
                <a:cs typeface="Times New Roman" panose="02020603050405020304" pitchFamily="18" charset="0"/>
              </a:rPr>
              <a:t>Не замърсява и нетоксичен</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84766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brant green forest">
            <a:extLst>
              <a:ext uri="{FF2B5EF4-FFF2-40B4-BE49-F238E27FC236}">
                <a16:creationId xmlns:a16="http://schemas.microsoft.com/office/drawing/2014/main" id="{2E903C54-43BF-48FD-92CC-9EAF87B9E3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55350" y="0"/>
            <a:ext cx="4996237" cy="3330825"/>
          </a:xfrm>
          <a:prstGeom prst="rect">
            <a:avLst/>
          </a:prstGeom>
          <a:ln>
            <a:noFill/>
          </a:ln>
          <a:effectLst>
            <a:softEdge rad="112500"/>
          </a:effectLst>
        </p:spPr>
      </p:pic>
      <p:sp>
        <p:nvSpPr>
          <p:cNvPr id="2" name="Text Placeholder 1">
            <a:extLst>
              <a:ext uri="{FF2B5EF4-FFF2-40B4-BE49-F238E27FC236}">
                <a16:creationId xmlns:a16="http://schemas.microsoft.com/office/drawing/2014/main" id="{BF9BE201-A420-48B7-BBC8-5EDE474BCB8F}"/>
              </a:ext>
            </a:extLst>
          </p:cNvPr>
          <p:cNvSpPr>
            <a:spLocks noGrp="1"/>
          </p:cNvSpPr>
          <p:nvPr>
            <p:ph type="body" sz="quarter" idx="19"/>
          </p:nvPr>
        </p:nvSpPr>
        <p:spPr>
          <a:xfrm>
            <a:off x="2270587" y="1158402"/>
            <a:ext cx="3955810" cy="1160989"/>
          </a:xfrm>
        </p:spPr>
        <p:txBody>
          <a:bodyPr>
            <a:normAutofit/>
          </a:body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r>
              <a:rPr kumimoji="0" lang="bg-BG" sz="3600" b="1" i="0" u="none" strike="noStrike" kern="1200" cap="none" spc="0" normalizeH="0" baseline="0" noProof="0" dirty="0">
                <a:ln>
                  <a:noFill/>
                </a:ln>
                <a:solidFill>
                  <a:srgbClr val="085156"/>
                </a:solidFill>
                <a:effectLst/>
                <a:uLnTx/>
                <a:uFillTx/>
                <a:latin typeface="Calibri" panose="020F0502020204030204"/>
                <a:ea typeface="+mn-ea"/>
                <a:cs typeface="+mn-cs"/>
              </a:rPr>
              <a:t>СУРОВИНИ</a:t>
            </a:r>
            <a:r>
              <a:rPr kumimoji="0" lang="en-US" sz="3600" b="1"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bg-BG" sz="3600" b="1" i="0" u="none" strike="noStrike" kern="1200" cap="none" spc="0" normalizeH="0" baseline="0" noProof="0" dirty="0">
                <a:ln>
                  <a:noFill/>
                </a:ln>
                <a:solidFill>
                  <a:srgbClr val="085156"/>
                </a:solidFill>
                <a:effectLst/>
                <a:uLnTx/>
                <a:uFillTx/>
                <a:latin typeface="Calibri" panose="020F0502020204030204"/>
                <a:ea typeface="+mn-ea"/>
                <a:cs typeface="+mn-cs"/>
              </a:rPr>
              <a:t>  Хартия и Дърво</a:t>
            </a:r>
            <a:endParaRPr kumimoji="0" lang="en-US" sz="3600" b="1" i="0" u="none" strike="noStrike" kern="1200" cap="none" spc="0" normalizeH="0" baseline="0" noProof="0" dirty="0">
              <a:ln>
                <a:noFill/>
              </a:ln>
              <a:solidFill>
                <a:srgbClr val="085156"/>
              </a:solidFill>
              <a:effectLst/>
              <a:uLnTx/>
              <a:uFillTx/>
              <a:latin typeface="Calibri" panose="020F0502020204030204"/>
              <a:ea typeface="+mn-ea"/>
              <a:cs typeface="+mn-cs"/>
            </a:endParaRPr>
          </a:p>
          <a:p>
            <a:endParaRPr lang="en-IE" dirty="0"/>
          </a:p>
        </p:txBody>
      </p:sp>
      <p:sp>
        <p:nvSpPr>
          <p:cNvPr id="3" name="Text Placeholder 2">
            <a:extLst>
              <a:ext uri="{FF2B5EF4-FFF2-40B4-BE49-F238E27FC236}">
                <a16:creationId xmlns:a16="http://schemas.microsoft.com/office/drawing/2014/main" id="{8B44F20F-171C-48D7-A59C-261713B5B6C5}"/>
              </a:ext>
            </a:extLst>
          </p:cNvPr>
          <p:cNvSpPr>
            <a:spLocks noGrp="1"/>
          </p:cNvSpPr>
          <p:nvPr>
            <p:ph type="body" sz="quarter" idx="20"/>
          </p:nvPr>
        </p:nvSpPr>
        <p:spPr>
          <a:xfrm>
            <a:off x="286439" y="3128470"/>
            <a:ext cx="11282949" cy="3230383"/>
          </a:xfrm>
        </p:spPr>
        <p:txBody>
          <a:bodyPr/>
          <a:lstStyle/>
          <a:p>
            <a:pPr marL="0" marR="0" lvl="0" indent="0" algn="just" defTabSz="914400" rtl="0" eaLnBrk="1" fontAlgn="auto" latinLnBrk="0" hangingPunct="1">
              <a:lnSpc>
                <a:spcPct val="90000"/>
              </a:lnSpc>
              <a:spcBef>
                <a:spcPts val="1000"/>
              </a:spcBef>
              <a:spcAft>
                <a:spcPts val="0"/>
              </a:spcAft>
              <a:buClrTx/>
              <a:buSzTx/>
              <a:buFont typeface="Arial"/>
              <a:buNone/>
              <a:tabLst/>
              <a:defRPr/>
            </a:pPr>
            <a:r>
              <a:rPr lang="bg-BG" sz="2250" dirty="0">
                <a:solidFill>
                  <a:srgbClr val="085156"/>
                </a:solidFill>
                <a:latin typeface="Calibri" panose="020F0502020204030204"/>
              </a:rPr>
              <a:t>Дървен материал, опаковъчни материали на базата на влакна и биополимери от растителен произход могат да повлияят върху биоразнообразието и устойчивостта на екосистемите</a:t>
            </a:r>
            <a:r>
              <a:rPr kumimoji="0" lang="en-IE" sz="2250" b="0" i="0" u="none" strike="noStrike" kern="1200" cap="none" spc="0" normalizeH="0" baseline="0" noProof="0" dirty="0">
                <a:ln>
                  <a:noFill/>
                </a:ln>
                <a:solidFill>
                  <a:srgbClr val="085156"/>
                </a:solidFill>
                <a:effectLst/>
                <a:uLnTx/>
                <a:uFillTx/>
                <a:latin typeface="Calibri" panose="020F0502020204030204"/>
              </a:rPr>
              <a:t>. </a:t>
            </a:r>
          </a:p>
          <a:p>
            <a:pPr marL="0" marR="0" lvl="0" indent="0" algn="just" defTabSz="914400" rtl="0" eaLnBrk="1" fontAlgn="auto" latinLnBrk="0" hangingPunct="1">
              <a:lnSpc>
                <a:spcPct val="90000"/>
              </a:lnSpc>
              <a:spcBef>
                <a:spcPts val="1000"/>
              </a:spcBef>
              <a:spcAft>
                <a:spcPts val="0"/>
              </a:spcAft>
              <a:buClrTx/>
              <a:buSzTx/>
              <a:buFont typeface="Arial"/>
              <a:buNone/>
              <a:tabLst/>
              <a:defRPr/>
            </a:pPr>
            <a:r>
              <a:rPr lang="bg-BG" sz="2250" dirty="0">
                <a:solidFill>
                  <a:srgbClr val="085156"/>
                </a:solidFill>
                <a:latin typeface="Calibri" panose="020F0502020204030204"/>
              </a:rPr>
              <a:t>Горските дейности, например, могат да намалят или повредят горите с голяма възраст</a:t>
            </a:r>
            <a:r>
              <a:rPr kumimoji="0" lang="en-IE" sz="2250" b="0" i="0" u="none" strike="noStrike" kern="1200" cap="none" spc="0" normalizeH="0" baseline="0" noProof="0" dirty="0">
                <a:ln>
                  <a:noFill/>
                </a:ln>
                <a:solidFill>
                  <a:srgbClr val="085156"/>
                </a:solidFill>
                <a:effectLst/>
                <a:uLnTx/>
                <a:uFillTx/>
                <a:latin typeface="Calibri" panose="020F0502020204030204"/>
              </a:rPr>
              <a:t>. </a:t>
            </a:r>
          </a:p>
          <a:p>
            <a:pPr marL="0" marR="0" lvl="0" indent="0" algn="just" defTabSz="914400" rtl="0" eaLnBrk="1" fontAlgn="auto" latinLnBrk="0" hangingPunct="1">
              <a:lnSpc>
                <a:spcPct val="90000"/>
              </a:lnSpc>
              <a:spcBef>
                <a:spcPts val="1000"/>
              </a:spcBef>
              <a:spcAft>
                <a:spcPts val="0"/>
              </a:spcAft>
              <a:buClrTx/>
              <a:buSzTx/>
              <a:buFont typeface="Arial"/>
              <a:buNone/>
              <a:tabLst/>
              <a:defRPr/>
            </a:pPr>
            <a:r>
              <a:rPr lang="bg-BG" sz="2250" dirty="0">
                <a:solidFill>
                  <a:srgbClr val="085156"/>
                </a:solidFill>
                <a:latin typeface="Calibri" panose="020F0502020204030204"/>
              </a:rPr>
              <a:t>Доставката на „възобновяеми“ материали трябва да сведе до минимум всякакви потенциални въздействия</a:t>
            </a:r>
            <a:r>
              <a:rPr kumimoji="0" lang="en-IE" sz="2250" b="0" i="0" u="none" strike="noStrike" kern="1200" cap="none" spc="0" normalizeH="0" baseline="0" noProof="0" dirty="0">
                <a:ln>
                  <a:noFill/>
                </a:ln>
                <a:solidFill>
                  <a:srgbClr val="085156"/>
                </a:solidFill>
                <a:effectLst/>
                <a:uLnTx/>
                <a:uFillTx/>
                <a:latin typeface="Calibri" panose="020F0502020204030204"/>
              </a:rPr>
              <a:t>; </a:t>
            </a:r>
            <a:r>
              <a:rPr kumimoji="0" lang="bg-BG" sz="2250" b="0" i="0" u="none" strike="noStrike" kern="1200" cap="none" spc="0" normalizeH="0" baseline="0" noProof="0" dirty="0">
                <a:ln>
                  <a:noFill/>
                </a:ln>
                <a:solidFill>
                  <a:srgbClr val="085156"/>
                </a:solidFill>
                <a:effectLst/>
                <a:uLnTx/>
                <a:uFillTx/>
                <a:latin typeface="Calibri" panose="020F0502020204030204"/>
              </a:rPr>
              <a:t>например само чрез</a:t>
            </a:r>
            <a:r>
              <a:rPr kumimoji="0" lang="bg-BG" sz="2250" b="0" i="0" u="none" strike="noStrike" kern="1200" cap="none" spc="0" normalizeH="0" noProof="0" dirty="0">
                <a:ln>
                  <a:noFill/>
                </a:ln>
                <a:solidFill>
                  <a:srgbClr val="085156"/>
                </a:solidFill>
                <a:effectLst/>
                <a:uLnTx/>
                <a:uFillTx/>
                <a:latin typeface="Calibri" panose="020F0502020204030204"/>
              </a:rPr>
              <a:t> използване на хартия или картон от гори, които се управляват устойчиво. </a:t>
            </a:r>
          </a:p>
          <a:p>
            <a:pPr marL="0" marR="0" lvl="0" indent="0" algn="just" defTabSz="914400" rtl="0" eaLnBrk="1" fontAlgn="auto" latinLnBrk="0" hangingPunct="1">
              <a:lnSpc>
                <a:spcPct val="90000"/>
              </a:lnSpc>
              <a:spcBef>
                <a:spcPts val="1000"/>
              </a:spcBef>
              <a:spcAft>
                <a:spcPts val="0"/>
              </a:spcAft>
              <a:buClrTx/>
              <a:buSzTx/>
              <a:buFont typeface="Arial"/>
              <a:buNone/>
              <a:tabLst/>
              <a:defRPr/>
            </a:pPr>
            <a:r>
              <a:rPr lang="bg-BG" sz="2250" dirty="0">
                <a:solidFill>
                  <a:srgbClr val="085156"/>
                </a:solidFill>
                <a:latin typeface="Calibri" panose="020F0502020204030204"/>
              </a:rPr>
              <a:t>Въпросите с продоволствената сигурност също трябва да бъдат разгледани; например чрез изследване на въздействието на отклоняването на хранителни култури, като царевица, за производство на опаковки. </a:t>
            </a:r>
            <a:endParaRPr lang="en-IE" sz="2250" dirty="0"/>
          </a:p>
        </p:txBody>
      </p:sp>
    </p:spTree>
    <p:extLst>
      <p:ext uri="{BB962C8B-B14F-4D97-AF65-F5344CB8AC3E}">
        <p14:creationId xmlns:p14="http://schemas.microsoft.com/office/powerpoint/2010/main" val="3080439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197C6D-7B1D-4553-8928-B3B0242148BB}"/>
              </a:ext>
            </a:extLst>
          </p:cNvPr>
          <p:cNvSpPr>
            <a:spLocks noGrp="1"/>
          </p:cNvSpPr>
          <p:nvPr>
            <p:ph type="body" sz="quarter" idx="19"/>
          </p:nvPr>
        </p:nvSpPr>
        <p:spPr>
          <a:xfrm>
            <a:off x="579604" y="652821"/>
            <a:ext cx="5435606" cy="697353"/>
          </a:xfrm>
        </p:spPr>
        <p:txBody>
          <a:bodyPr>
            <a:normAutofit fontScale="77500" lnSpcReduction="20000"/>
          </a:bodyPr>
          <a:lstStyle/>
          <a:p>
            <a:r>
              <a:rPr lang="bg-BG" b="1" dirty="0">
                <a:solidFill>
                  <a:srgbClr val="F5C05B"/>
                </a:solidFill>
                <a:latin typeface="Calibri" panose="020F0502020204030204"/>
              </a:rPr>
              <a:t>Фактори за климатични промени</a:t>
            </a:r>
            <a:endParaRPr lang="en-IE" dirty="0">
              <a:solidFill>
                <a:srgbClr val="F5C05B"/>
              </a:solidFill>
            </a:endParaRPr>
          </a:p>
        </p:txBody>
      </p:sp>
      <p:sp>
        <p:nvSpPr>
          <p:cNvPr id="4" name="Text Placeholder 3">
            <a:extLst>
              <a:ext uri="{FF2B5EF4-FFF2-40B4-BE49-F238E27FC236}">
                <a16:creationId xmlns:a16="http://schemas.microsoft.com/office/drawing/2014/main" id="{3EA7F1C7-AAE7-4C6E-A221-6EEFF3C77CF3}"/>
              </a:ext>
            </a:extLst>
          </p:cNvPr>
          <p:cNvSpPr>
            <a:spLocks noGrp="1"/>
          </p:cNvSpPr>
          <p:nvPr>
            <p:ph type="body" sz="quarter" idx="20"/>
          </p:nvPr>
        </p:nvSpPr>
        <p:spPr>
          <a:xfrm>
            <a:off x="65634" y="1082977"/>
            <a:ext cx="6974144" cy="5122202"/>
          </a:xfrm>
        </p:spPr>
        <p:txBody>
          <a:bodyPr vert="horz" lIns="91440" tIns="45720" rIns="91440" bIns="45720" rtlCol="0" anchor="t">
            <a:noAutofit/>
          </a:bodyPr>
          <a:lstStyle/>
          <a:p>
            <a:pPr marR="0" lvl="0" algn="just" defTabSz="914400" rtl="0" eaLnBrk="1" fontAlgn="auto" latinLnBrk="0" hangingPunct="1">
              <a:lnSpc>
                <a:spcPct val="90000"/>
              </a:lnSpc>
              <a:spcBef>
                <a:spcPts val="1000"/>
              </a:spcBef>
              <a:spcAft>
                <a:spcPts val="0"/>
              </a:spcAft>
              <a:buClrTx/>
              <a:buSzTx/>
              <a:tabLst/>
              <a:defRPr/>
            </a:pPr>
            <a:endParaRPr kumimoji="0" lang="en-IE" sz="2400" b="0" i="0" u="none" strike="noStrike" kern="1200" cap="none" spc="0" normalizeH="0" baseline="0" noProof="0" dirty="0">
              <a:ln>
                <a:noFill/>
              </a:ln>
              <a:solidFill>
                <a:srgbClr val="5E5E5E"/>
              </a:solidFill>
              <a:effectLst/>
              <a:uLnTx/>
              <a:uFillTx/>
              <a:latin typeface="Calibri" panose="020F0502020204030204"/>
              <a:ea typeface="+mn-ea"/>
              <a:cs typeface="+mn-cs"/>
            </a:endParaRPr>
          </a:p>
          <a:p>
            <a:pPr marL="342900" indent="-342900" algn="just">
              <a:buFont typeface="Arial" panose="020B0604020202020204" pitchFamily="34" charset="0"/>
              <a:buChar char="•"/>
              <a:defRPr/>
            </a:pPr>
            <a:r>
              <a:rPr lang="bg-BG" sz="2300" dirty="0">
                <a:solidFill>
                  <a:srgbClr val="085156"/>
                </a:solidFill>
                <a:latin typeface="Calibri" panose="020F0502020204030204" pitchFamily="34" charset="0"/>
                <a:cs typeface="Calibri" panose="020F0502020204030204" pitchFamily="34" charset="0"/>
              </a:rPr>
              <a:t>Когато хората мислят за </a:t>
            </a:r>
            <a:r>
              <a:rPr lang="en-IE" sz="2300" dirty="0">
                <a:solidFill>
                  <a:srgbClr val="085156"/>
                </a:solidFill>
                <a:latin typeface="Calibri" panose="020F0502020204030204" pitchFamily="34" charset="0"/>
                <a:cs typeface="Calibri" panose="020F0502020204030204" pitchFamily="34" charset="0"/>
              </a:rPr>
              <a:t>“</a:t>
            </a:r>
            <a:r>
              <a:rPr lang="bg-BG" sz="2300" dirty="0">
                <a:solidFill>
                  <a:srgbClr val="085156"/>
                </a:solidFill>
                <a:latin typeface="Calibri" panose="020F0502020204030204" pitchFamily="34" charset="0"/>
                <a:cs typeface="Calibri" panose="020F0502020204030204" pitchFamily="34" charset="0"/>
              </a:rPr>
              <a:t>климатични промени и храната</a:t>
            </a:r>
            <a:r>
              <a:rPr lang="en-IE" sz="2300" dirty="0">
                <a:solidFill>
                  <a:srgbClr val="085156"/>
                </a:solidFill>
                <a:latin typeface="Calibri" panose="020F0502020204030204" pitchFamily="34" charset="0"/>
                <a:cs typeface="Calibri" panose="020F0502020204030204" pitchFamily="34" charset="0"/>
              </a:rPr>
              <a:t>,” </a:t>
            </a:r>
            <a:r>
              <a:rPr lang="bg-BG" sz="2300" dirty="0">
                <a:solidFill>
                  <a:srgbClr val="085156"/>
                </a:solidFill>
                <a:latin typeface="Calibri" panose="020F0502020204030204" pitchFamily="34" charset="0"/>
                <a:cs typeface="Calibri" panose="020F0502020204030204" pitchFamily="34" charset="0"/>
              </a:rPr>
              <a:t>мнозина първо се насочват към влиянието на земеделието върху измененията на климата – производство на месо и метан, ерозията на почвата и т.н. </a:t>
            </a:r>
            <a:endParaRPr lang="en-IE" sz="2300" dirty="0">
              <a:solidFill>
                <a:srgbClr val="085156"/>
              </a:solidFill>
              <a:latin typeface="Calibri" panose="020F0502020204030204" pitchFamily="34" charset="0"/>
              <a:cs typeface="Calibri" panose="020F0502020204030204" pitchFamily="34" charset="0"/>
            </a:endParaRPr>
          </a:p>
          <a:p>
            <a:pPr marL="342900" indent="-342900" algn="just">
              <a:buFont typeface="Arial" panose="020B0604020202020204" pitchFamily="34" charset="0"/>
              <a:buChar char="•"/>
              <a:defRPr/>
            </a:pPr>
            <a:r>
              <a:rPr lang="bg-BG" sz="2300" dirty="0">
                <a:solidFill>
                  <a:srgbClr val="085156"/>
                </a:solidFill>
                <a:latin typeface="Calibri" panose="020F0502020204030204" pitchFamily="34" charset="0"/>
                <a:cs typeface="Calibri" panose="020F0502020204030204" pitchFamily="34" charset="0"/>
              </a:rPr>
              <a:t>Според доклада на Организацията по прехрана ФАО на ООН на семинар през</a:t>
            </a:r>
            <a:r>
              <a:rPr kumimoji="0" lang="en-IE" sz="2300" b="0" i="0" u="none" strike="noStrike" kern="1200" cap="none" spc="0" normalizeH="0" baseline="0" noProof="0" dirty="0">
                <a:ln>
                  <a:noFill/>
                </a:ln>
                <a:solidFill>
                  <a:srgbClr val="085156"/>
                </a:solidFill>
                <a:effectLst/>
                <a:uLnTx/>
                <a:uFillTx/>
                <a:latin typeface="Calibri" panose="020F0502020204030204" pitchFamily="34" charset="0"/>
                <a:cs typeface="Calibri" panose="020F0502020204030204" pitchFamily="34" charset="0"/>
              </a:rPr>
              <a:t> 2016</a:t>
            </a:r>
            <a:r>
              <a:rPr kumimoji="0" lang="bg-BG" sz="2300" b="0" i="0" u="none" strike="noStrike" kern="1200" cap="none" spc="0" normalizeH="0" baseline="0" noProof="0" dirty="0">
                <a:ln>
                  <a:noFill/>
                </a:ln>
                <a:solidFill>
                  <a:srgbClr val="085156"/>
                </a:solidFill>
                <a:effectLst/>
                <a:uLnTx/>
                <a:uFillTx/>
                <a:latin typeface="Calibri" panose="020F0502020204030204" pitchFamily="34" charset="0"/>
                <a:cs typeface="Calibri" panose="020F0502020204030204" pitchFamily="34" charset="0"/>
              </a:rPr>
              <a:t> г.</a:t>
            </a:r>
            <a:r>
              <a:rPr kumimoji="0" lang="en-IE" sz="2300" b="0" i="0" u="none" strike="noStrike" kern="1200" cap="none" spc="0" normalizeH="0" baseline="0" noProof="0" dirty="0">
                <a:ln>
                  <a:noFill/>
                </a:ln>
                <a:solidFill>
                  <a:srgbClr val="085156"/>
                </a:solidFill>
                <a:effectLst/>
                <a:uLnTx/>
                <a:uFillTx/>
                <a:latin typeface="Calibri" panose="020F0502020204030204" pitchFamily="34" charset="0"/>
                <a:cs typeface="Calibri" panose="020F0502020204030204" pitchFamily="34" charset="0"/>
              </a:rPr>
              <a:t>, </a:t>
            </a:r>
            <a:r>
              <a:rPr kumimoji="0" lang="en-IE" sz="2300" b="0" i="0" u="none" strike="noStrike" kern="1200" cap="none" spc="0" normalizeH="0" baseline="0" noProof="0" dirty="0">
                <a:ln>
                  <a:noFill/>
                </a:ln>
                <a:solidFill>
                  <a:srgbClr val="085156"/>
                </a:solidFill>
                <a:effectLst/>
                <a:uLnTx/>
                <a:uFillTx/>
                <a:latin typeface="Calibri" panose="020F0502020204030204" pitchFamily="34" charset="0"/>
                <a:cs typeface="Calibri" panose="020F0502020204030204" pitchFamily="34" charset="0"/>
                <a:hlinkClick r:id="rId2"/>
              </a:rPr>
              <a:t>Livestock’s Long Shadow</a:t>
            </a:r>
            <a:r>
              <a:rPr kumimoji="0" lang="en-IE" sz="2300" b="0" i="0" u="none" strike="noStrike" kern="1200" cap="none" spc="0" normalizeH="0" baseline="0" noProof="0" dirty="0">
                <a:ln>
                  <a:noFill/>
                </a:ln>
                <a:solidFill>
                  <a:srgbClr val="085156"/>
                </a:solidFill>
                <a:effectLst/>
                <a:uLnTx/>
                <a:uFillTx/>
                <a:latin typeface="Calibri" panose="020F0502020204030204" pitchFamily="34" charset="0"/>
                <a:cs typeface="Calibri" panose="020F0502020204030204" pitchFamily="34" charset="0"/>
              </a:rPr>
              <a:t>, </a:t>
            </a:r>
            <a:r>
              <a:rPr kumimoji="0" lang="bg-BG" sz="2300" b="0" i="0" u="none" strike="noStrike" kern="1200" cap="none" spc="0" normalizeH="0" baseline="0" noProof="0" dirty="0">
                <a:ln>
                  <a:noFill/>
                </a:ln>
                <a:solidFill>
                  <a:srgbClr val="085156"/>
                </a:solidFill>
                <a:effectLst/>
                <a:uLnTx/>
                <a:uFillTx/>
                <a:latin typeface="Calibri" panose="020F0502020204030204" pitchFamily="34" charset="0"/>
                <a:cs typeface="Calibri" panose="020F0502020204030204" pitchFamily="34" charset="0"/>
              </a:rPr>
              <a:t>само животновъдният сектор е отговорен за </a:t>
            </a:r>
            <a:r>
              <a:rPr kumimoji="0" lang="en-IE" sz="2300" b="0" i="0" u="none" strike="noStrike" kern="1200" cap="none" spc="0" normalizeH="0" baseline="0" noProof="0" dirty="0">
                <a:ln>
                  <a:noFill/>
                </a:ln>
                <a:solidFill>
                  <a:srgbClr val="085156"/>
                </a:solidFill>
                <a:effectLst/>
                <a:uLnTx/>
                <a:uFillTx/>
                <a:latin typeface="Calibri" panose="020F0502020204030204" pitchFamily="34" charset="0"/>
                <a:cs typeface="Calibri" panose="020F0502020204030204" pitchFamily="34" charset="0"/>
              </a:rPr>
              <a:t>18% </a:t>
            </a:r>
            <a:r>
              <a:rPr kumimoji="0" lang="bg-BG" sz="2300" b="0" i="0" u="none" strike="noStrike" kern="1200" cap="none" spc="0" normalizeH="0" baseline="0" noProof="0" dirty="0">
                <a:ln>
                  <a:noFill/>
                </a:ln>
                <a:solidFill>
                  <a:srgbClr val="085156"/>
                </a:solidFill>
                <a:effectLst/>
                <a:uLnTx/>
                <a:uFillTx/>
                <a:latin typeface="Calibri" panose="020F0502020204030204" pitchFamily="34" charset="0"/>
                <a:cs typeface="Calibri" panose="020F0502020204030204" pitchFamily="34" charset="0"/>
              </a:rPr>
              <a:t>от общите парникови газове в света. </a:t>
            </a:r>
            <a:endParaRPr kumimoji="0" lang="en-IE" sz="2300" b="0" i="0" u="none" strike="noStrike" kern="1200" cap="none" spc="0" normalizeH="0" baseline="0" noProof="0" dirty="0">
              <a:ln>
                <a:noFill/>
              </a:ln>
              <a:solidFill>
                <a:srgbClr val="085156"/>
              </a:solidFill>
              <a:effectLst/>
              <a:uLnTx/>
              <a:uFillTx/>
              <a:latin typeface="Calibri" panose="020F0502020204030204" pitchFamily="34" charset="0"/>
              <a:cs typeface="Calibri" panose="020F0502020204030204" pitchFamily="34" charset="0"/>
            </a:endParaRPr>
          </a:p>
          <a:p>
            <a:pPr marL="342900" indent="-342900" algn="just">
              <a:buFont typeface="Arial" panose="020B0604020202020204" pitchFamily="34" charset="0"/>
              <a:buChar char="•"/>
              <a:defRPr/>
            </a:pPr>
            <a:r>
              <a:rPr lang="bg-BG" sz="2300" dirty="0">
                <a:solidFill>
                  <a:srgbClr val="085156"/>
                </a:solidFill>
                <a:latin typeface="Calibri" panose="020F0502020204030204" pitchFamily="34" charset="0"/>
                <a:cs typeface="Calibri" panose="020F0502020204030204" pitchFamily="34" charset="0"/>
              </a:rPr>
              <a:t>И все пак наскоро беше изчислено, че цялата хранителна система допринася с </a:t>
            </a:r>
            <a:r>
              <a:rPr lang="en-IE" sz="2300" dirty="0">
                <a:solidFill>
                  <a:srgbClr val="085156"/>
                </a:solidFill>
                <a:latin typeface="Calibri" panose="020F0502020204030204" pitchFamily="34" charset="0"/>
                <a:cs typeface="Calibri" panose="020F0502020204030204" pitchFamily="34" charset="0"/>
              </a:rPr>
              <a:t>21-37% </a:t>
            </a:r>
            <a:r>
              <a:rPr lang="bg-BG" sz="2300" dirty="0">
                <a:solidFill>
                  <a:srgbClr val="085156"/>
                </a:solidFill>
                <a:latin typeface="Calibri" panose="020F0502020204030204" pitchFamily="34" charset="0"/>
                <a:cs typeface="Calibri" panose="020F0502020204030204" pitchFamily="34" charset="0"/>
              </a:rPr>
              <a:t>от общите емисии на парникови газове ПГ/</a:t>
            </a:r>
            <a:r>
              <a:rPr lang="en-IE" sz="2300" dirty="0">
                <a:solidFill>
                  <a:srgbClr val="085156"/>
                </a:solidFill>
                <a:latin typeface="Calibri" panose="020F0502020204030204" pitchFamily="34" charset="0"/>
                <a:cs typeface="Calibri" panose="020F0502020204030204" pitchFamily="34" charset="0"/>
              </a:rPr>
              <a:t>GHG (</a:t>
            </a:r>
            <a:r>
              <a:rPr lang="bg-BG" sz="2300" dirty="0">
                <a:solidFill>
                  <a:srgbClr val="085156"/>
                </a:solidFill>
                <a:latin typeface="Calibri" panose="020F0502020204030204" pitchFamily="34" charset="0"/>
                <a:cs typeface="Calibri" panose="020F0502020204030204" pitchFamily="34" charset="0"/>
              </a:rPr>
              <a:t>доклад за физически науки </a:t>
            </a:r>
            <a:r>
              <a:rPr lang="en-IE" sz="2300" dirty="0">
                <a:solidFill>
                  <a:srgbClr val="085156"/>
                </a:solidFill>
                <a:latin typeface="Calibri" panose="020F0502020204030204" pitchFamily="34" charset="0"/>
                <a:cs typeface="Calibri" panose="020F0502020204030204" pitchFamily="34" charset="0"/>
              </a:rPr>
              <a:t>2021 IPCC Physical Science</a:t>
            </a:r>
            <a:r>
              <a:rPr lang="bg-BG" sz="2300" dirty="0">
                <a:solidFill>
                  <a:srgbClr val="085156"/>
                </a:solidFill>
                <a:latin typeface="Calibri" panose="020F0502020204030204" pitchFamily="34" charset="0"/>
                <a:cs typeface="Calibri" panose="020F0502020204030204" pitchFamily="34" charset="0"/>
              </a:rPr>
              <a:t> </a:t>
            </a:r>
            <a:r>
              <a:rPr lang="en-US" sz="2300" dirty="0">
                <a:solidFill>
                  <a:srgbClr val="085156"/>
                </a:solidFill>
                <a:latin typeface="Calibri" panose="020F0502020204030204" pitchFamily="34" charset="0"/>
                <a:cs typeface="Calibri" panose="020F0502020204030204" pitchFamily="34" charset="0"/>
              </a:rPr>
              <a:t>Report</a:t>
            </a:r>
            <a:r>
              <a:rPr lang="en-IE" sz="2300" dirty="0">
                <a:solidFill>
                  <a:srgbClr val="085156"/>
                </a:solidFill>
                <a:latin typeface="Calibri" panose="020F0502020204030204" pitchFamily="34" charset="0"/>
                <a:cs typeface="Calibri" panose="020F0502020204030204" pitchFamily="34" charset="0"/>
              </a:rPr>
              <a:t>). </a:t>
            </a:r>
            <a:endParaRPr lang="en-IE" sz="2300" b="0" i="0" u="none" strike="noStrike" kern="1200" cap="none" spc="0" normalizeH="0" baseline="0" noProof="0" dirty="0">
              <a:ln>
                <a:noFill/>
              </a:ln>
              <a:solidFill>
                <a:srgbClr val="085156"/>
              </a:solidFill>
              <a:effectLst/>
              <a:uLnTx/>
              <a:uFillTx/>
              <a:latin typeface="Calibri" panose="020F0502020204030204" pitchFamily="34" charset="0"/>
              <a:cs typeface="Calibri" panose="020F0502020204030204" pitchFamily="34" charset="0"/>
            </a:endParaRPr>
          </a:p>
          <a:p>
            <a:endParaRPr lang="en-IE" dirty="0"/>
          </a:p>
        </p:txBody>
      </p:sp>
      <p:pic>
        <p:nvPicPr>
          <p:cNvPr id="14" name="Picture Placeholder 13" descr="A herd of cows in a field&#10;&#10;Description automatically generated with medium confidence">
            <a:extLst>
              <a:ext uri="{FF2B5EF4-FFF2-40B4-BE49-F238E27FC236}">
                <a16:creationId xmlns:a16="http://schemas.microsoft.com/office/drawing/2014/main" id="{1594DE68-2F05-4BBE-B62A-527C0B62D9D8}"/>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p:pic>
    </p:spTree>
    <p:extLst>
      <p:ext uri="{BB962C8B-B14F-4D97-AF65-F5344CB8AC3E}">
        <p14:creationId xmlns:p14="http://schemas.microsoft.com/office/powerpoint/2010/main" val="16610673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23AA8B-1BAA-4862-9267-D05DC16E593B}"/>
              </a:ext>
            </a:extLst>
          </p:cNvPr>
          <p:cNvSpPr>
            <a:spLocks noGrp="1"/>
          </p:cNvSpPr>
          <p:nvPr>
            <p:ph type="body" sz="quarter" idx="16"/>
          </p:nvPr>
        </p:nvSpPr>
        <p:spPr>
          <a:xfrm>
            <a:off x="5856270" y="493161"/>
            <a:ext cx="5741378" cy="1023792"/>
          </a:xfrm>
        </p:spPr>
        <p:txBody>
          <a:bodyPr>
            <a:normAutofit fontScale="92500"/>
          </a:bodyPr>
          <a:lstStyle/>
          <a:p>
            <a:r>
              <a:rPr lang="bg-BG" b="1" dirty="0">
                <a:solidFill>
                  <a:srgbClr val="406F70"/>
                </a:solidFill>
              </a:rPr>
              <a:t>Ковид и преминаването към </a:t>
            </a:r>
            <a:r>
              <a:rPr lang="en-US" b="1" dirty="0">
                <a:solidFill>
                  <a:srgbClr val="406F70"/>
                </a:solidFill>
              </a:rPr>
              <a:t> </a:t>
            </a:r>
            <a:r>
              <a:rPr lang="bg-BG" b="1" dirty="0">
                <a:solidFill>
                  <a:srgbClr val="406F70"/>
                </a:solidFill>
              </a:rPr>
              <a:t>храна за вкъщи/</a:t>
            </a:r>
            <a:r>
              <a:rPr lang="en-US" b="1" dirty="0">
                <a:solidFill>
                  <a:srgbClr val="406F70"/>
                </a:solidFill>
              </a:rPr>
              <a:t>take-away</a:t>
            </a:r>
            <a:endParaRPr lang="en-IE" b="1" dirty="0">
              <a:solidFill>
                <a:srgbClr val="406F70"/>
              </a:solidFill>
            </a:endParaRPr>
          </a:p>
          <a:p>
            <a:endParaRPr lang="en-IE" dirty="0"/>
          </a:p>
        </p:txBody>
      </p:sp>
      <p:sp>
        <p:nvSpPr>
          <p:cNvPr id="3" name="Text Placeholder 2">
            <a:extLst>
              <a:ext uri="{FF2B5EF4-FFF2-40B4-BE49-F238E27FC236}">
                <a16:creationId xmlns:a16="http://schemas.microsoft.com/office/drawing/2014/main" id="{8C6E78B5-EAF4-40A7-A972-65A6165C1B7E}"/>
              </a:ext>
            </a:extLst>
          </p:cNvPr>
          <p:cNvSpPr>
            <a:spLocks noGrp="1"/>
          </p:cNvSpPr>
          <p:nvPr>
            <p:ph type="body" sz="quarter" idx="17"/>
          </p:nvPr>
        </p:nvSpPr>
        <p:spPr>
          <a:xfrm>
            <a:off x="5651292" y="1872866"/>
            <a:ext cx="5947380" cy="4271079"/>
          </a:xfrm>
        </p:spPr>
        <p:txBody>
          <a:bodyPr/>
          <a:lstStyle/>
          <a:p>
            <a:r>
              <a:rPr lang="bg-BG" b="0" i="0" dirty="0">
                <a:solidFill>
                  <a:srgbClr val="085156"/>
                </a:solidFill>
                <a:effectLst/>
              </a:rPr>
              <a:t>Както се вижда има промяна към повече ресторанти приемащи модела за вкъщи, решихме да разгледаме различните видове опаковки, за да може да сте в курса и да постигнете целите си за устойчивост</a:t>
            </a:r>
            <a:r>
              <a:rPr lang="en-US" b="0" i="0" dirty="0">
                <a:solidFill>
                  <a:srgbClr val="085156"/>
                </a:solidFill>
                <a:effectLst/>
              </a:rPr>
              <a:t>. </a:t>
            </a:r>
          </a:p>
          <a:p>
            <a:r>
              <a:rPr lang="bg-BG" dirty="0">
                <a:solidFill>
                  <a:srgbClr val="085156"/>
                </a:solidFill>
              </a:rPr>
              <a:t>Има много неща, които трябва да отчитате при закупуването на опаковки за храни. В този модул ние разгледахме най-популярните опции и споделихме информация, която ще ви помогне да вземете  по-обосновано решение за това кое е най-доброто за вашия бизнес</a:t>
            </a:r>
            <a:r>
              <a:rPr lang="en-US" b="0" i="0" dirty="0">
                <a:solidFill>
                  <a:srgbClr val="085156"/>
                </a:solidFill>
                <a:effectLst/>
              </a:rPr>
              <a:t>.</a:t>
            </a:r>
            <a:br>
              <a:rPr lang="en-US" dirty="0">
                <a:solidFill>
                  <a:srgbClr val="085156"/>
                </a:solidFill>
              </a:rPr>
            </a:br>
            <a:endParaRPr lang="en-IE" dirty="0">
              <a:solidFill>
                <a:srgbClr val="085156"/>
              </a:solidFill>
            </a:endParaRPr>
          </a:p>
          <a:p>
            <a:pPr algn="l"/>
            <a:endParaRPr lang="en-IE" dirty="0"/>
          </a:p>
        </p:txBody>
      </p:sp>
      <p:pic>
        <p:nvPicPr>
          <p:cNvPr id="6" name="Picture Placeholder 5" descr="Tray of takeaway coffees">
            <a:extLst>
              <a:ext uri="{FF2B5EF4-FFF2-40B4-BE49-F238E27FC236}">
                <a16:creationId xmlns:a16="http://schemas.microsoft.com/office/drawing/2014/main" id="{215D9DFE-4352-4BCF-9618-C63546EFD0A2}"/>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39086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gital rendering of a virus formation">
            <a:extLst>
              <a:ext uri="{FF2B5EF4-FFF2-40B4-BE49-F238E27FC236}">
                <a16:creationId xmlns:a16="http://schemas.microsoft.com/office/drawing/2014/main" id="{A57C9557-E3FF-46F4-A0D1-F5EE87DC0D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24782" y="127672"/>
            <a:ext cx="4623630" cy="1881571"/>
          </a:xfrm>
          <a:prstGeom prst="rect">
            <a:avLst/>
          </a:prstGeom>
          <a:ln>
            <a:noFill/>
          </a:ln>
          <a:effectLst>
            <a:softEdge rad="112500"/>
          </a:effectLst>
        </p:spPr>
      </p:pic>
      <p:sp>
        <p:nvSpPr>
          <p:cNvPr id="2" name="Text Placeholder 1">
            <a:extLst>
              <a:ext uri="{FF2B5EF4-FFF2-40B4-BE49-F238E27FC236}">
                <a16:creationId xmlns:a16="http://schemas.microsoft.com/office/drawing/2014/main" id="{8DAACE92-4AD9-4FD8-B33B-ADD8E6F835D6}"/>
              </a:ext>
            </a:extLst>
          </p:cNvPr>
          <p:cNvSpPr>
            <a:spLocks noGrp="1"/>
          </p:cNvSpPr>
          <p:nvPr>
            <p:ph type="body" sz="quarter" idx="19"/>
          </p:nvPr>
        </p:nvSpPr>
        <p:spPr>
          <a:xfrm>
            <a:off x="2754217" y="447344"/>
            <a:ext cx="3866920" cy="1160989"/>
          </a:xfrm>
        </p:spPr>
        <p:txBody>
          <a:bodyPr>
            <a:normAutofit/>
          </a:bodyPr>
          <a:lstStyle/>
          <a:p>
            <a:pPr algn="l"/>
            <a:r>
              <a:rPr lang="bg-BG" b="1" dirty="0"/>
              <a:t>Наследството на Ковид</a:t>
            </a:r>
            <a:r>
              <a:rPr lang="en-US" b="1" dirty="0"/>
              <a:t>:</a:t>
            </a:r>
            <a:endParaRPr lang="en-IE" b="1" dirty="0"/>
          </a:p>
        </p:txBody>
      </p:sp>
      <p:sp>
        <p:nvSpPr>
          <p:cNvPr id="3" name="Text Placeholder 2">
            <a:extLst>
              <a:ext uri="{FF2B5EF4-FFF2-40B4-BE49-F238E27FC236}">
                <a16:creationId xmlns:a16="http://schemas.microsoft.com/office/drawing/2014/main" id="{79264A9A-F1E7-4475-A365-08B37518397D}"/>
              </a:ext>
            </a:extLst>
          </p:cNvPr>
          <p:cNvSpPr>
            <a:spLocks noGrp="1"/>
          </p:cNvSpPr>
          <p:nvPr>
            <p:ph type="body" sz="quarter" idx="20"/>
          </p:nvPr>
        </p:nvSpPr>
        <p:spPr>
          <a:xfrm>
            <a:off x="220337" y="1871187"/>
            <a:ext cx="11611779" cy="4010459"/>
          </a:xfrm>
        </p:spPr>
        <p:txBody>
          <a:bodyPr/>
          <a:lstStyle/>
          <a:p>
            <a:pPr algn="just"/>
            <a:r>
              <a:rPr lang="bg-BG" sz="2200" dirty="0">
                <a:solidFill>
                  <a:srgbClr val="085156"/>
                </a:solidFill>
              </a:rPr>
              <a:t>През последните години забелязваме значителен напредък в усилията за намаляване на </a:t>
            </a:r>
            <a:r>
              <a:rPr lang="bg-BG" sz="2200" b="1" dirty="0">
                <a:solidFill>
                  <a:srgbClr val="085156"/>
                </a:solidFill>
              </a:rPr>
              <a:t>еднократните опаковки </a:t>
            </a:r>
            <a:r>
              <a:rPr lang="bg-BG" sz="2200" dirty="0">
                <a:solidFill>
                  <a:srgbClr val="085156"/>
                </a:solidFill>
              </a:rPr>
              <a:t>в сектора на хранителните услуги и висока информираност за въздействието на обема на отпадъците от опаковки, произведени в нашата индустрия </a:t>
            </a:r>
            <a:r>
              <a:rPr lang="en-US" sz="2200" b="0" i="0" dirty="0">
                <a:solidFill>
                  <a:srgbClr val="085156"/>
                </a:solidFill>
                <a:effectLst/>
              </a:rPr>
              <a:t>(</a:t>
            </a:r>
            <a:r>
              <a:rPr lang="bg-BG" sz="2200" b="0" i="0" dirty="0">
                <a:solidFill>
                  <a:srgbClr val="085156"/>
                </a:solidFill>
                <a:effectLst/>
              </a:rPr>
              <a:t>с голям напредък, по-специално в усвояването на многократно използваеми продукти по специално чашите за кафе</a:t>
            </a:r>
            <a:r>
              <a:rPr lang="en-US" sz="2200" b="0" i="0" dirty="0">
                <a:solidFill>
                  <a:srgbClr val="085156"/>
                </a:solidFill>
                <a:effectLst/>
              </a:rPr>
              <a:t>). </a:t>
            </a:r>
          </a:p>
          <a:p>
            <a:pPr algn="just"/>
            <a:r>
              <a:rPr lang="bg-BG" sz="2200" dirty="0">
                <a:solidFill>
                  <a:srgbClr val="085156"/>
                </a:solidFill>
              </a:rPr>
              <a:t>Вс</a:t>
            </a:r>
            <a:r>
              <a:rPr lang="bg-BG" sz="2200" b="0" i="0" dirty="0">
                <a:solidFill>
                  <a:srgbClr val="085156"/>
                </a:solidFill>
                <a:effectLst/>
              </a:rPr>
              <a:t>ледствие на </a:t>
            </a:r>
            <a:r>
              <a:rPr lang="en-US" sz="2200" b="0" i="0" dirty="0">
                <a:solidFill>
                  <a:srgbClr val="085156"/>
                </a:solidFill>
                <a:effectLst/>
              </a:rPr>
              <a:t>Covid-19, </a:t>
            </a:r>
            <a:r>
              <a:rPr lang="bg-BG" sz="2200" b="0" i="0" dirty="0">
                <a:solidFill>
                  <a:srgbClr val="085156"/>
                </a:solidFill>
                <a:effectLst/>
              </a:rPr>
              <a:t>за съжаление, отново видяхме </a:t>
            </a:r>
            <a:r>
              <a:rPr lang="bg-BG" sz="2200" b="1" i="0" dirty="0">
                <a:solidFill>
                  <a:srgbClr val="085156"/>
                </a:solidFill>
                <a:effectLst/>
              </a:rPr>
              <a:t>огромно увеличение на еднократната употреба отново</a:t>
            </a:r>
            <a:r>
              <a:rPr lang="en-US" sz="2200" b="0" i="0" dirty="0">
                <a:solidFill>
                  <a:srgbClr val="085156"/>
                </a:solidFill>
                <a:effectLst/>
              </a:rPr>
              <a:t>, </a:t>
            </a:r>
            <a:r>
              <a:rPr lang="bg-BG" sz="2200" b="0" i="0" dirty="0">
                <a:solidFill>
                  <a:srgbClr val="085156"/>
                </a:solidFill>
                <a:effectLst/>
              </a:rPr>
              <a:t>отчасти поради нарастването на възможностите за бързо хранене и вземане на ястия за вкъщи, но и защото много фирми избраха да предлагат по-индивидуално опаковани артикули поради опасения за безопасността и спряха да приемат чаши за многократна употреба, поради опасения за контакт</a:t>
            </a:r>
            <a:r>
              <a:rPr lang="en-US" sz="2200" b="0" i="0" dirty="0">
                <a:solidFill>
                  <a:srgbClr val="085156"/>
                </a:solidFill>
                <a:effectLst/>
              </a:rPr>
              <a:t>. </a:t>
            </a:r>
          </a:p>
          <a:p>
            <a:pPr algn="just"/>
            <a:r>
              <a:rPr lang="bg-BG" sz="2200" dirty="0">
                <a:solidFill>
                  <a:srgbClr val="085156"/>
                </a:solidFill>
              </a:rPr>
              <a:t>Ирландският орган по безопасност на храните/</a:t>
            </a:r>
            <a:r>
              <a:rPr lang="en-US" sz="2200" b="0" i="0" dirty="0">
                <a:solidFill>
                  <a:srgbClr val="085156"/>
                </a:solidFill>
                <a:effectLst/>
              </a:rPr>
              <a:t>Food Safety Authority</a:t>
            </a:r>
            <a:r>
              <a:rPr lang="bg-BG" sz="2200" b="0" i="0" dirty="0">
                <a:solidFill>
                  <a:srgbClr val="085156"/>
                </a:solidFill>
                <a:effectLst/>
              </a:rPr>
              <a:t> заяви, че не е необходимо да се използват артикули за еднократна употреба, и че все още е разрешено да се приемат чаши и съдове за многократна употреба от клиенти, при условие, че са налице системи за гарантиране на безопасността</a:t>
            </a:r>
            <a:r>
              <a:rPr lang="en-US" sz="2300" b="0" i="0" dirty="0">
                <a:solidFill>
                  <a:srgbClr val="085156"/>
                </a:solidFill>
                <a:effectLst/>
              </a:rPr>
              <a:t>. </a:t>
            </a:r>
            <a:r>
              <a:rPr lang="en-US" b="0" i="0" dirty="0">
                <a:solidFill>
                  <a:srgbClr val="085156"/>
                </a:solidFill>
                <a:effectLst/>
              </a:rPr>
              <a:t> </a:t>
            </a:r>
            <a:r>
              <a:rPr lang="en-US" sz="1800" b="0" i="0" dirty="0">
                <a:solidFill>
                  <a:srgbClr val="085156"/>
                </a:solidFill>
                <a:effectLst/>
              </a:rPr>
              <a:t>[</a:t>
            </a:r>
            <a:r>
              <a:rPr lang="bg-BG" sz="1800" b="1" i="1" dirty="0">
                <a:solidFill>
                  <a:srgbClr val="085156"/>
                </a:solidFill>
              </a:rPr>
              <a:t>Източник</a:t>
            </a:r>
            <a:r>
              <a:rPr lang="en-US" sz="1800" b="0" i="0" dirty="0">
                <a:solidFill>
                  <a:srgbClr val="085156"/>
                </a:solidFill>
                <a:effectLst/>
              </a:rPr>
              <a:t>: Food Safety Authority of Ireland]</a:t>
            </a:r>
          </a:p>
          <a:p>
            <a:pPr algn="l"/>
            <a:r>
              <a:rPr lang="en-US" b="0" i="0" dirty="0">
                <a:solidFill>
                  <a:srgbClr val="085156"/>
                </a:solidFill>
                <a:effectLst/>
                <a:latin typeface="Helvetica Neue"/>
              </a:rPr>
              <a:t> </a:t>
            </a:r>
          </a:p>
          <a:p>
            <a:endParaRPr lang="en-IE" dirty="0">
              <a:solidFill>
                <a:srgbClr val="085156"/>
              </a:solidFill>
            </a:endParaRPr>
          </a:p>
        </p:txBody>
      </p:sp>
    </p:spTree>
    <p:extLst>
      <p:ext uri="{BB962C8B-B14F-4D97-AF65-F5344CB8AC3E}">
        <p14:creationId xmlns:p14="http://schemas.microsoft.com/office/powerpoint/2010/main" val="2865822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97F9E9-2D2B-44DA-B82A-C4C38156AB75}"/>
              </a:ext>
            </a:extLst>
          </p:cNvPr>
          <p:cNvSpPr>
            <a:spLocks noGrp="1"/>
          </p:cNvSpPr>
          <p:nvPr>
            <p:ph type="body" sz="quarter" idx="13"/>
          </p:nvPr>
        </p:nvSpPr>
        <p:spPr/>
        <p:txBody>
          <a:bodyPr/>
          <a:lstStyle/>
          <a:p>
            <a:r>
              <a:rPr lang="bg-BG" b="1" dirty="0">
                <a:solidFill>
                  <a:srgbClr val="406F70"/>
                </a:solidFill>
              </a:rPr>
              <a:t>Безконтактно кафе</a:t>
            </a:r>
            <a:endParaRPr lang="en-IE" b="1" dirty="0">
              <a:solidFill>
                <a:srgbClr val="406F70"/>
              </a:solidFill>
            </a:endParaRPr>
          </a:p>
        </p:txBody>
      </p:sp>
      <p:sp>
        <p:nvSpPr>
          <p:cNvPr id="3" name="Text Placeholder 2">
            <a:extLst>
              <a:ext uri="{FF2B5EF4-FFF2-40B4-BE49-F238E27FC236}">
                <a16:creationId xmlns:a16="http://schemas.microsoft.com/office/drawing/2014/main" id="{69A86F29-A8CC-4B2C-8D58-2D14FC31C4AD}"/>
              </a:ext>
            </a:extLst>
          </p:cNvPr>
          <p:cNvSpPr>
            <a:spLocks noGrp="1"/>
          </p:cNvSpPr>
          <p:nvPr>
            <p:ph type="body" sz="quarter" idx="14"/>
          </p:nvPr>
        </p:nvSpPr>
        <p:spPr/>
        <p:txBody>
          <a:bodyPr/>
          <a:lstStyle/>
          <a:p>
            <a:r>
              <a:rPr lang="bg-BG" dirty="0">
                <a:solidFill>
                  <a:srgbClr val="406F70"/>
                </a:solidFill>
              </a:rPr>
              <a:t>Прости безопасни системи</a:t>
            </a:r>
            <a:r>
              <a:rPr lang="en-US" dirty="0">
                <a:solidFill>
                  <a:srgbClr val="406F70"/>
                </a:solidFill>
              </a:rPr>
              <a:t>…</a:t>
            </a:r>
            <a:endParaRPr lang="en-IE" dirty="0">
              <a:solidFill>
                <a:srgbClr val="406F70"/>
              </a:solidFill>
            </a:endParaRPr>
          </a:p>
        </p:txBody>
      </p:sp>
      <p:sp>
        <p:nvSpPr>
          <p:cNvPr id="4" name="Picture Placeholder 3">
            <a:extLst>
              <a:ext uri="{FF2B5EF4-FFF2-40B4-BE49-F238E27FC236}">
                <a16:creationId xmlns:a16="http://schemas.microsoft.com/office/drawing/2014/main" id="{591BE187-1934-4CF7-B9AB-53F6A76680D9}"/>
              </a:ext>
            </a:extLst>
          </p:cNvPr>
          <p:cNvSpPr>
            <a:spLocks noGrp="1"/>
          </p:cNvSpPr>
          <p:nvPr>
            <p:ph type="pic" sz="quarter" idx="15"/>
          </p:nvPr>
        </p:nvSpPr>
        <p:spPr/>
      </p:sp>
      <p:sp>
        <p:nvSpPr>
          <p:cNvPr id="6" name="TextBox 5">
            <a:extLst>
              <a:ext uri="{FF2B5EF4-FFF2-40B4-BE49-F238E27FC236}">
                <a16:creationId xmlns:a16="http://schemas.microsoft.com/office/drawing/2014/main" id="{1A688969-7371-48EC-8128-51AE3B322606}"/>
              </a:ext>
            </a:extLst>
          </p:cNvPr>
          <p:cNvSpPr txBox="1"/>
          <p:nvPr/>
        </p:nvSpPr>
        <p:spPr>
          <a:xfrm>
            <a:off x="9708336" y="1721172"/>
            <a:ext cx="2219218" cy="4524315"/>
          </a:xfrm>
          <a:prstGeom prst="rect">
            <a:avLst/>
          </a:prstGeom>
          <a:noFill/>
        </p:spPr>
        <p:txBody>
          <a:bodyPr wrap="square" rtlCol="0">
            <a:spAutoFit/>
          </a:bodyPr>
          <a:lstStyle/>
          <a:p>
            <a:pPr algn="ctr"/>
            <a:r>
              <a:rPr lang="bg-BG" sz="2400" dirty="0">
                <a:solidFill>
                  <a:srgbClr val="406F70"/>
                </a:solidFill>
              </a:rPr>
              <a:t>Кафене </a:t>
            </a:r>
            <a:r>
              <a:rPr lang="bg-BG" sz="2400" dirty="0" err="1">
                <a:solidFill>
                  <a:srgbClr val="406F70"/>
                </a:solidFill>
              </a:rPr>
              <a:t>Клауд</a:t>
            </a:r>
            <a:r>
              <a:rPr lang="bg-BG" sz="2400" dirty="0">
                <a:solidFill>
                  <a:srgbClr val="406F70"/>
                </a:solidFill>
              </a:rPr>
              <a:t> </a:t>
            </a:r>
            <a:r>
              <a:rPr lang="bg-BG" sz="2400" dirty="0" err="1">
                <a:solidFill>
                  <a:srgbClr val="406F70"/>
                </a:solidFill>
              </a:rPr>
              <a:t>Пикер</a:t>
            </a:r>
            <a:r>
              <a:rPr lang="bg-BG" sz="2400" dirty="0">
                <a:solidFill>
                  <a:srgbClr val="406F70"/>
                </a:solidFill>
              </a:rPr>
              <a:t>/</a:t>
            </a:r>
            <a:r>
              <a:rPr lang="en-US" sz="2400" dirty="0">
                <a:solidFill>
                  <a:srgbClr val="406F70"/>
                </a:solidFill>
              </a:rPr>
              <a:t>Cloud Picker </a:t>
            </a:r>
            <a:r>
              <a:rPr lang="bg-BG" sz="2400" dirty="0">
                <a:solidFill>
                  <a:srgbClr val="406F70"/>
                </a:solidFill>
              </a:rPr>
              <a:t>в Дъблин демонстрира прост, но ефективен безконтактен подход при сервиране на кафе в чаша за многократна употреба.</a:t>
            </a:r>
            <a:endParaRPr lang="en-IE" sz="2400" dirty="0">
              <a:solidFill>
                <a:srgbClr val="406F70"/>
              </a:solidFill>
            </a:endParaRPr>
          </a:p>
        </p:txBody>
      </p:sp>
      <p:sp>
        <p:nvSpPr>
          <p:cNvPr id="7" name="TextBox 6">
            <a:extLst>
              <a:ext uri="{FF2B5EF4-FFF2-40B4-BE49-F238E27FC236}">
                <a16:creationId xmlns:a16="http://schemas.microsoft.com/office/drawing/2014/main" id="{BED040B1-C1CF-4B28-B6E2-2D4D7411FABE}"/>
              </a:ext>
            </a:extLst>
          </p:cNvPr>
          <p:cNvSpPr txBox="1"/>
          <p:nvPr/>
        </p:nvSpPr>
        <p:spPr>
          <a:xfrm>
            <a:off x="390418" y="5987618"/>
            <a:ext cx="4099389" cy="584775"/>
          </a:xfrm>
          <a:prstGeom prst="rect">
            <a:avLst/>
          </a:prstGeom>
          <a:noFill/>
        </p:spPr>
        <p:txBody>
          <a:bodyPr wrap="square" rtlCol="0">
            <a:spAutoFit/>
          </a:bodyPr>
          <a:lstStyle/>
          <a:p>
            <a:r>
              <a:rPr lang="en-IE" sz="1400" dirty="0">
                <a:hlinkClick r:id="rId3"/>
              </a:rPr>
              <a:t>https://www.youtube.com/watch?v=uTyEuOSY_pY</a:t>
            </a:r>
            <a:endParaRPr lang="en-IE" sz="1400" dirty="0"/>
          </a:p>
          <a:p>
            <a:endParaRPr lang="en-IE" dirty="0"/>
          </a:p>
        </p:txBody>
      </p:sp>
      <p:pic>
        <p:nvPicPr>
          <p:cNvPr id="8" name="Online Media 7" title="Cloud Picker #ContactlessCoffee">
            <a:hlinkClick r:id="" action="ppaction://media"/>
            <a:extLst>
              <a:ext uri="{FF2B5EF4-FFF2-40B4-BE49-F238E27FC236}">
                <a16:creationId xmlns:a16="http://schemas.microsoft.com/office/drawing/2014/main" id="{6ECD040C-A7CA-4EF0-A7FC-466C55A3ABA0}"/>
              </a:ext>
            </a:extLst>
          </p:cNvPr>
          <p:cNvPicPr>
            <a:picLocks noRot="1" noChangeAspect="1"/>
          </p:cNvPicPr>
          <p:nvPr>
            <a:videoFile r:link="rId1"/>
          </p:nvPr>
        </p:nvPicPr>
        <p:blipFill>
          <a:blip r:embed="rId4"/>
          <a:stretch>
            <a:fillRect/>
          </a:stretch>
        </p:blipFill>
        <p:spPr>
          <a:xfrm>
            <a:off x="3101947" y="1762734"/>
            <a:ext cx="5822597" cy="3677946"/>
          </a:xfrm>
          <a:prstGeom prst="rect">
            <a:avLst/>
          </a:prstGeom>
        </p:spPr>
      </p:pic>
      <p:sp>
        <p:nvSpPr>
          <p:cNvPr id="9" name="Oval 8">
            <a:extLst>
              <a:ext uri="{FF2B5EF4-FFF2-40B4-BE49-F238E27FC236}">
                <a16:creationId xmlns:a16="http://schemas.microsoft.com/office/drawing/2014/main" id="{0AB96C7D-837F-4777-9AB8-414CFF5C5243}"/>
              </a:ext>
            </a:extLst>
          </p:cNvPr>
          <p:cNvSpPr/>
          <p:nvPr/>
        </p:nvSpPr>
        <p:spPr>
          <a:xfrm>
            <a:off x="624741" y="706019"/>
            <a:ext cx="2559330" cy="1268643"/>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800" b="1" dirty="0">
                <a:solidFill>
                  <a:srgbClr val="085156"/>
                </a:solidFill>
              </a:rPr>
              <a:t>ГЛЕДАЙТЕ</a:t>
            </a:r>
            <a:r>
              <a:rPr lang="en-US" dirty="0"/>
              <a:t> </a:t>
            </a:r>
            <a:endParaRPr lang="en-IE" dirty="0"/>
          </a:p>
        </p:txBody>
      </p:sp>
    </p:spTree>
    <p:extLst>
      <p:ext uri="{BB962C8B-B14F-4D97-AF65-F5344CB8AC3E}">
        <p14:creationId xmlns:p14="http://schemas.microsoft.com/office/powerpoint/2010/main" val="304246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DD8005-D715-4FAD-9F99-1204DD4243D1}"/>
              </a:ext>
            </a:extLst>
          </p:cNvPr>
          <p:cNvSpPr>
            <a:spLocks noGrp="1"/>
          </p:cNvSpPr>
          <p:nvPr>
            <p:ph type="body" sz="quarter" idx="14"/>
          </p:nvPr>
        </p:nvSpPr>
        <p:spPr/>
        <p:txBody>
          <a:bodyPr>
            <a:normAutofit/>
          </a:bodyPr>
          <a:lstStyle/>
          <a:p>
            <a:r>
              <a:rPr lang="en-US" sz="3600" b="1" dirty="0">
                <a:solidFill>
                  <a:srgbClr val="085156"/>
                </a:solidFill>
              </a:rPr>
              <a:t>1. </a:t>
            </a:r>
            <a:r>
              <a:rPr lang="bg-BG" sz="3600" b="1" dirty="0">
                <a:solidFill>
                  <a:srgbClr val="085156"/>
                </a:solidFill>
              </a:rPr>
              <a:t>Намаляване</a:t>
            </a:r>
            <a:endParaRPr lang="en-IE" sz="3600" b="1" dirty="0">
              <a:solidFill>
                <a:srgbClr val="085156"/>
              </a:solidFill>
            </a:endParaRPr>
          </a:p>
        </p:txBody>
      </p:sp>
      <p:sp>
        <p:nvSpPr>
          <p:cNvPr id="3" name="Text Placeholder 2">
            <a:extLst>
              <a:ext uri="{FF2B5EF4-FFF2-40B4-BE49-F238E27FC236}">
                <a16:creationId xmlns:a16="http://schemas.microsoft.com/office/drawing/2014/main" id="{71139500-A2A1-4D07-A511-B513CD6B3058}"/>
              </a:ext>
            </a:extLst>
          </p:cNvPr>
          <p:cNvSpPr>
            <a:spLocks noGrp="1"/>
          </p:cNvSpPr>
          <p:nvPr>
            <p:ph type="body" sz="quarter" idx="15"/>
          </p:nvPr>
        </p:nvSpPr>
        <p:spPr>
          <a:xfrm>
            <a:off x="550937" y="4251272"/>
            <a:ext cx="3618380" cy="2019924"/>
          </a:xfrm>
        </p:spPr>
        <p:txBody>
          <a:bodyPr vert="horz" lIns="91440" tIns="45720" rIns="91440" bIns="45720" rtlCol="0" anchor="t">
            <a:normAutofit/>
          </a:bodyPr>
          <a:lstStyle/>
          <a:p>
            <a:endParaRPr lang="bg-BG" sz="1400" dirty="0">
              <a:solidFill>
                <a:srgbClr val="085156"/>
              </a:solidFill>
              <a:ea typeface="+mn-lt"/>
              <a:cs typeface="+mn-lt"/>
            </a:endParaRPr>
          </a:p>
          <a:p>
            <a:r>
              <a:rPr lang="bg-BG" sz="2000" dirty="0">
                <a:solidFill>
                  <a:srgbClr val="085156"/>
                </a:solidFill>
                <a:ea typeface="+mn-lt"/>
                <a:cs typeface="+mn-lt"/>
              </a:rPr>
              <a:t>Намаляване означава използване на по-малко ресурси. То включва стриктно избягване, както и намаляване при източника</a:t>
            </a:r>
            <a:r>
              <a:rPr lang="en-US" sz="2000" i="0" dirty="0">
                <a:solidFill>
                  <a:srgbClr val="085156"/>
                </a:solidFill>
                <a:effectLst/>
                <a:ea typeface="+mn-lt"/>
                <a:cs typeface="+mn-lt"/>
              </a:rPr>
              <a:t>.</a:t>
            </a:r>
            <a:endParaRPr lang="en-US" dirty="0"/>
          </a:p>
          <a:p>
            <a:endParaRPr lang="en-US" sz="2800" dirty="0">
              <a:solidFill>
                <a:srgbClr val="085156"/>
              </a:solidFill>
              <a:latin typeface="Alegreya"/>
            </a:endParaRPr>
          </a:p>
          <a:p>
            <a:endParaRPr lang="en-IE" dirty="0"/>
          </a:p>
        </p:txBody>
      </p:sp>
      <p:sp>
        <p:nvSpPr>
          <p:cNvPr id="4" name="Text Placeholder 3">
            <a:extLst>
              <a:ext uri="{FF2B5EF4-FFF2-40B4-BE49-F238E27FC236}">
                <a16:creationId xmlns:a16="http://schemas.microsoft.com/office/drawing/2014/main" id="{5C6A40DC-402F-4CC0-BA17-CE6290C7E1F7}"/>
              </a:ext>
            </a:extLst>
          </p:cNvPr>
          <p:cNvSpPr>
            <a:spLocks noGrp="1"/>
          </p:cNvSpPr>
          <p:nvPr>
            <p:ph type="body" sz="quarter" idx="16"/>
          </p:nvPr>
        </p:nvSpPr>
        <p:spPr/>
        <p:txBody>
          <a:bodyPr>
            <a:normAutofit lnSpcReduction="10000"/>
          </a:bodyPr>
          <a:lstStyle/>
          <a:p>
            <a:r>
              <a:rPr lang="en-US" sz="3600" b="1" dirty="0">
                <a:solidFill>
                  <a:srgbClr val="406F70"/>
                </a:solidFill>
              </a:rPr>
              <a:t>2. </a:t>
            </a:r>
            <a:r>
              <a:rPr lang="bg-BG" sz="3600" b="1" dirty="0">
                <a:solidFill>
                  <a:srgbClr val="406F70"/>
                </a:solidFill>
              </a:rPr>
              <a:t>Използване отново</a:t>
            </a:r>
            <a:endParaRPr lang="en-IE" sz="3600" b="1" dirty="0">
              <a:solidFill>
                <a:srgbClr val="406F70"/>
              </a:solidFill>
            </a:endParaRPr>
          </a:p>
        </p:txBody>
      </p:sp>
      <p:sp>
        <p:nvSpPr>
          <p:cNvPr id="5" name="Text Placeholder 4">
            <a:extLst>
              <a:ext uri="{FF2B5EF4-FFF2-40B4-BE49-F238E27FC236}">
                <a16:creationId xmlns:a16="http://schemas.microsoft.com/office/drawing/2014/main" id="{57CC2124-CA28-4E2D-99CD-6651A2A2CCD9}"/>
              </a:ext>
            </a:extLst>
          </p:cNvPr>
          <p:cNvSpPr>
            <a:spLocks noGrp="1"/>
          </p:cNvSpPr>
          <p:nvPr>
            <p:ph type="body" sz="quarter" idx="17"/>
          </p:nvPr>
        </p:nvSpPr>
        <p:spPr>
          <a:xfrm>
            <a:off x="4345969" y="4432247"/>
            <a:ext cx="3752916" cy="1800928"/>
          </a:xfrm>
        </p:spPr>
        <p:txBody>
          <a:bodyPr vert="horz" lIns="91440" tIns="45720" rIns="91440" bIns="45720" rtlCol="0" anchor="t">
            <a:noAutofit/>
          </a:bodyPr>
          <a:lstStyle/>
          <a:p>
            <a:r>
              <a:rPr lang="bg-BG" sz="2000" dirty="0">
                <a:solidFill>
                  <a:srgbClr val="085156"/>
                </a:solidFill>
                <a:ea typeface="+mn-lt"/>
                <a:cs typeface="+mn-lt"/>
              </a:rPr>
              <a:t>Повторната употреба означава всяка операция, при която продукти или компоненти, които не са отпадъци, се използват отново за същата цел, за която са създадени.</a:t>
            </a:r>
            <a:endParaRPr lang="en-US" dirty="0">
              <a:solidFill>
                <a:srgbClr val="406F70"/>
              </a:solidFill>
              <a:latin typeface="Alegreya"/>
            </a:endParaRPr>
          </a:p>
        </p:txBody>
      </p:sp>
      <p:sp>
        <p:nvSpPr>
          <p:cNvPr id="6" name="Text Placeholder 5">
            <a:extLst>
              <a:ext uri="{FF2B5EF4-FFF2-40B4-BE49-F238E27FC236}">
                <a16:creationId xmlns:a16="http://schemas.microsoft.com/office/drawing/2014/main" id="{EABD3FE2-56BA-491F-A273-7BC15DE0C7F8}"/>
              </a:ext>
            </a:extLst>
          </p:cNvPr>
          <p:cNvSpPr>
            <a:spLocks noGrp="1"/>
          </p:cNvSpPr>
          <p:nvPr>
            <p:ph type="body" sz="quarter" idx="18"/>
          </p:nvPr>
        </p:nvSpPr>
        <p:spPr/>
        <p:txBody>
          <a:bodyPr>
            <a:normAutofit/>
          </a:bodyPr>
          <a:lstStyle/>
          <a:p>
            <a:r>
              <a:rPr lang="en-US" sz="3600" b="1" dirty="0">
                <a:solidFill>
                  <a:srgbClr val="F5C05B"/>
                </a:solidFill>
              </a:rPr>
              <a:t>3. </a:t>
            </a:r>
            <a:r>
              <a:rPr lang="bg-BG" sz="3600" b="1">
                <a:solidFill>
                  <a:srgbClr val="F5C05B"/>
                </a:solidFill>
              </a:rPr>
              <a:t>Рециклиране</a:t>
            </a:r>
            <a:endParaRPr lang="en-IE" sz="3600" b="1" dirty="0">
              <a:solidFill>
                <a:srgbClr val="F5C05B"/>
              </a:solidFill>
            </a:endParaRPr>
          </a:p>
        </p:txBody>
      </p:sp>
      <p:sp>
        <p:nvSpPr>
          <p:cNvPr id="7" name="Text Placeholder 6">
            <a:extLst>
              <a:ext uri="{FF2B5EF4-FFF2-40B4-BE49-F238E27FC236}">
                <a16:creationId xmlns:a16="http://schemas.microsoft.com/office/drawing/2014/main" id="{AC347DCA-8B7A-4427-87A8-72B1B42E11A8}"/>
              </a:ext>
            </a:extLst>
          </p:cNvPr>
          <p:cNvSpPr>
            <a:spLocks noGrp="1"/>
          </p:cNvSpPr>
          <p:nvPr>
            <p:ph type="body" sz="quarter" idx="19"/>
          </p:nvPr>
        </p:nvSpPr>
        <p:spPr>
          <a:xfrm>
            <a:off x="8098885" y="4279846"/>
            <a:ext cx="3538031" cy="1814441"/>
          </a:xfrm>
        </p:spPr>
        <p:txBody>
          <a:bodyPr vert="horz" lIns="91440" tIns="45720" rIns="91440" bIns="45720" rtlCol="0" anchor="t">
            <a:noAutofit/>
          </a:bodyPr>
          <a:lstStyle/>
          <a:p>
            <a:endParaRPr lang="bg-BG" sz="1000" dirty="0">
              <a:solidFill>
                <a:srgbClr val="F5C05B"/>
              </a:solidFill>
              <a:latin typeface="Calibri (Body)"/>
            </a:endParaRPr>
          </a:p>
          <a:p>
            <a:r>
              <a:rPr lang="bg-BG" sz="1800" b="0" i="0" dirty="0">
                <a:solidFill>
                  <a:srgbClr val="F5C05B"/>
                </a:solidFill>
                <a:effectLst/>
                <a:latin typeface="Calibri (Body)"/>
              </a:rPr>
              <a:t>Рециклиране е всяка операция по оползотворяване, при която отпадъчните материали се преработват в продукти, материали или вещества</a:t>
            </a:r>
            <a:r>
              <a:rPr lang="en-US" sz="1900" b="0" i="0" dirty="0">
                <a:solidFill>
                  <a:srgbClr val="F5C05B"/>
                </a:solidFill>
                <a:effectLst/>
                <a:latin typeface="Calibri (Body)"/>
              </a:rPr>
              <a:t>.</a:t>
            </a:r>
            <a:endParaRPr lang="en-IE" sz="1900" dirty="0">
              <a:solidFill>
                <a:srgbClr val="F5C05B"/>
              </a:solidFill>
              <a:latin typeface="Calibri (Body)"/>
              <a:cs typeface="Calibri"/>
            </a:endParaRPr>
          </a:p>
        </p:txBody>
      </p:sp>
      <p:sp>
        <p:nvSpPr>
          <p:cNvPr id="8" name="Text Placeholder 7">
            <a:extLst>
              <a:ext uri="{FF2B5EF4-FFF2-40B4-BE49-F238E27FC236}">
                <a16:creationId xmlns:a16="http://schemas.microsoft.com/office/drawing/2014/main" id="{6B696023-A09B-4CED-87DF-C59FDDE26EBA}"/>
              </a:ext>
            </a:extLst>
          </p:cNvPr>
          <p:cNvSpPr>
            <a:spLocks noGrp="1"/>
          </p:cNvSpPr>
          <p:nvPr>
            <p:ph type="body" sz="quarter" idx="13"/>
          </p:nvPr>
        </p:nvSpPr>
        <p:spPr>
          <a:xfrm>
            <a:off x="0" y="405829"/>
            <a:ext cx="12192000" cy="704485"/>
          </a:xfrm>
        </p:spPr>
        <p:txBody>
          <a:bodyPr vert="horz" lIns="91440" tIns="45720" rIns="91440" bIns="45720" rtlCol="0" anchor="t">
            <a:normAutofit/>
          </a:bodyPr>
          <a:lstStyle/>
          <a:p>
            <a:r>
              <a:rPr lang="bg-BG" b="1" dirty="0">
                <a:solidFill>
                  <a:srgbClr val="406F70"/>
                </a:solidFill>
              </a:rPr>
              <a:t>Трите подхода за оборот и намаляване на отпадъците</a:t>
            </a:r>
            <a:endParaRPr lang="en-IE" b="1" dirty="0">
              <a:solidFill>
                <a:srgbClr val="406F70"/>
              </a:solidFill>
            </a:endParaRPr>
          </a:p>
        </p:txBody>
      </p:sp>
    </p:spTree>
    <p:extLst>
      <p:ext uri="{BB962C8B-B14F-4D97-AF65-F5344CB8AC3E}">
        <p14:creationId xmlns:p14="http://schemas.microsoft.com/office/powerpoint/2010/main" val="31956238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E78A48-212D-4BCA-B99F-E5353017886A}"/>
              </a:ext>
            </a:extLst>
          </p:cNvPr>
          <p:cNvSpPr>
            <a:spLocks noGrp="1"/>
          </p:cNvSpPr>
          <p:nvPr>
            <p:ph type="body" sz="quarter" idx="19"/>
          </p:nvPr>
        </p:nvSpPr>
        <p:spPr/>
        <p:txBody>
          <a:bodyPr vert="horz" lIns="91440" tIns="45720" rIns="91440" bIns="45720" rtlCol="0" anchor="t">
            <a:normAutofit lnSpcReduction="10000"/>
          </a:bodyPr>
          <a:lstStyle/>
          <a:p>
            <a:r>
              <a:rPr lang="bg-BG" b="1" dirty="0">
                <a:solidFill>
                  <a:srgbClr val="406F70"/>
                </a:solidFill>
              </a:rPr>
              <a:t>Устойчиви опции</a:t>
            </a:r>
            <a:r>
              <a:rPr lang="en-US" b="1" dirty="0">
                <a:solidFill>
                  <a:srgbClr val="406F70"/>
                </a:solidFill>
              </a:rPr>
              <a:t>: </a:t>
            </a:r>
          </a:p>
          <a:p>
            <a:r>
              <a:rPr lang="en-US" b="1" dirty="0"/>
              <a:t>1</a:t>
            </a:r>
            <a:r>
              <a:rPr lang="en-US" b="1" dirty="0">
                <a:solidFill>
                  <a:srgbClr val="406F70"/>
                </a:solidFill>
              </a:rPr>
              <a:t>. </a:t>
            </a:r>
            <a:r>
              <a:rPr lang="bg-BG" b="1" dirty="0">
                <a:solidFill>
                  <a:srgbClr val="406F70"/>
                </a:solidFill>
              </a:rPr>
              <a:t>Намаляване</a:t>
            </a:r>
            <a:endParaRPr lang="en-IE" b="1" dirty="0">
              <a:solidFill>
                <a:srgbClr val="406F70"/>
              </a:solidFill>
            </a:endParaRPr>
          </a:p>
          <a:p>
            <a:endParaRPr lang="en-IE" dirty="0"/>
          </a:p>
        </p:txBody>
      </p:sp>
      <p:sp>
        <p:nvSpPr>
          <p:cNvPr id="3" name="Text Placeholder 2">
            <a:extLst>
              <a:ext uri="{FF2B5EF4-FFF2-40B4-BE49-F238E27FC236}">
                <a16:creationId xmlns:a16="http://schemas.microsoft.com/office/drawing/2014/main" id="{98A7ADDC-9078-4AA0-8362-CB00480A36EB}"/>
              </a:ext>
            </a:extLst>
          </p:cNvPr>
          <p:cNvSpPr>
            <a:spLocks noGrp="1"/>
          </p:cNvSpPr>
          <p:nvPr>
            <p:ph type="body" sz="quarter" idx="20"/>
          </p:nvPr>
        </p:nvSpPr>
        <p:spPr>
          <a:xfrm>
            <a:off x="143219" y="1813811"/>
            <a:ext cx="11783365" cy="4648634"/>
          </a:xfrm>
        </p:spPr>
        <p:txBody>
          <a:bodyPr/>
          <a:lstStyle/>
          <a:p>
            <a:pPr algn="just"/>
            <a:r>
              <a:rPr lang="bg-BG" sz="2100" dirty="0">
                <a:solidFill>
                  <a:srgbClr val="406F70"/>
                </a:solidFill>
              </a:rPr>
              <a:t>Намаляването на количеството опаковки и предмети за еднократна употреба, които имате във вашия бизнес, също може </a:t>
            </a:r>
            <a:r>
              <a:rPr lang="bg-BG" sz="2100" b="1" dirty="0">
                <a:solidFill>
                  <a:srgbClr val="406F70"/>
                </a:solidFill>
              </a:rPr>
              <a:t>да ви помогне да постигнете целите си за устойчивост, </a:t>
            </a:r>
            <a:r>
              <a:rPr lang="bg-BG" sz="2100" dirty="0">
                <a:solidFill>
                  <a:srgbClr val="406F70"/>
                </a:solidFill>
              </a:rPr>
              <a:t>както и да бъде добро за крайния резултат</a:t>
            </a:r>
            <a:r>
              <a:rPr lang="en-US" sz="2100" b="0" i="0" dirty="0">
                <a:solidFill>
                  <a:srgbClr val="406F70"/>
                </a:solidFill>
                <a:effectLst/>
              </a:rPr>
              <a:t>. </a:t>
            </a:r>
          </a:p>
          <a:p>
            <a:pPr algn="just">
              <a:spcBef>
                <a:spcPts val="600"/>
              </a:spcBef>
            </a:pPr>
            <a:r>
              <a:rPr lang="bg-BG" sz="2100" b="1" u="sng" dirty="0">
                <a:solidFill>
                  <a:srgbClr val="406F70"/>
                </a:solidFill>
              </a:rPr>
              <a:t>Съвети</a:t>
            </a:r>
            <a:r>
              <a:rPr lang="en-US" sz="2100" b="1" i="0" u="sng" dirty="0">
                <a:solidFill>
                  <a:srgbClr val="406F70"/>
                </a:solidFill>
                <a:effectLst/>
              </a:rPr>
              <a:t>:</a:t>
            </a:r>
            <a:r>
              <a:rPr lang="en-US" sz="2100" b="1" i="0" dirty="0">
                <a:solidFill>
                  <a:srgbClr val="406F70"/>
                </a:solidFill>
                <a:effectLst/>
              </a:rPr>
              <a:t> </a:t>
            </a:r>
          </a:p>
          <a:p>
            <a:pPr marL="342900" indent="-342900" algn="just">
              <a:buFont typeface="Arial" panose="020B0604020202020204" pitchFamily="34" charset="0"/>
              <a:buChar char="•"/>
            </a:pPr>
            <a:r>
              <a:rPr lang="bg-BG" sz="2100" b="1" dirty="0">
                <a:solidFill>
                  <a:srgbClr val="406F70"/>
                </a:solidFill>
              </a:rPr>
              <a:t>Не включвайте прибори за еднократна употреба в чантата по принцип</a:t>
            </a:r>
            <a:r>
              <a:rPr lang="en-US" sz="2100" b="0" i="0" dirty="0">
                <a:solidFill>
                  <a:srgbClr val="406F70"/>
                </a:solidFill>
                <a:effectLst/>
              </a:rPr>
              <a:t>. </a:t>
            </a:r>
            <a:r>
              <a:rPr lang="bg-BG" sz="2100" dirty="0">
                <a:solidFill>
                  <a:srgbClr val="406F70"/>
                </a:solidFill>
              </a:rPr>
              <a:t>Направете го опция за хората, когато поръчват</a:t>
            </a:r>
            <a:r>
              <a:rPr lang="en-US" sz="2100" b="0" i="0" dirty="0">
                <a:solidFill>
                  <a:srgbClr val="406F70"/>
                </a:solidFill>
                <a:effectLst/>
              </a:rPr>
              <a:t>.</a:t>
            </a:r>
            <a:r>
              <a:rPr lang="bg-BG" sz="2100" b="0" i="0" dirty="0">
                <a:solidFill>
                  <a:srgbClr val="406F70"/>
                </a:solidFill>
                <a:effectLst/>
              </a:rPr>
              <a:t> Ако клиентите ви поръчват прибори за хранене, помислете колко храна е нужна. Трябва ли да включите пълен комплект или вилица ще е достатъчна?</a:t>
            </a:r>
          </a:p>
          <a:p>
            <a:pPr marL="342900" indent="-342900" algn="just">
              <a:buFont typeface="Arial" panose="020B0604020202020204" pitchFamily="34" charset="0"/>
              <a:buChar char="•"/>
            </a:pPr>
            <a:r>
              <a:rPr lang="bg-BG" sz="2100" b="1" dirty="0">
                <a:solidFill>
                  <a:srgbClr val="406F70"/>
                </a:solidFill>
              </a:rPr>
              <a:t>Намалете количеството опаковки</a:t>
            </a:r>
            <a:r>
              <a:rPr lang="en-US" sz="2100" b="0" i="0" dirty="0">
                <a:solidFill>
                  <a:srgbClr val="406F70"/>
                </a:solidFill>
                <a:effectLst/>
              </a:rPr>
              <a:t>…</a:t>
            </a:r>
            <a:r>
              <a:rPr lang="bg-BG" sz="2100" b="0" i="0" dirty="0">
                <a:solidFill>
                  <a:srgbClr val="406F70"/>
                </a:solidFill>
                <a:effectLst/>
              </a:rPr>
              <a:t>Ако например предлагате бургери, трябва ли да включите кутия за вкъщи или хартиеното опаковане ще бъде достатъчно</a:t>
            </a:r>
            <a:r>
              <a:rPr lang="en-US" sz="2100" b="0" i="0" dirty="0">
                <a:solidFill>
                  <a:srgbClr val="406F70"/>
                </a:solidFill>
                <a:effectLst/>
              </a:rPr>
              <a:t>? </a:t>
            </a:r>
          </a:p>
          <a:p>
            <a:pPr marL="342900" indent="-342900" algn="just">
              <a:buFont typeface="Arial" panose="020B0604020202020204" pitchFamily="34" charset="0"/>
              <a:buChar char="•"/>
            </a:pPr>
            <a:r>
              <a:rPr lang="bg-BG" sz="2100" dirty="0">
                <a:solidFill>
                  <a:srgbClr val="406F70"/>
                </a:solidFill>
              </a:rPr>
              <a:t>Можете да </a:t>
            </a:r>
            <a:r>
              <a:rPr lang="bg-BG" sz="2100" b="1" dirty="0">
                <a:solidFill>
                  <a:srgbClr val="406F70"/>
                </a:solidFill>
              </a:rPr>
              <a:t>насърчите клиентите си да донесат свои собствени съдове</a:t>
            </a:r>
            <a:r>
              <a:rPr lang="en-US" sz="2100" b="0" i="0" dirty="0">
                <a:solidFill>
                  <a:srgbClr val="406F70"/>
                </a:solidFill>
                <a:effectLst/>
              </a:rPr>
              <a:t>. </a:t>
            </a:r>
            <a:r>
              <a:rPr lang="bg-BG" sz="2100" dirty="0">
                <a:solidFill>
                  <a:srgbClr val="406F70"/>
                </a:solidFill>
              </a:rPr>
              <a:t>Ако е възможно, можете ли да им предложите да донесат собствена чанта или кутия за обяд</a:t>
            </a:r>
            <a:r>
              <a:rPr lang="en-US" sz="2100" b="0" i="0" dirty="0">
                <a:solidFill>
                  <a:srgbClr val="406F70"/>
                </a:solidFill>
                <a:effectLst/>
              </a:rPr>
              <a:t>?</a:t>
            </a:r>
          </a:p>
          <a:p>
            <a:pPr marL="342900" indent="-342900" algn="just">
              <a:buFont typeface="Arial" panose="020B0604020202020204" pitchFamily="34" charset="0"/>
              <a:buChar char="•"/>
            </a:pPr>
            <a:r>
              <a:rPr lang="bg-BG" sz="2100" b="1" dirty="0">
                <a:solidFill>
                  <a:srgbClr val="406F70"/>
                </a:solidFill>
              </a:rPr>
              <a:t>Консултирайте се с вашите доставчици</a:t>
            </a:r>
            <a:r>
              <a:rPr lang="en-US" sz="2100" b="1" i="0" dirty="0">
                <a:solidFill>
                  <a:srgbClr val="406F70"/>
                </a:solidFill>
                <a:effectLst/>
              </a:rPr>
              <a:t> </a:t>
            </a:r>
            <a:r>
              <a:rPr lang="bg-BG" sz="2100" dirty="0">
                <a:solidFill>
                  <a:srgbClr val="406F70"/>
                </a:solidFill>
              </a:rPr>
              <a:t>относно начините за намаляване опаковките на това, което ви изпращат. Могат ли да изберат кутии за многократна употреба? Могат ли да приемат обратно опаковките за преработка или повторна употреба от тях</a:t>
            </a:r>
            <a:r>
              <a:rPr lang="en-US" sz="2100" b="0" i="0" dirty="0">
                <a:solidFill>
                  <a:srgbClr val="406F70"/>
                </a:solidFill>
                <a:effectLst/>
              </a:rPr>
              <a:t>?</a:t>
            </a:r>
          </a:p>
          <a:p>
            <a:pPr algn="l"/>
            <a:r>
              <a:rPr lang="en-US" sz="2200" b="0" i="0" dirty="0">
                <a:solidFill>
                  <a:srgbClr val="406F70"/>
                </a:solidFill>
                <a:effectLst/>
              </a:rPr>
              <a:t> </a:t>
            </a:r>
          </a:p>
          <a:p>
            <a:pPr algn="l"/>
            <a:endParaRPr lang="en-US" b="0" i="0" dirty="0">
              <a:solidFill>
                <a:srgbClr val="000000"/>
              </a:solidFill>
              <a:effectLst/>
              <a:latin typeface="Helvetica Neue"/>
            </a:endParaRPr>
          </a:p>
        </p:txBody>
      </p:sp>
    </p:spTree>
    <p:extLst>
      <p:ext uri="{BB962C8B-B14F-4D97-AF65-F5344CB8AC3E}">
        <p14:creationId xmlns:p14="http://schemas.microsoft.com/office/powerpoint/2010/main" val="10993982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64A867-6BD9-4E7F-85A1-3F3953333547}"/>
              </a:ext>
            </a:extLst>
          </p:cNvPr>
          <p:cNvSpPr>
            <a:spLocks noGrp="1"/>
          </p:cNvSpPr>
          <p:nvPr>
            <p:ph type="body" sz="quarter" idx="16"/>
          </p:nvPr>
        </p:nvSpPr>
        <p:spPr>
          <a:xfrm>
            <a:off x="5383657" y="452063"/>
            <a:ext cx="6624729" cy="1064889"/>
          </a:xfrm>
        </p:spPr>
        <p:txBody>
          <a:bodyPr>
            <a:noAutofit/>
          </a:bodyPr>
          <a:lstStyle/>
          <a:p>
            <a:r>
              <a:rPr lang="bg-BG" b="1" dirty="0">
                <a:solidFill>
                  <a:srgbClr val="406F70"/>
                </a:solidFill>
              </a:rPr>
              <a:t>Избор на контейнери за вашия бизнес с доставка вкъщи</a:t>
            </a:r>
            <a:r>
              <a:rPr lang="en-US" b="1" dirty="0">
                <a:solidFill>
                  <a:srgbClr val="406F70"/>
                </a:solidFill>
              </a:rPr>
              <a:t>:</a:t>
            </a:r>
            <a:endParaRPr lang="en-IE" b="1" dirty="0">
              <a:solidFill>
                <a:srgbClr val="406F70"/>
              </a:solidFill>
            </a:endParaRPr>
          </a:p>
        </p:txBody>
      </p:sp>
      <p:sp>
        <p:nvSpPr>
          <p:cNvPr id="3" name="Text Placeholder 2">
            <a:extLst>
              <a:ext uri="{FF2B5EF4-FFF2-40B4-BE49-F238E27FC236}">
                <a16:creationId xmlns:a16="http://schemas.microsoft.com/office/drawing/2014/main" id="{3D6FD910-0F9B-4FA1-80D0-6AD789659414}"/>
              </a:ext>
            </a:extLst>
          </p:cNvPr>
          <p:cNvSpPr>
            <a:spLocks noGrp="1"/>
          </p:cNvSpPr>
          <p:nvPr>
            <p:ph type="body" sz="quarter" idx="17"/>
          </p:nvPr>
        </p:nvSpPr>
        <p:spPr>
          <a:xfrm>
            <a:off x="5383658" y="1787703"/>
            <a:ext cx="6215014" cy="4112815"/>
          </a:xfrm>
        </p:spPr>
        <p:txBody>
          <a:bodyPr/>
          <a:lstStyle/>
          <a:p>
            <a:pPr marL="342900" indent="-342900" algn="just">
              <a:buFont typeface="Arial" panose="020B0604020202020204" pitchFamily="34" charset="0"/>
              <a:buChar char="•"/>
            </a:pPr>
            <a:r>
              <a:rPr lang="bg-BG" dirty="0">
                <a:solidFill>
                  <a:srgbClr val="406F70"/>
                </a:solidFill>
              </a:rPr>
              <a:t>Какъв тип храна ще имате в менюто си за вкъщи</a:t>
            </a:r>
            <a:r>
              <a:rPr lang="en-US" b="0" i="0" dirty="0">
                <a:solidFill>
                  <a:srgbClr val="406F70"/>
                </a:solidFill>
                <a:effectLst/>
              </a:rPr>
              <a:t>?</a:t>
            </a:r>
          </a:p>
          <a:p>
            <a:pPr marL="342900" indent="-342900" algn="just">
              <a:buFont typeface="Arial" panose="020B0604020202020204" pitchFamily="34" charset="0"/>
              <a:buChar char="•"/>
            </a:pPr>
            <a:r>
              <a:rPr lang="bg-BG" dirty="0">
                <a:solidFill>
                  <a:srgbClr val="406F70"/>
                </a:solidFill>
              </a:rPr>
              <a:t>Какъв </a:t>
            </a:r>
            <a:r>
              <a:rPr lang="bg-BG" b="1" dirty="0">
                <a:solidFill>
                  <a:srgbClr val="406F70"/>
                </a:solidFill>
              </a:rPr>
              <a:t>размер</a:t>
            </a:r>
            <a:r>
              <a:rPr lang="en-US" b="1" i="0" dirty="0">
                <a:solidFill>
                  <a:srgbClr val="406F70"/>
                </a:solidFill>
                <a:effectLst/>
              </a:rPr>
              <a:t> </a:t>
            </a:r>
            <a:r>
              <a:rPr lang="bg-BG" dirty="0">
                <a:solidFill>
                  <a:srgbClr val="406F70"/>
                </a:solidFill>
              </a:rPr>
              <a:t>ще трябва да е контейнера</a:t>
            </a:r>
            <a:r>
              <a:rPr lang="en-US" b="0" i="0" dirty="0">
                <a:solidFill>
                  <a:srgbClr val="406F70"/>
                </a:solidFill>
                <a:effectLst/>
              </a:rPr>
              <a:t>?</a:t>
            </a:r>
          </a:p>
          <a:p>
            <a:pPr marL="342900" indent="-342900" algn="just">
              <a:buFont typeface="Arial" panose="020B0604020202020204" pitchFamily="34" charset="0"/>
              <a:buChar char="•"/>
            </a:pPr>
            <a:r>
              <a:rPr lang="bg-BG" dirty="0">
                <a:solidFill>
                  <a:srgbClr val="406F70"/>
                </a:solidFill>
              </a:rPr>
              <a:t>Какъв </a:t>
            </a:r>
            <a:r>
              <a:rPr lang="bg-BG" b="1" dirty="0">
                <a:solidFill>
                  <a:srgbClr val="406F70"/>
                </a:solidFill>
              </a:rPr>
              <a:t>вид храна</a:t>
            </a:r>
            <a:r>
              <a:rPr lang="en-US" b="1" i="0" dirty="0">
                <a:solidFill>
                  <a:srgbClr val="406F70"/>
                </a:solidFill>
                <a:effectLst/>
              </a:rPr>
              <a:t> </a:t>
            </a:r>
            <a:r>
              <a:rPr lang="bg-BG" dirty="0">
                <a:solidFill>
                  <a:srgbClr val="406F70"/>
                </a:solidFill>
              </a:rPr>
              <a:t>ще трябва да държат</a:t>
            </a:r>
            <a:r>
              <a:rPr lang="en-US" b="0" i="0" dirty="0">
                <a:solidFill>
                  <a:srgbClr val="406F70"/>
                </a:solidFill>
                <a:effectLst/>
              </a:rPr>
              <a:t>? – </a:t>
            </a:r>
            <a:r>
              <a:rPr lang="bg-BG" b="0" i="0" dirty="0">
                <a:solidFill>
                  <a:srgbClr val="406F70"/>
                </a:solidFill>
                <a:effectLst/>
              </a:rPr>
              <a:t>Има ли сос, включен към ястието</a:t>
            </a:r>
            <a:r>
              <a:rPr lang="en-US" b="0" i="0" dirty="0">
                <a:solidFill>
                  <a:srgbClr val="406F70"/>
                </a:solidFill>
                <a:effectLst/>
              </a:rPr>
              <a:t>?</a:t>
            </a:r>
          </a:p>
          <a:p>
            <a:pPr marL="342900" indent="-342900" algn="just">
              <a:buFont typeface="Arial" panose="020B0604020202020204" pitchFamily="34" charset="0"/>
              <a:buChar char="•"/>
            </a:pPr>
            <a:r>
              <a:rPr lang="bg-BG" dirty="0">
                <a:solidFill>
                  <a:srgbClr val="406F70"/>
                </a:solidFill>
              </a:rPr>
              <a:t>Какъв е вашия </a:t>
            </a:r>
            <a:r>
              <a:rPr lang="bg-BG" b="1" dirty="0">
                <a:solidFill>
                  <a:srgbClr val="406F70"/>
                </a:solidFill>
              </a:rPr>
              <a:t>бюджет</a:t>
            </a:r>
            <a:r>
              <a:rPr lang="en-US" b="0" i="0" dirty="0">
                <a:solidFill>
                  <a:srgbClr val="406F70"/>
                </a:solidFill>
                <a:effectLst/>
              </a:rPr>
              <a:t>?</a:t>
            </a:r>
          </a:p>
          <a:p>
            <a:pPr marL="342900" indent="-342900" algn="just">
              <a:buFont typeface="Arial" panose="020B0604020202020204" pitchFamily="34" charset="0"/>
              <a:buChar char="•"/>
            </a:pPr>
            <a:r>
              <a:rPr lang="bg-BG" b="1" dirty="0">
                <a:solidFill>
                  <a:srgbClr val="406F70"/>
                </a:solidFill>
              </a:rPr>
              <a:t>Къде</a:t>
            </a:r>
            <a:r>
              <a:rPr lang="en-US" b="0" i="0" dirty="0">
                <a:solidFill>
                  <a:srgbClr val="406F70"/>
                </a:solidFill>
                <a:effectLst/>
              </a:rPr>
              <a:t> </a:t>
            </a:r>
            <a:r>
              <a:rPr lang="bg-BG" dirty="0">
                <a:solidFill>
                  <a:srgbClr val="406F70"/>
                </a:solidFill>
              </a:rPr>
              <a:t>ще се яде храната</a:t>
            </a:r>
            <a:r>
              <a:rPr lang="en-US" b="0" i="0" dirty="0">
                <a:solidFill>
                  <a:srgbClr val="406F70"/>
                </a:solidFill>
                <a:effectLst/>
              </a:rPr>
              <a:t>?</a:t>
            </a:r>
          </a:p>
          <a:p>
            <a:pPr algn="just"/>
            <a:r>
              <a:rPr lang="bg-BG" dirty="0">
                <a:solidFill>
                  <a:srgbClr val="406F70"/>
                </a:solidFill>
              </a:rPr>
              <a:t>След като помислите какви функции ще </a:t>
            </a:r>
            <a:r>
              <a:rPr lang="bg-BG" b="1" dirty="0">
                <a:solidFill>
                  <a:srgbClr val="406F70"/>
                </a:solidFill>
              </a:rPr>
              <a:t>трябва да изпълнява </a:t>
            </a:r>
            <a:r>
              <a:rPr lang="bg-BG" dirty="0">
                <a:solidFill>
                  <a:srgbClr val="406F70"/>
                </a:solidFill>
              </a:rPr>
              <a:t>контейнерът, </a:t>
            </a:r>
            <a:r>
              <a:rPr lang="bg-BG" i="0" dirty="0">
                <a:solidFill>
                  <a:srgbClr val="406F70"/>
                </a:solidFill>
                <a:effectLst/>
              </a:rPr>
              <a:t>може да разгледате какво се предлага на пазара</a:t>
            </a:r>
            <a:r>
              <a:rPr lang="en-US" b="0" i="0" dirty="0">
                <a:solidFill>
                  <a:srgbClr val="406F70"/>
                </a:solidFill>
                <a:effectLst/>
              </a:rPr>
              <a:t>.</a:t>
            </a:r>
            <a:endParaRPr lang="en-IE" dirty="0"/>
          </a:p>
        </p:txBody>
      </p:sp>
      <p:pic>
        <p:nvPicPr>
          <p:cNvPr id="10" name="Picture Placeholder 9" descr="Burgers and milkshakes">
            <a:extLst>
              <a:ext uri="{FF2B5EF4-FFF2-40B4-BE49-F238E27FC236}">
                <a16:creationId xmlns:a16="http://schemas.microsoft.com/office/drawing/2014/main" id="{6D2095A3-847F-4583-8280-45FC7BC63023}"/>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a:stretch/>
        </p:blipFill>
        <p:spPr>
          <a:xfrm>
            <a:off x="0" y="0"/>
            <a:ext cx="5651292" cy="6261962"/>
          </a:xfrm>
        </p:spPr>
      </p:pic>
    </p:spTree>
    <p:extLst>
      <p:ext uri="{BB962C8B-B14F-4D97-AF65-F5344CB8AC3E}">
        <p14:creationId xmlns:p14="http://schemas.microsoft.com/office/powerpoint/2010/main" val="15783386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571EBE-03EC-4F06-B8B0-6D2ED98A616C}"/>
              </a:ext>
            </a:extLst>
          </p:cNvPr>
          <p:cNvSpPr>
            <a:spLocks noGrp="1"/>
          </p:cNvSpPr>
          <p:nvPr>
            <p:ph type="body" sz="quarter" idx="16"/>
          </p:nvPr>
        </p:nvSpPr>
        <p:spPr>
          <a:xfrm>
            <a:off x="6318620" y="503435"/>
            <a:ext cx="5279028" cy="1013518"/>
          </a:xfrm>
        </p:spPr>
        <p:txBody>
          <a:bodyPr>
            <a:normAutofit fontScale="85000" lnSpcReduction="20000"/>
          </a:bodyPr>
          <a:lstStyle/>
          <a:p>
            <a:r>
              <a:rPr lang="bg-BG" sz="4600" b="1" i="0" dirty="0">
                <a:solidFill>
                  <a:srgbClr val="406F70"/>
                </a:solidFill>
                <a:effectLst/>
              </a:rPr>
              <a:t>Храна, която ще се яде вкъщи</a:t>
            </a:r>
            <a:r>
              <a:rPr lang="en-US" b="0" i="0" dirty="0">
                <a:solidFill>
                  <a:srgbClr val="406F70"/>
                </a:solidFill>
                <a:effectLst/>
              </a:rPr>
              <a:t>:</a:t>
            </a:r>
            <a:endParaRPr lang="en-IE" dirty="0"/>
          </a:p>
        </p:txBody>
      </p:sp>
      <p:sp>
        <p:nvSpPr>
          <p:cNvPr id="3" name="Text Placeholder 2">
            <a:extLst>
              <a:ext uri="{FF2B5EF4-FFF2-40B4-BE49-F238E27FC236}">
                <a16:creationId xmlns:a16="http://schemas.microsoft.com/office/drawing/2014/main" id="{2B6344C2-7FCC-45C0-8313-386260E1F0E1}"/>
              </a:ext>
            </a:extLst>
          </p:cNvPr>
          <p:cNvSpPr>
            <a:spLocks noGrp="1"/>
          </p:cNvSpPr>
          <p:nvPr>
            <p:ph type="body" sz="quarter" idx="17"/>
          </p:nvPr>
        </p:nvSpPr>
        <p:spPr>
          <a:xfrm>
            <a:off x="5763802" y="1953078"/>
            <a:ext cx="5834870" cy="3947440"/>
          </a:xfrm>
        </p:spPr>
        <p:txBody>
          <a:bodyPr/>
          <a:lstStyle/>
          <a:p>
            <a:pPr algn="just"/>
            <a:r>
              <a:rPr lang="bg-BG" dirty="0">
                <a:solidFill>
                  <a:srgbClr val="406F70"/>
                </a:solidFill>
              </a:rPr>
              <a:t>Картонената опаковка обикновено е най-добрият вариант</a:t>
            </a:r>
            <a:r>
              <a:rPr lang="en-US" b="0" i="0" dirty="0">
                <a:solidFill>
                  <a:srgbClr val="406F70"/>
                </a:solidFill>
                <a:effectLst/>
              </a:rPr>
              <a:t>.</a:t>
            </a:r>
          </a:p>
          <a:p>
            <a:pPr algn="just"/>
            <a:r>
              <a:rPr lang="bg-BG" b="0" i="0" dirty="0">
                <a:solidFill>
                  <a:srgbClr val="406F70"/>
                </a:solidFill>
                <a:effectLst/>
              </a:rPr>
              <a:t>Обикновено ще откриете, че тази опаковка има тънък пластмасов слой от вътрешната страна, но той все пак може да се измие и да се постави в съд за рециклиране на картон у дома, стига да е напълно чиста и без мазни следи</a:t>
            </a:r>
            <a:r>
              <a:rPr lang="en-US" b="0" i="0" dirty="0">
                <a:solidFill>
                  <a:srgbClr val="406F70"/>
                </a:solidFill>
                <a:effectLst/>
              </a:rPr>
              <a:t>.</a:t>
            </a:r>
            <a:r>
              <a:rPr lang="bg-BG" b="0" i="0" dirty="0">
                <a:solidFill>
                  <a:srgbClr val="406F70"/>
                </a:solidFill>
                <a:effectLst/>
              </a:rPr>
              <a:t> Не забравяйте да маркирате ясно опаковката си, като насърчавате клиентите си да почистват добре кутиите преди да ги поставят в коша за рециклиране</a:t>
            </a:r>
            <a:r>
              <a:rPr lang="en-US" b="0" i="0" dirty="0">
                <a:solidFill>
                  <a:srgbClr val="406F70"/>
                </a:solidFill>
                <a:effectLst/>
              </a:rPr>
              <a:t>. [</a:t>
            </a:r>
            <a:r>
              <a:rPr lang="bg-BG" b="1" i="1" dirty="0">
                <a:solidFill>
                  <a:srgbClr val="406F70"/>
                </a:solidFill>
                <a:effectLst/>
              </a:rPr>
              <a:t>Източник</a:t>
            </a:r>
            <a:r>
              <a:rPr lang="en-US" b="0" i="0" dirty="0">
                <a:solidFill>
                  <a:srgbClr val="406F70"/>
                </a:solidFill>
                <a:effectLst/>
              </a:rPr>
              <a:t>: </a:t>
            </a:r>
            <a:r>
              <a:rPr lang="en-US" b="0" i="0" dirty="0">
                <a:solidFill>
                  <a:srgbClr val="406F70"/>
                </a:solidFill>
                <a:effectLst/>
                <a:hlinkClick r:id="rId2"/>
              </a:rPr>
              <a:t>City to Sea</a:t>
            </a:r>
            <a:r>
              <a:rPr lang="en-US" b="0" i="0" dirty="0">
                <a:solidFill>
                  <a:srgbClr val="406F70"/>
                </a:solidFill>
                <a:effectLst/>
              </a:rPr>
              <a:t>]</a:t>
            </a:r>
            <a:br>
              <a:rPr lang="en-US" b="0" i="0" dirty="0">
                <a:solidFill>
                  <a:srgbClr val="406F70"/>
                </a:solidFill>
                <a:effectLst/>
              </a:rPr>
            </a:br>
            <a:endParaRPr lang="en-US" b="0" i="0" dirty="0">
              <a:solidFill>
                <a:srgbClr val="406F70"/>
              </a:solidFill>
              <a:effectLst/>
            </a:endParaRPr>
          </a:p>
          <a:p>
            <a:endParaRPr lang="en-IE" dirty="0"/>
          </a:p>
        </p:txBody>
      </p:sp>
      <p:pic>
        <p:nvPicPr>
          <p:cNvPr id="6" name="Picture Placeholder 5" descr="Pizza">
            <a:extLst>
              <a:ext uri="{FF2B5EF4-FFF2-40B4-BE49-F238E27FC236}">
                <a16:creationId xmlns:a16="http://schemas.microsoft.com/office/drawing/2014/main" id="{5F02A214-17A7-4205-965E-06C8D85413EC}"/>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732638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FE03AA-A95C-4BB6-A1A2-ABB07983C6B8}"/>
              </a:ext>
            </a:extLst>
          </p:cNvPr>
          <p:cNvSpPr>
            <a:spLocks noGrp="1"/>
          </p:cNvSpPr>
          <p:nvPr>
            <p:ph type="body" sz="quarter" idx="16"/>
          </p:nvPr>
        </p:nvSpPr>
        <p:spPr>
          <a:xfrm>
            <a:off x="6205591" y="359597"/>
            <a:ext cx="5392057" cy="1157356"/>
          </a:xfrm>
        </p:spPr>
        <p:txBody>
          <a:bodyPr>
            <a:noAutofit/>
          </a:bodyPr>
          <a:lstStyle/>
          <a:p>
            <a:r>
              <a:rPr lang="bg-BG" b="1" dirty="0">
                <a:solidFill>
                  <a:srgbClr val="406F70"/>
                </a:solidFill>
              </a:rPr>
              <a:t>Храна, която ще се яде навън/извън дома</a:t>
            </a:r>
            <a:r>
              <a:rPr lang="en-US" b="0" i="0" dirty="0">
                <a:solidFill>
                  <a:srgbClr val="406F70"/>
                </a:solidFill>
                <a:effectLst/>
              </a:rPr>
              <a:t>:</a:t>
            </a:r>
            <a:endParaRPr lang="en-IE" dirty="0">
              <a:solidFill>
                <a:srgbClr val="406F70"/>
              </a:solidFill>
            </a:endParaRPr>
          </a:p>
        </p:txBody>
      </p:sp>
      <p:sp>
        <p:nvSpPr>
          <p:cNvPr id="3" name="Text Placeholder 2">
            <a:extLst>
              <a:ext uri="{FF2B5EF4-FFF2-40B4-BE49-F238E27FC236}">
                <a16:creationId xmlns:a16="http://schemas.microsoft.com/office/drawing/2014/main" id="{4B8BD0AB-8002-4BC3-AB68-B92ED7886348}"/>
              </a:ext>
            </a:extLst>
          </p:cNvPr>
          <p:cNvSpPr>
            <a:spLocks noGrp="1"/>
          </p:cNvSpPr>
          <p:nvPr>
            <p:ph type="body" sz="quarter" idx="17"/>
          </p:nvPr>
        </p:nvSpPr>
        <p:spPr>
          <a:xfrm>
            <a:off x="5404207" y="1736203"/>
            <a:ext cx="6194465" cy="4164315"/>
          </a:xfrm>
        </p:spPr>
        <p:txBody>
          <a:bodyPr/>
          <a:lstStyle/>
          <a:p>
            <a:r>
              <a:rPr lang="bg-BG" dirty="0">
                <a:solidFill>
                  <a:srgbClr val="406F70"/>
                </a:solidFill>
              </a:rPr>
              <a:t>Опаковката </a:t>
            </a:r>
            <a:r>
              <a:rPr lang="bg-BG" dirty="0" err="1">
                <a:solidFill>
                  <a:srgbClr val="406F70"/>
                </a:solidFill>
              </a:rPr>
              <a:t>Багасе</a:t>
            </a:r>
            <a:r>
              <a:rPr lang="bg-BG" dirty="0">
                <a:solidFill>
                  <a:srgbClr val="406F70"/>
                </a:solidFill>
              </a:rPr>
              <a:t>/</a:t>
            </a:r>
            <a:r>
              <a:rPr lang="en-US" b="0" i="0" dirty="0">
                <a:solidFill>
                  <a:srgbClr val="406F70"/>
                </a:solidFill>
                <a:effectLst/>
                <a:hlinkClick r:id="rId2"/>
              </a:rPr>
              <a:t>Bagasse</a:t>
            </a:r>
            <a:r>
              <a:rPr lang="en-US" b="0" i="0" dirty="0">
                <a:solidFill>
                  <a:srgbClr val="406F70"/>
                </a:solidFill>
                <a:effectLst/>
              </a:rPr>
              <a:t> </a:t>
            </a:r>
            <a:r>
              <a:rPr lang="bg-BG" dirty="0">
                <a:solidFill>
                  <a:srgbClr val="406F70"/>
                </a:solidFill>
              </a:rPr>
              <a:t>е една от най-екологичните опции, които се предлагат в момента</a:t>
            </a:r>
            <a:r>
              <a:rPr lang="en-US" b="0" i="0" dirty="0">
                <a:solidFill>
                  <a:srgbClr val="406F70"/>
                </a:solidFill>
                <a:effectLst/>
              </a:rPr>
              <a:t>.</a:t>
            </a:r>
          </a:p>
          <a:p>
            <a:pPr algn="just"/>
            <a:r>
              <a:rPr lang="bg-BG" dirty="0" err="1">
                <a:solidFill>
                  <a:srgbClr val="406F70"/>
                </a:solidFill>
              </a:rPr>
              <a:t>Багасе</a:t>
            </a:r>
            <a:r>
              <a:rPr lang="bg-BG" dirty="0">
                <a:solidFill>
                  <a:srgbClr val="406F70"/>
                </a:solidFill>
              </a:rPr>
              <a:t> е отпадък на заводите за преработка на захарна тръстика, останал след извличането на захарта</a:t>
            </a:r>
            <a:r>
              <a:rPr lang="en-US" b="0" i="0" dirty="0">
                <a:solidFill>
                  <a:srgbClr val="406F70"/>
                </a:solidFill>
                <a:effectLst/>
              </a:rPr>
              <a:t>. </a:t>
            </a:r>
            <a:r>
              <a:rPr lang="bg-BG" b="0" i="0" dirty="0">
                <a:solidFill>
                  <a:srgbClr val="406F70"/>
                </a:solidFill>
                <a:effectLst/>
              </a:rPr>
              <a:t>Тези меки подобни на хартиени кутии ще се разложат естествено, ако в крайна сметка станат боклук.</a:t>
            </a:r>
          </a:p>
          <a:p>
            <a:pPr algn="just"/>
            <a:r>
              <a:rPr lang="bg-BG" dirty="0">
                <a:solidFill>
                  <a:srgbClr val="406F70"/>
                </a:solidFill>
              </a:rPr>
              <a:t>Също така трябва да се отбележи, че ако тази опаковка е донесена у дома, тя може да бъде поставена във вашите домашни контейнери за </a:t>
            </a:r>
            <a:r>
              <a:rPr lang="bg-BG" dirty="0" err="1">
                <a:solidFill>
                  <a:srgbClr val="406F70"/>
                </a:solidFill>
              </a:rPr>
              <a:t>компост</a:t>
            </a:r>
            <a:r>
              <a:rPr lang="en-US" b="0" i="0" dirty="0">
                <a:solidFill>
                  <a:srgbClr val="406F70"/>
                </a:solidFill>
                <a:effectLst/>
              </a:rPr>
              <a:t>. </a:t>
            </a:r>
          </a:p>
          <a:p>
            <a:endParaRPr lang="en-IE" dirty="0"/>
          </a:p>
        </p:txBody>
      </p:sp>
      <p:pic>
        <p:nvPicPr>
          <p:cNvPr id="7" name="Picture Placeholder 6" descr="A close-up of a speaker&#10;&#10;Description automatically generated with low confidence">
            <a:extLst>
              <a:ext uri="{FF2B5EF4-FFF2-40B4-BE49-F238E27FC236}">
                <a16:creationId xmlns:a16="http://schemas.microsoft.com/office/drawing/2014/main" id="{1F82FC7F-D60E-4CCB-B405-657E8C8B25DE}"/>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l="-62943" t="-13971" r="-40371" b="-78875"/>
          <a:stretch/>
        </p:blipFill>
        <p:spPr>
          <a:xfrm>
            <a:off x="-1674688" y="-14990"/>
            <a:ext cx="7325980" cy="6950045"/>
          </a:xfrm>
        </p:spPr>
      </p:pic>
    </p:spTree>
    <p:extLst>
      <p:ext uri="{BB962C8B-B14F-4D97-AF65-F5344CB8AC3E}">
        <p14:creationId xmlns:p14="http://schemas.microsoft.com/office/powerpoint/2010/main" val="2916828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4CB5B8-3FB0-4255-9393-6A3395E74FD1}"/>
              </a:ext>
            </a:extLst>
          </p:cNvPr>
          <p:cNvSpPr>
            <a:spLocks noGrp="1"/>
          </p:cNvSpPr>
          <p:nvPr>
            <p:ph type="body" sz="quarter" idx="19"/>
          </p:nvPr>
        </p:nvSpPr>
        <p:spPr/>
        <p:txBody>
          <a:bodyPr>
            <a:normAutofit/>
          </a:bodyPr>
          <a:lstStyle/>
          <a:p>
            <a:r>
              <a:rPr lang="bg-BG" b="1" dirty="0"/>
              <a:t>НАМАЛЯВАНЕ ПЛАСТМАСАТА ОТНОСНО ХРАНИТЕЛНИТЕ ОТПАДЪЦИ</a:t>
            </a:r>
            <a:endParaRPr lang="en-IE" b="1" dirty="0"/>
          </a:p>
        </p:txBody>
      </p:sp>
      <p:sp>
        <p:nvSpPr>
          <p:cNvPr id="3" name="Text Placeholder 2">
            <a:extLst>
              <a:ext uri="{FF2B5EF4-FFF2-40B4-BE49-F238E27FC236}">
                <a16:creationId xmlns:a16="http://schemas.microsoft.com/office/drawing/2014/main" id="{51087AFE-D9D2-45CD-9576-C969D54D5675}"/>
              </a:ext>
            </a:extLst>
          </p:cNvPr>
          <p:cNvSpPr>
            <a:spLocks noGrp="1"/>
          </p:cNvSpPr>
          <p:nvPr>
            <p:ph type="body" sz="quarter" idx="20"/>
          </p:nvPr>
        </p:nvSpPr>
        <p:spPr>
          <a:xfrm>
            <a:off x="442713" y="2051293"/>
            <a:ext cx="10968810" cy="4153886"/>
          </a:xfrm>
        </p:spPr>
        <p:txBody>
          <a:bodyPr/>
          <a:lstStyle/>
          <a:p>
            <a:pPr marL="342900" indent="-342900">
              <a:buFont typeface="Arial" panose="020B0604020202020204" pitchFamily="34" charset="0"/>
              <a:buChar char="•"/>
            </a:pPr>
            <a:r>
              <a:rPr lang="bg-BG" dirty="0">
                <a:solidFill>
                  <a:srgbClr val="085156"/>
                </a:solidFill>
              </a:rPr>
              <a:t>Ако има нещо, в което сега всички сме фокусирани, това е намаляването на пластмасата във веригата за доставки на храни</a:t>
            </a:r>
            <a:r>
              <a:rPr lang="en-IE" dirty="0">
                <a:solidFill>
                  <a:srgbClr val="085156"/>
                </a:solidFill>
              </a:rPr>
              <a:t>. </a:t>
            </a:r>
          </a:p>
          <a:p>
            <a:endParaRPr lang="en-IE" sz="1400" dirty="0">
              <a:solidFill>
                <a:srgbClr val="085156"/>
              </a:solidFill>
            </a:endParaRPr>
          </a:p>
          <a:p>
            <a:pPr marL="342900" indent="-342900">
              <a:buFont typeface="Arial" panose="020B0604020202020204" pitchFamily="34" charset="0"/>
              <a:buChar char="•"/>
            </a:pPr>
            <a:r>
              <a:rPr lang="bg-BG" dirty="0">
                <a:solidFill>
                  <a:srgbClr val="085156"/>
                </a:solidFill>
              </a:rPr>
              <a:t>Веригите за доставка на храни са сложни мрежи с много части. Само в Европа 12 милиона ферми произвеждат селскостопански продукти, които се преработват от около </a:t>
            </a:r>
            <a:r>
              <a:rPr lang="en-IE" dirty="0">
                <a:solidFill>
                  <a:srgbClr val="085156"/>
                </a:solidFill>
              </a:rPr>
              <a:t>300</a:t>
            </a:r>
            <a:r>
              <a:rPr lang="bg-BG" dirty="0">
                <a:solidFill>
                  <a:srgbClr val="085156"/>
                </a:solidFill>
              </a:rPr>
              <a:t> </a:t>
            </a:r>
            <a:r>
              <a:rPr lang="en-IE" dirty="0">
                <a:solidFill>
                  <a:srgbClr val="085156"/>
                </a:solidFill>
              </a:rPr>
              <a:t>000 </a:t>
            </a:r>
            <a:r>
              <a:rPr lang="bg-BG" dirty="0">
                <a:solidFill>
                  <a:srgbClr val="085156"/>
                </a:solidFill>
              </a:rPr>
              <a:t>компании за храни и напитки. След това те се разпространяват от около 2,8 милиона търговци на дребно на храни и заведения за хранителни услуги, обслужващи около 500 милиона потребители. </a:t>
            </a:r>
            <a:endParaRPr lang="en-IE" dirty="0">
              <a:solidFill>
                <a:srgbClr val="085156"/>
              </a:solidFill>
            </a:endParaRPr>
          </a:p>
          <a:p>
            <a:pPr marL="342900" indent="-342900">
              <a:buFont typeface="Arial" panose="020B0604020202020204" pitchFamily="34" charset="0"/>
              <a:buChar char="•"/>
            </a:pPr>
            <a:endParaRPr lang="en-IE" dirty="0">
              <a:solidFill>
                <a:srgbClr val="085156"/>
              </a:solidFill>
            </a:endParaRPr>
          </a:p>
          <a:p>
            <a:r>
              <a:rPr lang="en-IE" sz="1800" u="sng" dirty="0">
                <a:hlinkClick r:id="rId2"/>
              </a:rPr>
              <a:t>https://www.europeansources.info/record/you-are-part-of-the-food-chain-key-facts-and-figures-on-the-food-supply-chain-in-the-european-union</a:t>
            </a:r>
            <a:r>
              <a:rPr lang="en-IE" u="sng" dirty="0">
                <a:hlinkClick r:id="rId2"/>
              </a:rPr>
              <a:t>/</a:t>
            </a:r>
            <a:endParaRPr lang="en-IE" dirty="0"/>
          </a:p>
          <a:p>
            <a:endParaRPr lang="en-IE" dirty="0"/>
          </a:p>
        </p:txBody>
      </p:sp>
    </p:spTree>
    <p:extLst>
      <p:ext uri="{BB962C8B-B14F-4D97-AF65-F5344CB8AC3E}">
        <p14:creationId xmlns:p14="http://schemas.microsoft.com/office/powerpoint/2010/main" val="40451847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B26D33-C9C5-4D78-BE4A-B7ABC4548D81}"/>
              </a:ext>
            </a:extLst>
          </p:cNvPr>
          <p:cNvSpPr>
            <a:spLocks noGrp="1"/>
          </p:cNvSpPr>
          <p:nvPr>
            <p:ph type="body" sz="quarter" idx="19"/>
          </p:nvPr>
        </p:nvSpPr>
        <p:spPr/>
        <p:txBody>
          <a:bodyPr/>
          <a:lstStyle/>
          <a:p>
            <a:r>
              <a:rPr lang="bg-BG" b="1" dirty="0"/>
              <a:t>НАМАЛЯВАНЕ ПЛАСТМАСАТА ОТНОСНО ХРАНИТЕЛНИТЕ ОТПАДЪЦИ</a:t>
            </a:r>
            <a:endParaRPr lang="en-IE" b="1" dirty="0"/>
          </a:p>
          <a:p>
            <a:endParaRPr lang="en-IE" dirty="0"/>
          </a:p>
        </p:txBody>
      </p:sp>
      <p:sp>
        <p:nvSpPr>
          <p:cNvPr id="3" name="Text Placeholder 2">
            <a:extLst>
              <a:ext uri="{FF2B5EF4-FFF2-40B4-BE49-F238E27FC236}">
                <a16:creationId xmlns:a16="http://schemas.microsoft.com/office/drawing/2014/main" id="{FD186DA2-E97A-4C41-AD03-6BB01560732F}"/>
              </a:ext>
            </a:extLst>
          </p:cNvPr>
          <p:cNvSpPr>
            <a:spLocks noGrp="1"/>
          </p:cNvSpPr>
          <p:nvPr>
            <p:ph type="body" sz="quarter" idx="20"/>
          </p:nvPr>
        </p:nvSpPr>
        <p:spPr>
          <a:xfrm>
            <a:off x="504358" y="1948551"/>
            <a:ext cx="10968810" cy="4503620"/>
          </a:xfrm>
        </p:spPr>
        <p:txBody>
          <a:bodyPr/>
          <a:lstStyle/>
          <a:p>
            <a:pPr marL="342900" indent="-342900">
              <a:buFont typeface="Arial" panose="020B0604020202020204" pitchFamily="34" charset="0"/>
              <a:buChar char="•"/>
            </a:pPr>
            <a:r>
              <a:rPr lang="bg-BG" dirty="0">
                <a:solidFill>
                  <a:srgbClr val="085156"/>
                </a:solidFill>
              </a:rPr>
              <a:t>Пластмасовите опаковки се използват във веригата за доставка на храни, тъй като осигуряват безопасна доставка на храната на дълги разстояния и свеждат до минимум разхищението на храна, като я запазват свежа за по-дълго време</a:t>
            </a:r>
            <a:r>
              <a:rPr lang="en-IE" dirty="0">
                <a:solidFill>
                  <a:srgbClr val="085156"/>
                </a:solidFill>
              </a:rPr>
              <a:t>. </a:t>
            </a:r>
          </a:p>
          <a:p>
            <a:endParaRPr lang="en-IE" sz="1400" dirty="0">
              <a:solidFill>
                <a:srgbClr val="085156"/>
              </a:solidFill>
            </a:endParaRPr>
          </a:p>
          <a:p>
            <a:pPr marL="342900" indent="-342900">
              <a:buFont typeface="Arial" panose="020B0604020202020204" pitchFamily="34" charset="0"/>
              <a:buChar char="•"/>
            </a:pPr>
            <a:r>
              <a:rPr lang="bg-BG" dirty="0">
                <a:solidFill>
                  <a:srgbClr val="085156"/>
                </a:solidFill>
              </a:rPr>
              <a:t>Преглед на проучвания за хранителни отпадъци от</a:t>
            </a:r>
            <a:r>
              <a:rPr lang="en-IE" dirty="0">
                <a:solidFill>
                  <a:srgbClr val="085156"/>
                </a:solidFill>
              </a:rPr>
              <a:t> 2016</a:t>
            </a:r>
            <a:r>
              <a:rPr lang="bg-BG" dirty="0">
                <a:solidFill>
                  <a:srgbClr val="085156"/>
                </a:solidFill>
              </a:rPr>
              <a:t> г. установи, че 88 милиона тона храна се губят всяка година в ЕС – това е 173 кг на човек и се равнява на 20% от произведената храна. </a:t>
            </a:r>
          </a:p>
          <a:p>
            <a:r>
              <a:rPr lang="en-IE" b="1" dirty="0"/>
              <a:t> </a:t>
            </a:r>
            <a:endParaRPr lang="en-IE" dirty="0"/>
          </a:p>
          <a:p>
            <a:r>
              <a:rPr lang="en-IE" sz="1800" u="sng" dirty="0">
                <a:hlinkClick r:id="rId2"/>
              </a:rPr>
              <a:t>https://ec.europa.eu/food/sites/food/files/safety/docs/fw_lib_fw_expo2015_fusions_data-set_151015.pdf</a:t>
            </a:r>
            <a:endParaRPr lang="en-IE" sz="1800" u="sng" dirty="0"/>
          </a:p>
          <a:p>
            <a:endParaRPr lang="en-IE" sz="1800" u="sng" dirty="0"/>
          </a:p>
          <a:p>
            <a:r>
              <a:rPr lang="en-IE" sz="1800" u="sng" dirty="0">
                <a:hlinkClick r:id="rId3"/>
              </a:rPr>
              <a:t>https://www.foeeurope.org/sites/default/files/materials_and_waste/2018/unwrapped_-_throwaway_plastic_failing_to_solve_europes_food_waste_problem.pdf</a:t>
            </a:r>
            <a:endParaRPr lang="en-IE" sz="1800" dirty="0"/>
          </a:p>
          <a:p>
            <a:endParaRPr lang="en-IE" sz="1800" dirty="0"/>
          </a:p>
          <a:p>
            <a:endParaRPr lang="en-IE" dirty="0"/>
          </a:p>
        </p:txBody>
      </p:sp>
    </p:spTree>
    <p:extLst>
      <p:ext uri="{BB962C8B-B14F-4D97-AF65-F5344CB8AC3E}">
        <p14:creationId xmlns:p14="http://schemas.microsoft.com/office/powerpoint/2010/main" val="3846706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DA3B0E-0DEB-42C1-830C-44666C895434}"/>
              </a:ext>
            </a:extLst>
          </p:cNvPr>
          <p:cNvSpPr>
            <a:spLocks noGrp="1"/>
          </p:cNvSpPr>
          <p:nvPr>
            <p:ph type="body" sz="quarter" idx="19"/>
          </p:nvPr>
        </p:nvSpPr>
        <p:spPr>
          <a:xfrm>
            <a:off x="579603" y="652821"/>
            <a:ext cx="8857251" cy="785561"/>
          </a:xfrm>
        </p:spPr>
        <p:txBody>
          <a:bodyPr>
            <a:normAutofit fontScale="85000" lnSpcReduction="10000"/>
          </a:bodyPr>
          <a:lstStyle/>
          <a:p>
            <a:r>
              <a:rPr lang="bg-BG" b="1" dirty="0"/>
              <a:t>Хранителна верига и емисии на парникови газове</a:t>
            </a:r>
            <a:endParaRPr lang="en-IE" b="1" dirty="0"/>
          </a:p>
        </p:txBody>
      </p:sp>
      <p:sp>
        <p:nvSpPr>
          <p:cNvPr id="5" name="Arrow: Chevron 4">
            <a:extLst>
              <a:ext uri="{FF2B5EF4-FFF2-40B4-BE49-F238E27FC236}">
                <a16:creationId xmlns:a16="http://schemas.microsoft.com/office/drawing/2014/main" id="{09B7C55E-A8F9-4818-A0E1-52BFCB4716AC}"/>
              </a:ext>
            </a:extLst>
          </p:cNvPr>
          <p:cNvSpPr/>
          <p:nvPr/>
        </p:nvSpPr>
        <p:spPr>
          <a:xfrm>
            <a:off x="231354" y="2332232"/>
            <a:ext cx="2562804" cy="1096766"/>
          </a:xfrm>
          <a:prstGeom prst="chevron">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300" b="1" dirty="0">
                <a:solidFill>
                  <a:schemeClr val="tx1"/>
                </a:solidFill>
              </a:rPr>
              <a:t>ПРОИЗВОДСТВО</a:t>
            </a:r>
            <a:endParaRPr lang="en-IE" sz="1300" b="1" dirty="0">
              <a:solidFill>
                <a:schemeClr val="tx1"/>
              </a:solidFill>
            </a:endParaRPr>
          </a:p>
        </p:txBody>
      </p:sp>
      <p:sp>
        <p:nvSpPr>
          <p:cNvPr id="6" name="Arrow: Chevron 5">
            <a:extLst>
              <a:ext uri="{FF2B5EF4-FFF2-40B4-BE49-F238E27FC236}">
                <a16:creationId xmlns:a16="http://schemas.microsoft.com/office/drawing/2014/main" id="{6CB7D9C3-4958-4BDE-A618-8E5F64133F6A}"/>
              </a:ext>
            </a:extLst>
          </p:cNvPr>
          <p:cNvSpPr/>
          <p:nvPr/>
        </p:nvSpPr>
        <p:spPr>
          <a:xfrm>
            <a:off x="2348694" y="2345077"/>
            <a:ext cx="2250530" cy="1096766"/>
          </a:xfrm>
          <a:prstGeom prst="chevron">
            <a:avLst/>
          </a:prstGeom>
          <a:solidFill>
            <a:srgbClr val="406F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400" b="1" dirty="0">
                <a:solidFill>
                  <a:schemeClr val="tx1"/>
                </a:solidFill>
              </a:rPr>
              <a:t>ОБРАБОТКА</a:t>
            </a:r>
            <a:endParaRPr lang="en-IE" sz="1400" b="1" dirty="0">
              <a:solidFill>
                <a:schemeClr val="tx1"/>
              </a:solidFill>
            </a:endParaRPr>
          </a:p>
        </p:txBody>
      </p:sp>
      <p:sp>
        <p:nvSpPr>
          <p:cNvPr id="7" name="Arrow: Chevron 6">
            <a:extLst>
              <a:ext uri="{FF2B5EF4-FFF2-40B4-BE49-F238E27FC236}">
                <a16:creationId xmlns:a16="http://schemas.microsoft.com/office/drawing/2014/main" id="{F8F2DBBD-2B02-456B-A8E2-3E24A0266BC0}"/>
              </a:ext>
            </a:extLst>
          </p:cNvPr>
          <p:cNvSpPr/>
          <p:nvPr/>
        </p:nvSpPr>
        <p:spPr>
          <a:xfrm>
            <a:off x="4177684" y="2345077"/>
            <a:ext cx="2372918" cy="1096765"/>
          </a:xfrm>
          <a:prstGeom prst="chevron">
            <a:avLst/>
          </a:prstGeom>
          <a:solidFill>
            <a:srgbClr val="CC91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400" b="1" dirty="0">
                <a:solidFill>
                  <a:schemeClr val="tx1"/>
                </a:solidFill>
              </a:rPr>
              <a:t>ДОСТАВКА</a:t>
            </a:r>
            <a:endParaRPr lang="en-IE" sz="1400" b="1" dirty="0">
              <a:solidFill>
                <a:schemeClr val="tx1"/>
              </a:solidFill>
            </a:endParaRPr>
          </a:p>
        </p:txBody>
      </p:sp>
      <p:sp>
        <p:nvSpPr>
          <p:cNvPr id="8" name="Arrow: Chevron 7">
            <a:extLst>
              <a:ext uri="{FF2B5EF4-FFF2-40B4-BE49-F238E27FC236}">
                <a16:creationId xmlns:a16="http://schemas.microsoft.com/office/drawing/2014/main" id="{036249CE-A0A5-496A-B3C5-500747BF79A2}"/>
              </a:ext>
            </a:extLst>
          </p:cNvPr>
          <p:cNvSpPr/>
          <p:nvPr/>
        </p:nvSpPr>
        <p:spPr>
          <a:xfrm>
            <a:off x="6129062" y="2345079"/>
            <a:ext cx="2449778" cy="1096764"/>
          </a:xfrm>
          <a:prstGeom prst="chevron">
            <a:avLst/>
          </a:prstGeom>
          <a:solidFill>
            <a:srgbClr val="406F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400" b="1" dirty="0">
                <a:solidFill>
                  <a:schemeClr val="tx1"/>
                </a:solidFill>
              </a:rPr>
              <a:t>ПОТРЕБЛЕНИЕ</a:t>
            </a:r>
            <a:endParaRPr lang="en-IE" sz="1400" b="1" dirty="0">
              <a:solidFill>
                <a:schemeClr val="tx1"/>
              </a:solidFill>
            </a:endParaRPr>
          </a:p>
        </p:txBody>
      </p:sp>
      <p:sp>
        <p:nvSpPr>
          <p:cNvPr id="9" name="Arrow: Chevron 8">
            <a:extLst>
              <a:ext uri="{FF2B5EF4-FFF2-40B4-BE49-F238E27FC236}">
                <a16:creationId xmlns:a16="http://schemas.microsoft.com/office/drawing/2014/main" id="{94591099-472D-47FB-B12E-C9F5D1BAFAAD}"/>
              </a:ext>
            </a:extLst>
          </p:cNvPr>
          <p:cNvSpPr/>
          <p:nvPr/>
        </p:nvSpPr>
        <p:spPr>
          <a:xfrm>
            <a:off x="8181225" y="2332232"/>
            <a:ext cx="2218698" cy="1096764"/>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1400" b="1" dirty="0">
                <a:solidFill>
                  <a:schemeClr val="tx1"/>
                </a:solidFill>
              </a:rPr>
              <a:t>ОТПАДЪЦИ</a:t>
            </a:r>
            <a:endParaRPr lang="en-IE" sz="1400" b="1" dirty="0">
              <a:solidFill>
                <a:schemeClr val="tx1"/>
              </a:solidFill>
            </a:endParaRPr>
          </a:p>
        </p:txBody>
      </p:sp>
      <p:sp>
        <p:nvSpPr>
          <p:cNvPr id="12" name="TextBox 11">
            <a:extLst>
              <a:ext uri="{FF2B5EF4-FFF2-40B4-BE49-F238E27FC236}">
                <a16:creationId xmlns:a16="http://schemas.microsoft.com/office/drawing/2014/main" id="{13F949D5-8217-45E4-A9F7-595BD5249066}"/>
              </a:ext>
            </a:extLst>
          </p:cNvPr>
          <p:cNvSpPr txBox="1"/>
          <p:nvPr/>
        </p:nvSpPr>
        <p:spPr>
          <a:xfrm>
            <a:off x="579602" y="1259055"/>
            <a:ext cx="9159309" cy="830997"/>
          </a:xfrm>
          <a:prstGeom prst="rect">
            <a:avLst/>
          </a:prstGeom>
          <a:noFill/>
        </p:spPr>
        <p:txBody>
          <a:bodyPr wrap="square">
            <a:spAutoFit/>
          </a:bodyPr>
          <a:lstStyle/>
          <a:p>
            <a:r>
              <a:rPr lang="bg-BG" sz="2400" dirty="0">
                <a:solidFill>
                  <a:srgbClr val="085156"/>
                </a:solidFill>
              </a:rPr>
              <a:t>Емисии на ПГ от човешката дейност се случват на всяка крачка по съвременната хранителна верига от семе до чиния и сметището</a:t>
            </a:r>
            <a:r>
              <a:rPr lang="en-US" sz="2400" dirty="0">
                <a:solidFill>
                  <a:srgbClr val="085156"/>
                </a:solidFill>
              </a:rPr>
              <a:t>…</a:t>
            </a:r>
            <a:endParaRPr lang="en-IE" sz="2400" dirty="0">
              <a:solidFill>
                <a:srgbClr val="085156"/>
              </a:solidFill>
            </a:endParaRPr>
          </a:p>
        </p:txBody>
      </p:sp>
      <p:sp>
        <p:nvSpPr>
          <p:cNvPr id="13" name="TextBox 12">
            <a:extLst>
              <a:ext uri="{FF2B5EF4-FFF2-40B4-BE49-F238E27FC236}">
                <a16:creationId xmlns:a16="http://schemas.microsoft.com/office/drawing/2014/main" id="{E1EC9DE0-FBC7-4EF2-9FA5-51A0C698FC04}"/>
              </a:ext>
            </a:extLst>
          </p:cNvPr>
          <p:cNvSpPr txBox="1"/>
          <p:nvPr/>
        </p:nvSpPr>
        <p:spPr>
          <a:xfrm>
            <a:off x="579601" y="3922264"/>
            <a:ext cx="10687113" cy="1785104"/>
          </a:xfrm>
          <a:prstGeom prst="rect">
            <a:avLst/>
          </a:prstGeom>
          <a:noFill/>
        </p:spPr>
        <p:txBody>
          <a:bodyPr wrap="square">
            <a:spAutoFit/>
          </a:bodyPr>
          <a:lstStyle/>
          <a:p>
            <a:r>
              <a:rPr lang="bg-BG" sz="2200" dirty="0">
                <a:solidFill>
                  <a:srgbClr val="085156"/>
                </a:solidFill>
              </a:rPr>
              <a:t>Емисиите на парникови газове се изпускат в атмосферата на Земята, поради дейността хората. Намаляването на емисиите от производство на храни ще бъде едно от най-големите ни предизвикателства през следващите десетилетия</a:t>
            </a:r>
            <a:r>
              <a:rPr lang="en-GB" sz="2200" i="0" dirty="0">
                <a:solidFill>
                  <a:srgbClr val="085156"/>
                </a:solidFill>
                <a:effectLst/>
              </a:rPr>
              <a:t>.</a:t>
            </a:r>
          </a:p>
          <a:p>
            <a:endParaRPr lang="en-GB" sz="2200" dirty="0">
              <a:solidFill>
                <a:srgbClr val="085156"/>
              </a:solidFill>
            </a:endParaRPr>
          </a:p>
          <a:p>
            <a:r>
              <a:rPr lang="bg-BG" sz="2200" b="1" dirty="0">
                <a:solidFill>
                  <a:srgbClr val="085156"/>
                </a:solidFill>
                <a:highlight>
                  <a:srgbClr val="F5C05B"/>
                </a:highlight>
              </a:rPr>
              <a:t>ПРОЧЕТЕТЕ</a:t>
            </a:r>
            <a:r>
              <a:rPr lang="en-GB" sz="2200" b="1" dirty="0">
                <a:solidFill>
                  <a:srgbClr val="085156"/>
                </a:solidFill>
              </a:rPr>
              <a:t>  </a:t>
            </a:r>
            <a:r>
              <a:rPr lang="en-GB" sz="1600" dirty="0">
                <a:hlinkClick r:id="rId2"/>
              </a:rPr>
              <a:t>Food production is responsible for one-quarter of the world’s greenhouse gas emissions - Our World in Data</a:t>
            </a:r>
            <a:endParaRPr lang="en-IE" sz="1600" b="1" dirty="0">
              <a:solidFill>
                <a:srgbClr val="085156"/>
              </a:solidFill>
              <a:highlight>
                <a:srgbClr val="F5C05B"/>
              </a:highlight>
            </a:endParaRPr>
          </a:p>
        </p:txBody>
      </p:sp>
    </p:spTree>
    <p:extLst>
      <p:ext uri="{BB962C8B-B14F-4D97-AF65-F5344CB8AC3E}">
        <p14:creationId xmlns:p14="http://schemas.microsoft.com/office/powerpoint/2010/main" val="38784994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3EFBEE-F281-49C9-8389-55F82EBB8C63}"/>
              </a:ext>
            </a:extLst>
          </p:cNvPr>
          <p:cNvSpPr>
            <a:spLocks noGrp="1"/>
          </p:cNvSpPr>
          <p:nvPr>
            <p:ph type="body" sz="quarter" idx="19"/>
          </p:nvPr>
        </p:nvSpPr>
        <p:spPr>
          <a:xfrm>
            <a:off x="579603" y="330507"/>
            <a:ext cx="8857251" cy="1483304"/>
          </a:xfrm>
        </p:spPr>
        <p:txBody>
          <a:bodyPr>
            <a:normAutofit fontScale="92500" lnSpcReduction="10000"/>
          </a:bodyPr>
          <a:lstStyle/>
          <a:p>
            <a:r>
              <a:rPr lang="bg-BG" b="1" dirty="0"/>
              <a:t>НАМАЛЯВАНЕ ПЛАСТМАСАТА ОТНОСНО ХРАНИТЕЛНИТЕ ОТПАДЪЦИ</a:t>
            </a:r>
            <a:endParaRPr lang="en-IE" b="1" dirty="0"/>
          </a:p>
          <a:p>
            <a:r>
              <a:rPr lang="bg-BG" b="1" dirty="0"/>
              <a:t>Споровете</a:t>
            </a:r>
            <a:endParaRPr lang="en-IE" b="1" dirty="0"/>
          </a:p>
          <a:p>
            <a:endParaRPr lang="en-IE" dirty="0"/>
          </a:p>
        </p:txBody>
      </p:sp>
      <p:sp>
        <p:nvSpPr>
          <p:cNvPr id="3" name="Text Placeholder 2">
            <a:extLst>
              <a:ext uri="{FF2B5EF4-FFF2-40B4-BE49-F238E27FC236}">
                <a16:creationId xmlns:a16="http://schemas.microsoft.com/office/drawing/2014/main" id="{ED39B385-0D50-414B-B5C9-DEFF20AF5FD8}"/>
              </a:ext>
            </a:extLst>
          </p:cNvPr>
          <p:cNvSpPr>
            <a:spLocks noGrp="1"/>
          </p:cNvSpPr>
          <p:nvPr>
            <p:ph type="body" sz="quarter" idx="20"/>
          </p:nvPr>
        </p:nvSpPr>
        <p:spPr>
          <a:xfrm>
            <a:off x="484742" y="1813811"/>
            <a:ext cx="11063671" cy="4186297"/>
          </a:xfrm>
        </p:spPr>
        <p:txBody>
          <a:bodyPr/>
          <a:lstStyle/>
          <a:p>
            <a:pPr algn="just"/>
            <a:r>
              <a:rPr lang="bg-BG" dirty="0">
                <a:solidFill>
                  <a:srgbClr val="406F70"/>
                </a:solidFill>
              </a:rPr>
              <a:t>С предимствата си на лек, евтин, лесен за обработка, гъвкав и непромокаем, уникалните качества на пластмасата я отличават от другите материали. Тя се използва при производството на много продукти и сега играе важна роля в живота на хората. Много съвременни решения за опаковане, като тези използвани за доставката до дома и предварително опаковани храни , са свързани с появата на външните доставки и намаляване приготвянето у дома и често са свързани с по-високи нива на отпадъците.</a:t>
            </a:r>
            <a:endParaRPr lang="en-IE" dirty="0">
              <a:solidFill>
                <a:srgbClr val="406F70"/>
              </a:solidFill>
            </a:endParaRPr>
          </a:p>
          <a:p>
            <a:pPr algn="just"/>
            <a:r>
              <a:rPr lang="bg-BG" dirty="0">
                <a:solidFill>
                  <a:srgbClr val="406F70"/>
                </a:solidFill>
              </a:rPr>
              <a:t>Въпреки това, последните оценки на Нула Отпадък Шотландия/</a:t>
            </a:r>
            <a:r>
              <a:rPr lang="en-IE" dirty="0">
                <a:solidFill>
                  <a:srgbClr val="406F70"/>
                </a:solidFill>
              </a:rPr>
              <a:t>Zero Waste Scotland</a:t>
            </a:r>
            <a:r>
              <a:rPr lang="bg-BG" dirty="0">
                <a:solidFill>
                  <a:srgbClr val="406F70"/>
                </a:solidFill>
              </a:rPr>
              <a:t> показват, че въглеродният отпечатък създаван от хранителните отпадъци може да бъде по-висок от този на пластмасите. По-конкретно е установено, че </a:t>
            </a:r>
            <a:r>
              <a:rPr lang="en-IE" dirty="0">
                <a:solidFill>
                  <a:srgbClr val="406F70"/>
                </a:solidFill>
              </a:rPr>
              <a:t>456</a:t>
            </a:r>
            <a:r>
              <a:rPr lang="bg-BG" dirty="0">
                <a:solidFill>
                  <a:srgbClr val="406F70"/>
                </a:solidFill>
              </a:rPr>
              <a:t> </a:t>
            </a:r>
            <a:r>
              <a:rPr lang="en-IE" dirty="0">
                <a:solidFill>
                  <a:srgbClr val="406F70"/>
                </a:solidFill>
              </a:rPr>
              <a:t>000 </a:t>
            </a:r>
            <a:r>
              <a:rPr lang="bg-BG" dirty="0">
                <a:solidFill>
                  <a:srgbClr val="406F70"/>
                </a:solidFill>
              </a:rPr>
              <a:t>тона хранителни отпадъци, произведени от домакинствата в Шотландия, допринасят за около 1,9 милиона тона  </a:t>
            </a:r>
            <a:r>
              <a:rPr lang="en-IE" dirty="0">
                <a:solidFill>
                  <a:srgbClr val="406F70"/>
                </a:solidFill>
              </a:rPr>
              <a:t>CO₂, </a:t>
            </a:r>
            <a:r>
              <a:rPr lang="bg-BG" dirty="0">
                <a:solidFill>
                  <a:srgbClr val="406F70"/>
                </a:solidFill>
              </a:rPr>
              <a:t>три пъти повече от това, генерирано от </a:t>
            </a:r>
            <a:r>
              <a:rPr lang="en-IE" dirty="0">
                <a:solidFill>
                  <a:srgbClr val="406F70"/>
                </a:solidFill>
              </a:rPr>
              <a:t>224</a:t>
            </a:r>
            <a:r>
              <a:rPr lang="bg-BG" dirty="0">
                <a:solidFill>
                  <a:srgbClr val="406F70"/>
                </a:solidFill>
              </a:rPr>
              <a:t> </a:t>
            </a:r>
            <a:r>
              <a:rPr lang="en-IE" dirty="0">
                <a:solidFill>
                  <a:srgbClr val="406F70"/>
                </a:solidFill>
              </a:rPr>
              <a:t>000 </a:t>
            </a:r>
            <a:r>
              <a:rPr lang="bg-BG" dirty="0">
                <a:solidFill>
                  <a:srgbClr val="406F70"/>
                </a:solidFill>
              </a:rPr>
              <a:t>тона пластмасов боклук.</a:t>
            </a:r>
            <a:endParaRPr lang="en-IE" dirty="0">
              <a:solidFill>
                <a:srgbClr val="406F70"/>
              </a:solidFill>
            </a:endParaRPr>
          </a:p>
          <a:p>
            <a:r>
              <a:rPr lang="en-IE" dirty="0"/>
              <a:t> </a:t>
            </a:r>
          </a:p>
          <a:p>
            <a:endParaRPr lang="en-IE" dirty="0"/>
          </a:p>
        </p:txBody>
      </p:sp>
    </p:spTree>
    <p:extLst>
      <p:ext uri="{BB962C8B-B14F-4D97-AF65-F5344CB8AC3E}">
        <p14:creationId xmlns:p14="http://schemas.microsoft.com/office/powerpoint/2010/main" val="32973852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406F70"/>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1F2966D-FEBA-4847-B953-7D09E8C2C306}"/>
              </a:ext>
            </a:extLst>
          </p:cNvPr>
          <p:cNvSpPr/>
          <p:nvPr/>
        </p:nvSpPr>
        <p:spPr>
          <a:xfrm>
            <a:off x="713327" y="6052457"/>
            <a:ext cx="10765345" cy="6858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7" name="TextBox 6">
            <a:extLst>
              <a:ext uri="{FF2B5EF4-FFF2-40B4-BE49-F238E27FC236}">
                <a16:creationId xmlns:a16="http://schemas.microsoft.com/office/drawing/2014/main" id="{28C6FB25-2881-4CD9-B3F6-C40D46F8717A}"/>
              </a:ext>
            </a:extLst>
          </p:cNvPr>
          <p:cNvSpPr txBox="1"/>
          <p:nvPr/>
        </p:nvSpPr>
        <p:spPr>
          <a:xfrm>
            <a:off x="1805169" y="6046782"/>
            <a:ext cx="7415030" cy="923330"/>
          </a:xfrm>
          <a:prstGeom prst="rect">
            <a:avLst/>
          </a:prstGeom>
          <a:noFill/>
        </p:spPr>
        <p:txBody>
          <a:bodyPr wrap="square" rtlCol="0">
            <a:spAutoFit/>
          </a:bodyPr>
          <a:lstStyle/>
          <a:p>
            <a:pPr algn="just">
              <a:spcAft>
                <a:spcPts val="0"/>
              </a:spcAft>
            </a:pPr>
            <a:r>
              <a:rPr lang="en-IE" sz="1200" dirty="0">
                <a:latin typeface="FreeSans"/>
                <a:ea typeface="Calibri" panose="020F0502020204030204" pitchFamily="34" charset="0"/>
              </a:rPr>
              <a:t>Eurostat. Packaging waste by waste operations and waste flow.</a:t>
            </a:r>
          </a:p>
          <a:p>
            <a:pPr algn="just">
              <a:spcAft>
                <a:spcPts val="0"/>
              </a:spcAft>
            </a:pPr>
            <a:r>
              <a:rPr lang="en-IE" sz="1200" u="sng" dirty="0">
                <a:solidFill>
                  <a:srgbClr val="0563C1"/>
                </a:solidFill>
                <a:latin typeface="FreeSans"/>
                <a:ea typeface="Calibri" panose="020F0502020204030204" pitchFamily="34" charset="0"/>
                <a:hlinkClick r:id="rId2"/>
              </a:rPr>
              <a:t>http://ec.europa.eu/eurostat/data/database?p_p_id=NavTreeportletprod_WAR_NavTreeportletprod_INSTANCE_nPqeVbPXRmWQ&amp;p_p_lifecycle=0&amp;p_p_state=normal&amp;p_p_mode=view&amp;p_p_col_id=column-2&amp;p_p_col_count=1.</a:t>
            </a:r>
            <a:endParaRPr lang="en-IE" sz="1200" dirty="0">
              <a:latin typeface="FreeSans"/>
              <a:ea typeface="Calibri" panose="020F0502020204030204" pitchFamily="34" charset="0"/>
            </a:endParaRPr>
          </a:p>
          <a:p>
            <a:endParaRPr lang="en-IE" dirty="0"/>
          </a:p>
        </p:txBody>
      </p:sp>
      <p:pic>
        <p:nvPicPr>
          <p:cNvPr id="2" name="Picture 1"/>
          <p:cNvPicPr>
            <a:picLocks noChangeAspect="1"/>
          </p:cNvPicPr>
          <p:nvPr/>
        </p:nvPicPr>
        <p:blipFill>
          <a:blip r:embed="rId3"/>
          <a:stretch>
            <a:fillRect/>
          </a:stretch>
        </p:blipFill>
        <p:spPr>
          <a:xfrm>
            <a:off x="730507" y="231355"/>
            <a:ext cx="10748165" cy="5815428"/>
          </a:xfrm>
          <a:prstGeom prst="rect">
            <a:avLst/>
          </a:prstGeom>
        </p:spPr>
      </p:pic>
    </p:spTree>
    <p:extLst>
      <p:ext uri="{BB962C8B-B14F-4D97-AF65-F5344CB8AC3E}">
        <p14:creationId xmlns:p14="http://schemas.microsoft.com/office/powerpoint/2010/main" val="40876040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418A9A-19CA-44B4-9788-E8277FCC4D53}"/>
              </a:ext>
            </a:extLst>
          </p:cNvPr>
          <p:cNvSpPr>
            <a:spLocks noGrp="1"/>
          </p:cNvSpPr>
          <p:nvPr>
            <p:ph type="body" sz="quarter" idx="19"/>
          </p:nvPr>
        </p:nvSpPr>
        <p:spPr/>
        <p:txBody>
          <a:bodyPr/>
          <a:lstStyle/>
          <a:p>
            <a:r>
              <a:rPr lang="bg-BG" b="1" dirty="0"/>
              <a:t>НАМАЛЯВАНЕ ПЛАСТМАСАТА ОТНОСНО ХРАНИТЕЛНИТЕ ОТПАДЪЦИ</a:t>
            </a:r>
            <a:endParaRPr lang="en-IE" b="1" dirty="0"/>
          </a:p>
          <a:p>
            <a:endParaRPr lang="en-IE" dirty="0"/>
          </a:p>
        </p:txBody>
      </p:sp>
      <p:sp>
        <p:nvSpPr>
          <p:cNvPr id="3" name="Text Placeholder 2">
            <a:extLst>
              <a:ext uri="{FF2B5EF4-FFF2-40B4-BE49-F238E27FC236}">
                <a16:creationId xmlns:a16="http://schemas.microsoft.com/office/drawing/2014/main" id="{5877A862-B266-4A17-B9A5-13E0495A4AD0}"/>
              </a:ext>
            </a:extLst>
          </p:cNvPr>
          <p:cNvSpPr>
            <a:spLocks noGrp="1"/>
          </p:cNvSpPr>
          <p:nvPr>
            <p:ph type="body" sz="quarter" idx="20"/>
          </p:nvPr>
        </p:nvSpPr>
        <p:spPr>
          <a:xfrm>
            <a:off x="352540" y="1813811"/>
            <a:ext cx="8901265" cy="4391368"/>
          </a:xfrm>
        </p:spPr>
        <p:txBody>
          <a:bodyPr/>
          <a:lstStyle/>
          <a:p>
            <a:pPr algn="just"/>
            <a:r>
              <a:rPr lang="bg-BG" dirty="0">
                <a:solidFill>
                  <a:srgbClr val="406F70"/>
                </a:solidFill>
              </a:rPr>
              <a:t>Като най-големият материал за изхвърляне в света, пластмасата естествено е фокус на кръговата икономика. Това може да включва проектиране на продукти за по-лесно повторно използване и избягване на композитни материали, които са трудни за рециклиране.</a:t>
            </a:r>
            <a:r>
              <a:rPr lang="en-IE" dirty="0">
                <a:solidFill>
                  <a:srgbClr val="406F70"/>
                </a:solidFill>
              </a:rPr>
              <a:t> </a:t>
            </a:r>
          </a:p>
          <a:p>
            <a:pPr algn="just"/>
            <a:endParaRPr lang="en-IE" sz="800" dirty="0">
              <a:solidFill>
                <a:srgbClr val="406F70"/>
              </a:solidFill>
            </a:endParaRPr>
          </a:p>
          <a:p>
            <a:pPr algn="just"/>
            <a:r>
              <a:rPr lang="bg-BG" dirty="0">
                <a:solidFill>
                  <a:srgbClr val="406F70"/>
                </a:solidFill>
              </a:rPr>
              <a:t>Работи се и върху нови опаковки на био и естествена основа, които могат да изпълняват същата роля като обикновената пластмаса по отношение на защитата на храните и избягване на разхищаването на храни – също така да бъдат </a:t>
            </a:r>
            <a:r>
              <a:rPr lang="bg-BG" dirty="0" err="1">
                <a:solidFill>
                  <a:srgbClr val="406F70"/>
                </a:solidFill>
              </a:rPr>
              <a:t>биоразградими</a:t>
            </a:r>
            <a:r>
              <a:rPr lang="bg-BG" dirty="0">
                <a:solidFill>
                  <a:srgbClr val="406F70"/>
                </a:solidFill>
              </a:rPr>
              <a:t>. Но остават много въпроси дали пластмасите на биологична основа /алтернативни материали са действително устойчиви за дълго време, особено ако са необходими огромни ресурси за тяхното производство. </a:t>
            </a:r>
            <a:endParaRPr lang="en-IE" dirty="0">
              <a:solidFill>
                <a:srgbClr val="406F70"/>
              </a:solidFill>
            </a:endParaRPr>
          </a:p>
          <a:p>
            <a:endParaRPr lang="en-IE" dirty="0"/>
          </a:p>
        </p:txBody>
      </p:sp>
      <p:pic>
        <p:nvPicPr>
          <p:cNvPr id="4" name="Picture 3">
            <a:extLst>
              <a:ext uri="{FF2B5EF4-FFF2-40B4-BE49-F238E27FC236}">
                <a16:creationId xmlns:a16="http://schemas.microsoft.com/office/drawing/2014/main" id="{9A5496F9-2F83-4EBA-B499-7D8E36E9B67B}"/>
              </a:ext>
            </a:extLst>
          </p:cNvPr>
          <p:cNvPicPr>
            <a:picLocks noChangeAspect="1"/>
          </p:cNvPicPr>
          <p:nvPr/>
        </p:nvPicPr>
        <p:blipFill>
          <a:blip r:embed="rId2"/>
          <a:stretch>
            <a:fillRect/>
          </a:stretch>
        </p:blipFill>
        <p:spPr>
          <a:xfrm>
            <a:off x="9253805" y="3777839"/>
            <a:ext cx="2705100" cy="1770206"/>
          </a:xfrm>
          <a:prstGeom prst="rect">
            <a:avLst/>
          </a:prstGeom>
          <a:ln>
            <a:noFill/>
          </a:ln>
          <a:effectLst>
            <a:softEdge rad="112500"/>
          </a:effectLst>
        </p:spPr>
      </p:pic>
      <p:pic>
        <p:nvPicPr>
          <p:cNvPr id="5" name="Picture 4">
            <a:extLst>
              <a:ext uri="{FF2B5EF4-FFF2-40B4-BE49-F238E27FC236}">
                <a16:creationId xmlns:a16="http://schemas.microsoft.com/office/drawing/2014/main" id="{70653F4A-9831-4ADF-B0CB-08745BADDD0E}"/>
              </a:ext>
            </a:extLst>
          </p:cNvPr>
          <p:cNvPicPr>
            <a:picLocks noChangeAspect="1"/>
          </p:cNvPicPr>
          <p:nvPr/>
        </p:nvPicPr>
        <p:blipFill>
          <a:blip r:embed="rId3"/>
          <a:stretch>
            <a:fillRect/>
          </a:stretch>
        </p:blipFill>
        <p:spPr>
          <a:xfrm>
            <a:off x="8979613" y="1713728"/>
            <a:ext cx="2658325" cy="2064111"/>
          </a:xfrm>
          <a:prstGeom prst="rect">
            <a:avLst/>
          </a:prstGeom>
          <a:ln>
            <a:noFill/>
          </a:ln>
          <a:effectLst>
            <a:softEdge rad="112500"/>
          </a:effectLst>
        </p:spPr>
      </p:pic>
    </p:spTree>
    <p:extLst>
      <p:ext uri="{BB962C8B-B14F-4D97-AF65-F5344CB8AC3E}">
        <p14:creationId xmlns:p14="http://schemas.microsoft.com/office/powerpoint/2010/main" val="40630358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D08778-F758-4F07-9989-93A916048902}"/>
              </a:ext>
            </a:extLst>
          </p:cNvPr>
          <p:cNvSpPr>
            <a:spLocks noGrp="1"/>
          </p:cNvSpPr>
          <p:nvPr>
            <p:ph type="body" sz="quarter" idx="16"/>
          </p:nvPr>
        </p:nvSpPr>
        <p:spPr>
          <a:xfrm>
            <a:off x="6287797" y="369870"/>
            <a:ext cx="5279028" cy="1167631"/>
          </a:xfrm>
        </p:spPr>
        <p:txBody>
          <a:bodyPr vert="horz" lIns="91440" tIns="45720" rIns="91440" bIns="45720" rtlCol="0" anchor="t">
            <a:normAutofit lnSpcReduction="10000"/>
          </a:bodyPr>
          <a:lstStyle/>
          <a:p>
            <a:r>
              <a:rPr lang="bg-BG" b="1" dirty="0">
                <a:solidFill>
                  <a:srgbClr val="406F70"/>
                </a:solidFill>
              </a:rPr>
              <a:t>Устойчиви опции</a:t>
            </a:r>
            <a:r>
              <a:rPr lang="en-US" b="1" dirty="0">
                <a:solidFill>
                  <a:srgbClr val="406F70"/>
                </a:solidFill>
              </a:rPr>
              <a:t>: </a:t>
            </a:r>
          </a:p>
          <a:p>
            <a:r>
              <a:rPr lang="en-US" b="1" dirty="0">
                <a:solidFill>
                  <a:srgbClr val="085156"/>
                </a:solidFill>
              </a:rPr>
              <a:t>2. </a:t>
            </a:r>
            <a:r>
              <a:rPr lang="bg-BG" b="1" dirty="0">
                <a:solidFill>
                  <a:srgbClr val="085156"/>
                </a:solidFill>
              </a:rPr>
              <a:t>Втора употреба</a:t>
            </a:r>
            <a:endParaRPr lang="en-IE" b="1" dirty="0">
              <a:solidFill>
                <a:srgbClr val="085156"/>
              </a:solidFill>
            </a:endParaRPr>
          </a:p>
        </p:txBody>
      </p:sp>
      <p:sp>
        <p:nvSpPr>
          <p:cNvPr id="3" name="Text Placeholder 2">
            <a:extLst>
              <a:ext uri="{FF2B5EF4-FFF2-40B4-BE49-F238E27FC236}">
                <a16:creationId xmlns:a16="http://schemas.microsoft.com/office/drawing/2014/main" id="{F715D649-FFE1-4CE3-A01F-F36037620F25}"/>
              </a:ext>
            </a:extLst>
          </p:cNvPr>
          <p:cNvSpPr>
            <a:spLocks noGrp="1"/>
          </p:cNvSpPr>
          <p:nvPr>
            <p:ph type="body" sz="quarter" idx="17"/>
          </p:nvPr>
        </p:nvSpPr>
        <p:spPr>
          <a:xfrm>
            <a:off x="5078777" y="1706497"/>
            <a:ext cx="6952262" cy="4704577"/>
          </a:xfrm>
        </p:spPr>
        <p:txBody>
          <a:bodyPr/>
          <a:lstStyle/>
          <a:p>
            <a:pPr algn="just"/>
            <a:r>
              <a:rPr lang="bg-BG" sz="2300" b="1" dirty="0">
                <a:solidFill>
                  <a:srgbClr val="406F70"/>
                </a:solidFill>
              </a:rPr>
              <a:t>Повторната употреба</a:t>
            </a:r>
            <a:r>
              <a:rPr lang="en-US" sz="2300" b="0" i="0" dirty="0">
                <a:solidFill>
                  <a:srgbClr val="406F70"/>
                </a:solidFill>
                <a:effectLst/>
              </a:rPr>
              <a:t> </a:t>
            </a:r>
            <a:r>
              <a:rPr lang="bg-BG" sz="2300" dirty="0">
                <a:solidFill>
                  <a:srgbClr val="406F70"/>
                </a:solidFill>
              </a:rPr>
              <a:t>е избор номер едно, когато разглеждате продуктите и опаковките</a:t>
            </a:r>
            <a:r>
              <a:rPr lang="en-US" sz="2300" b="0" i="0" dirty="0">
                <a:solidFill>
                  <a:srgbClr val="406F70"/>
                </a:solidFill>
                <a:effectLst/>
              </a:rPr>
              <a:t>.</a:t>
            </a:r>
          </a:p>
          <a:p>
            <a:pPr algn="just"/>
            <a:r>
              <a:rPr lang="bg-BG" sz="2300" dirty="0">
                <a:solidFill>
                  <a:srgbClr val="406F70"/>
                </a:solidFill>
              </a:rPr>
              <a:t>Как да увеличите тези изделия във вашия ресторант</a:t>
            </a:r>
            <a:r>
              <a:rPr lang="en-US" sz="2300" b="0" i="0" dirty="0">
                <a:solidFill>
                  <a:srgbClr val="406F70"/>
                </a:solidFill>
                <a:effectLst/>
              </a:rPr>
              <a:t>:</a:t>
            </a:r>
          </a:p>
          <a:p>
            <a:pPr algn="just">
              <a:buFont typeface="Arial" panose="020B0604020202020204" pitchFamily="34" charset="0"/>
              <a:buChar char="•"/>
            </a:pPr>
            <a:r>
              <a:rPr lang="bg-BG" sz="2300" dirty="0">
                <a:solidFill>
                  <a:srgbClr val="406F70"/>
                </a:solidFill>
              </a:rPr>
              <a:t>Опитайте да смените прилепващото фолио с кутии за многократна употреба</a:t>
            </a:r>
            <a:endParaRPr lang="en-US" sz="2300" b="0" i="0" dirty="0">
              <a:solidFill>
                <a:srgbClr val="406F70"/>
              </a:solidFill>
              <a:effectLst/>
            </a:endParaRPr>
          </a:p>
          <a:p>
            <a:pPr algn="just">
              <a:buFont typeface="Arial" panose="020B0604020202020204" pitchFamily="34" charset="0"/>
              <a:buChar char="•"/>
            </a:pPr>
            <a:r>
              <a:rPr lang="bg-BG" sz="2300" dirty="0">
                <a:solidFill>
                  <a:srgbClr val="406F70"/>
                </a:solidFill>
              </a:rPr>
              <a:t>Въвеждане на малка такса за еднократни опаковки за продукти с доставка навън. </a:t>
            </a:r>
            <a:r>
              <a:rPr lang="en-US" sz="2300" b="0" i="0" dirty="0">
                <a:solidFill>
                  <a:srgbClr val="406F70"/>
                </a:solidFill>
                <a:effectLst/>
              </a:rPr>
              <a:t>(</a:t>
            </a:r>
            <a:r>
              <a:rPr lang="bg-BG" sz="2300" b="0" i="0" dirty="0">
                <a:solidFill>
                  <a:srgbClr val="406F70"/>
                </a:solidFill>
                <a:effectLst/>
              </a:rPr>
              <a:t>Проучване показа, че таксата за използване на еднократни продукти ще доведе до по-добър резултат в сравнение с  награда за носене на собствена тара</a:t>
            </a:r>
            <a:r>
              <a:rPr lang="en-US" sz="2300" b="0" i="0" dirty="0">
                <a:solidFill>
                  <a:srgbClr val="406F70"/>
                </a:solidFill>
                <a:effectLst/>
              </a:rPr>
              <a:t>).</a:t>
            </a:r>
          </a:p>
          <a:p>
            <a:pPr algn="just">
              <a:buFont typeface="Arial" panose="020B0604020202020204" pitchFamily="34" charset="0"/>
              <a:buChar char="•"/>
            </a:pPr>
            <a:r>
              <a:rPr lang="bg-BG" sz="2300" dirty="0">
                <a:solidFill>
                  <a:srgbClr val="406F70"/>
                </a:solidFill>
              </a:rPr>
              <a:t>Поставете знаци, за да насърчите клиентите си да използват опаковки за многократна употреба и да </a:t>
            </a:r>
            <a:r>
              <a:rPr lang="bg-BG" sz="2300" b="1" dirty="0">
                <a:solidFill>
                  <a:srgbClr val="406F70"/>
                </a:solidFill>
              </a:rPr>
              <a:t>носят свои собствени </a:t>
            </a:r>
            <a:r>
              <a:rPr lang="bg-BG" sz="2300" dirty="0">
                <a:solidFill>
                  <a:srgbClr val="406F70"/>
                </a:solidFill>
              </a:rPr>
              <a:t>кутии и чаши. </a:t>
            </a:r>
            <a:endParaRPr lang="en-US" sz="2300" b="0" i="0" dirty="0">
              <a:solidFill>
                <a:srgbClr val="406F70"/>
              </a:solidFill>
              <a:effectLst/>
            </a:endParaRPr>
          </a:p>
          <a:p>
            <a:pPr algn="l"/>
            <a:r>
              <a:rPr lang="en-US" b="0" i="0" dirty="0">
                <a:solidFill>
                  <a:srgbClr val="000000"/>
                </a:solidFill>
                <a:effectLst/>
              </a:rPr>
              <a:t> </a:t>
            </a:r>
          </a:p>
          <a:p>
            <a:endParaRPr lang="en-IE" dirty="0"/>
          </a:p>
        </p:txBody>
      </p:sp>
      <p:pic>
        <p:nvPicPr>
          <p:cNvPr id="6" name="Picture Placeholder 5" descr="Chart, funnel chart&#10;&#10;Description automatically generated">
            <a:extLst>
              <a:ext uri="{FF2B5EF4-FFF2-40B4-BE49-F238E27FC236}">
                <a16:creationId xmlns:a16="http://schemas.microsoft.com/office/drawing/2014/main" id="{543BAE22-27AF-475C-9953-E2EB8723F996}"/>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l="19801" t="19853" r="-10065" b="-19853"/>
          <a:stretch/>
        </p:blipFill>
        <p:spPr>
          <a:xfrm>
            <a:off x="0" y="-14989"/>
            <a:ext cx="5651292" cy="6261962"/>
          </a:xfrm>
        </p:spPr>
      </p:pic>
    </p:spTree>
    <p:extLst>
      <p:ext uri="{BB962C8B-B14F-4D97-AF65-F5344CB8AC3E}">
        <p14:creationId xmlns:p14="http://schemas.microsoft.com/office/powerpoint/2010/main" val="41361413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51147" y="229839"/>
            <a:ext cx="8078434" cy="6104860"/>
          </a:xfrm>
          <a:prstGeom prst="rect">
            <a:avLst/>
          </a:prstGeom>
        </p:spPr>
      </p:pic>
    </p:spTree>
    <p:extLst>
      <p:ext uri="{BB962C8B-B14F-4D97-AF65-F5344CB8AC3E}">
        <p14:creationId xmlns:p14="http://schemas.microsoft.com/office/powerpoint/2010/main" val="3731261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6A74CB-8E1E-418A-8CAF-205E016D725E}"/>
              </a:ext>
            </a:extLst>
          </p:cNvPr>
          <p:cNvSpPr>
            <a:spLocks noGrp="1"/>
          </p:cNvSpPr>
          <p:nvPr>
            <p:ph type="body" sz="quarter" idx="20"/>
          </p:nvPr>
        </p:nvSpPr>
        <p:spPr>
          <a:xfrm>
            <a:off x="586551" y="2503357"/>
            <a:ext cx="10968810" cy="2983044"/>
          </a:xfrm>
        </p:spPr>
        <p:txBody>
          <a:bodyPr/>
          <a:lstStyle/>
          <a:p>
            <a:r>
              <a:rPr lang="bg-BG" dirty="0"/>
              <a:t>Това ирландско кафене е перфектен пример за бизнес, който избягва опаковките на храни и е съобразен с околната среда. Собственикът Фиона е водещ пример с нейното екологично, веган кафене в Ко. </a:t>
            </a:r>
            <a:r>
              <a:rPr lang="bg-BG" dirty="0" err="1"/>
              <a:t>Донегал</a:t>
            </a:r>
            <a:r>
              <a:rPr lang="bg-BG" dirty="0"/>
              <a:t>/</a:t>
            </a:r>
            <a:r>
              <a:rPr kumimoji="0" lang="en-US" altLang="en-US" sz="2400" b="0" i="0" u="none" strike="noStrike" cap="none" normalizeH="0" baseline="0" dirty="0">
                <a:ln>
                  <a:noFill/>
                </a:ln>
                <a:solidFill>
                  <a:srgbClr val="595959"/>
                </a:solidFill>
                <a:effectLst/>
                <a:ea typeface="Calibri" panose="020F0502020204030204" pitchFamily="34" charset="0"/>
                <a:cs typeface="Times New Roman" panose="02020603050405020304" pitchFamily="18" charset="0"/>
              </a:rPr>
              <a:t>Co. Donegal.</a:t>
            </a:r>
            <a:r>
              <a:rPr kumimoji="0" lang="bg-BG" altLang="en-US" sz="2400" b="0" i="0" u="none" strike="noStrike" cap="none" normalizeH="0" baseline="0" dirty="0">
                <a:ln>
                  <a:noFill/>
                </a:ln>
                <a:solidFill>
                  <a:srgbClr val="595959"/>
                </a:solidFill>
                <a:effectLst/>
                <a:ea typeface="Calibri" panose="020F0502020204030204" pitchFamily="34" charset="0"/>
                <a:cs typeface="Times New Roman" panose="02020603050405020304" pitchFamily="18" charset="0"/>
              </a:rPr>
              <a:t> Тя използва екологичност и устойчивост във всеки аспект на бизнеса си.</a:t>
            </a:r>
            <a:r>
              <a:rPr kumimoji="0" lang="bg-BG" altLang="en-US" sz="2400" b="0" i="0" u="none" strike="noStrike" cap="none" normalizeH="0" dirty="0">
                <a:ln>
                  <a:noFill/>
                </a:ln>
                <a:solidFill>
                  <a:srgbClr val="595959"/>
                </a:solidFill>
                <a:effectLst/>
                <a:ea typeface="Calibri" panose="020F0502020204030204" pitchFamily="34" charset="0"/>
                <a:cs typeface="Times New Roman" panose="02020603050405020304" pitchFamily="18" charset="0"/>
              </a:rPr>
              <a:t> От снабдяването с местни продукти, за да намали въглеродния отпечатък, както и знанието, че продуктите са отгледани по етичен и екологичен начин да експлоатацията на кафене с нулеви отпадъци</a:t>
            </a:r>
            <a:r>
              <a:rPr kumimoji="0" lang="en-US" altLang="en-US" sz="2400" b="1" i="0" u="none" strike="noStrike" cap="none" normalizeH="0" baseline="0" dirty="0">
                <a:ln>
                  <a:noFill/>
                </a:ln>
                <a:solidFill>
                  <a:srgbClr val="595959"/>
                </a:solidFill>
                <a:effectLst/>
                <a:ea typeface="Calibri" panose="020F0502020204030204" pitchFamily="34" charset="0"/>
                <a:cs typeface="Times New Roman" panose="02020603050405020304" pitchFamily="18" charset="0"/>
              </a:rPr>
              <a:t>. </a:t>
            </a:r>
            <a:r>
              <a:rPr kumimoji="0" lang="bg-BG" altLang="en-US" sz="2400" b="1" i="0" u="none" strike="noStrike" cap="none" normalizeH="0" baseline="0" dirty="0">
                <a:ln>
                  <a:noFill/>
                </a:ln>
                <a:solidFill>
                  <a:srgbClr val="595959"/>
                </a:solidFill>
                <a:effectLst/>
                <a:ea typeface="Calibri" panose="020F0502020204030204" pitchFamily="34" charset="0"/>
                <a:cs typeface="Times New Roman" panose="02020603050405020304" pitchFamily="18" charset="0"/>
              </a:rPr>
              <a:t>Чрез </a:t>
            </a:r>
            <a:r>
              <a:rPr lang="bg-BG" altLang="en-US" b="1" dirty="0">
                <a:solidFill>
                  <a:srgbClr val="595959"/>
                </a:solidFill>
                <a:ea typeface="Calibri" panose="020F0502020204030204" pitchFamily="34" charset="0"/>
                <a:cs typeface="Times New Roman" panose="02020603050405020304" pitchFamily="18" charset="0"/>
              </a:rPr>
              <a:t>„</a:t>
            </a:r>
            <a:r>
              <a:rPr kumimoji="0" lang="bg-BG" altLang="en-US" sz="2400" b="1" i="0" u="none" strike="noStrike" cap="none" normalizeH="0" baseline="0" dirty="0">
                <a:ln>
                  <a:noFill/>
                </a:ln>
                <a:solidFill>
                  <a:srgbClr val="595959"/>
                </a:solidFill>
                <a:effectLst/>
                <a:ea typeface="Calibri" panose="020F0502020204030204" pitchFamily="34" charset="0"/>
                <a:cs typeface="Times New Roman" panose="02020603050405020304" pitchFamily="18" charset="0"/>
              </a:rPr>
              <a:t>просто“ премахване използване на еднократни чаши, тя прави бизнеса</a:t>
            </a:r>
            <a:r>
              <a:rPr kumimoji="0" lang="bg-BG" altLang="en-US" sz="2400" b="1" i="0" u="none" strike="noStrike" cap="none" normalizeH="0" dirty="0">
                <a:ln>
                  <a:noFill/>
                </a:ln>
                <a:solidFill>
                  <a:srgbClr val="595959"/>
                </a:solidFill>
                <a:effectLst/>
                <a:ea typeface="Calibri" panose="020F0502020204030204" pitchFamily="34" charset="0"/>
                <a:cs typeface="Times New Roman" panose="02020603050405020304" pitchFamily="18" charset="0"/>
              </a:rPr>
              <a:t> си по-“зелен“</a:t>
            </a:r>
            <a:r>
              <a:rPr kumimoji="0" lang="en-US" altLang="en-US" sz="2400" b="1" i="0" u="none" strike="noStrike" cap="none" normalizeH="0" baseline="0" dirty="0">
                <a:ln>
                  <a:noFill/>
                </a:ln>
                <a:solidFill>
                  <a:srgbClr val="595959"/>
                </a:solidFill>
                <a:effectLst/>
                <a:ea typeface="Calibri" panose="020F0502020204030204" pitchFamily="34" charset="0"/>
                <a:cs typeface="Times New Roman" panose="02020603050405020304" pitchFamily="18" charset="0"/>
              </a:rPr>
              <a:t>. </a:t>
            </a:r>
            <a:r>
              <a:rPr lang="bg-BG" altLang="en-US" dirty="0">
                <a:solidFill>
                  <a:srgbClr val="595959"/>
                </a:solidFill>
                <a:ea typeface="Calibri" panose="020F0502020204030204" pitchFamily="34" charset="0"/>
                <a:cs typeface="Times New Roman" panose="02020603050405020304" pitchFamily="18" charset="0"/>
              </a:rPr>
              <a:t>Нейното меню е базирано на веган с използване на </a:t>
            </a:r>
            <a:r>
              <a:rPr lang="bg-BG" altLang="en-US" dirty="0" err="1">
                <a:solidFill>
                  <a:srgbClr val="595959"/>
                </a:solidFill>
                <a:ea typeface="Calibri" panose="020F0502020204030204" pitchFamily="34" charset="0"/>
                <a:cs typeface="Times New Roman" panose="02020603050405020304" pitchFamily="18" charset="0"/>
              </a:rPr>
              <a:t>нисковъглеродна</a:t>
            </a:r>
            <a:r>
              <a:rPr lang="bg-BG" altLang="en-US" dirty="0">
                <a:solidFill>
                  <a:srgbClr val="595959"/>
                </a:solidFill>
                <a:ea typeface="Calibri" panose="020F0502020204030204" pitchFamily="34" charset="0"/>
                <a:cs typeface="Times New Roman" panose="02020603050405020304" pitchFamily="18" charset="0"/>
              </a:rPr>
              <a:t> диета, както и по-здравословен начин на живот на жителите и посетителите на района</a:t>
            </a:r>
            <a:r>
              <a:rPr kumimoji="0" lang="en-US" altLang="en-US" sz="2400" b="0" i="0" u="none" strike="noStrike" cap="none" normalizeH="0" baseline="0" dirty="0">
                <a:ln>
                  <a:noFill/>
                </a:ln>
                <a:solidFill>
                  <a:srgbClr val="595959"/>
                </a:solidFill>
                <a:effectLst/>
                <a:ea typeface="Calibri" panose="020F0502020204030204" pitchFamily="34" charset="0"/>
                <a:cs typeface="Times New Roman" panose="02020603050405020304" pitchFamily="18" charset="0"/>
              </a:rPr>
              <a:t>.</a:t>
            </a:r>
            <a:endParaRPr kumimoji="0" lang="en-IE" altLang="en-US" sz="1800" b="0" i="0" u="none" strike="noStrike" cap="none" normalizeH="0" baseline="0" dirty="0">
              <a:ln>
                <a:noFill/>
              </a:ln>
              <a:solidFill>
                <a:schemeClr val="tx1"/>
              </a:solidFill>
              <a:effectLst/>
            </a:endParaRPr>
          </a:p>
          <a:p>
            <a:r>
              <a:rPr lang="bg-BG" sz="1800" b="1" dirty="0">
                <a:solidFill>
                  <a:srgbClr val="085156"/>
                </a:solidFill>
                <a:highlight>
                  <a:srgbClr val="F5C05B"/>
                </a:highlight>
              </a:rPr>
              <a:t>ПОСЕТЕТЕ</a:t>
            </a:r>
            <a:r>
              <a:rPr lang="en-IE" sz="1800" b="1" dirty="0">
                <a:solidFill>
                  <a:srgbClr val="085156"/>
                </a:solidFill>
              </a:rPr>
              <a:t>  </a:t>
            </a:r>
            <a:r>
              <a:rPr lang="en-IE" sz="1800" b="1" dirty="0">
                <a:solidFill>
                  <a:srgbClr val="085156"/>
                </a:solidFill>
                <a:hlinkClick r:id="rId2"/>
              </a:rPr>
              <a:t>https://www.foodinnovation.how/wp-content/uploads/2021/08/94-Simply-Green.pdf</a:t>
            </a:r>
            <a:endParaRPr lang="en-IE" sz="1600" b="1" dirty="0">
              <a:solidFill>
                <a:srgbClr val="085156"/>
              </a:solidFill>
            </a:endParaRPr>
          </a:p>
          <a:p>
            <a:endParaRPr lang="en-IE" sz="1800" b="1" dirty="0">
              <a:solidFill>
                <a:srgbClr val="085156"/>
              </a:solidFill>
              <a:highlight>
                <a:srgbClr val="F5C05B"/>
              </a:highlight>
            </a:endParaRPr>
          </a:p>
        </p:txBody>
      </p:sp>
      <p:pic>
        <p:nvPicPr>
          <p:cNvPr id="5" name="Picture 4">
            <a:extLst>
              <a:ext uri="{FF2B5EF4-FFF2-40B4-BE49-F238E27FC236}">
                <a16:creationId xmlns:a16="http://schemas.microsoft.com/office/drawing/2014/main" id="{C880B8F7-A616-48D9-B12B-8D97962239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53925"/>
            <a:ext cx="7561385" cy="2201802"/>
          </a:xfrm>
          <a:prstGeom prst="rect">
            <a:avLst/>
          </a:prstGeom>
        </p:spPr>
      </p:pic>
      <p:sp>
        <p:nvSpPr>
          <p:cNvPr id="6" name="TextBox 5">
            <a:extLst>
              <a:ext uri="{FF2B5EF4-FFF2-40B4-BE49-F238E27FC236}">
                <a16:creationId xmlns:a16="http://schemas.microsoft.com/office/drawing/2014/main" id="{0B2E5704-9437-4C14-8AF8-B9096AF70B0F}"/>
              </a:ext>
            </a:extLst>
          </p:cNvPr>
          <p:cNvSpPr txBox="1"/>
          <p:nvPr/>
        </p:nvSpPr>
        <p:spPr>
          <a:xfrm>
            <a:off x="7561385" y="254462"/>
            <a:ext cx="3290297" cy="707886"/>
          </a:xfrm>
          <a:prstGeom prst="rect">
            <a:avLst/>
          </a:prstGeom>
          <a:solidFill>
            <a:srgbClr val="F5C05B"/>
          </a:solidFill>
        </p:spPr>
        <p:txBody>
          <a:bodyPr wrap="square" rtlCol="0">
            <a:spAutoFit/>
          </a:bodyPr>
          <a:lstStyle/>
          <a:p>
            <a:r>
              <a:rPr lang="bg-BG" sz="2000" b="1" dirty="0">
                <a:solidFill>
                  <a:schemeClr val="bg1"/>
                </a:solidFill>
              </a:rPr>
              <a:t>ИЗСЛЕДВАНЕ НА СЛУЧАЙ</a:t>
            </a:r>
            <a:r>
              <a:rPr lang="en-US" sz="2000" b="1" dirty="0">
                <a:solidFill>
                  <a:schemeClr val="bg1"/>
                </a:solidFill>
              </a:rPr>
              <a:t> – </a:t>
            </a:r>
            <a:r>
              <a:rPr lang="bg-BG" sz="2000" b="1" dirty="0">
                <a:solidFill>
                  <a:schemeClr val="bg1"/>
                </a:solidFill>
              </a:rPr>
              <a:t>БЪДЕТЕ ВДЪХНОВЕНИ</a:t>
            </a:r>
            <a:endParaRPr lang="en-IE" sz="2000" b="1" dirty="0">
              <a:solidFill>
                <a:schemeClr val="bg1"/>
              </a:solidFill>
            </a:endParaRPr>
          </a:p>
        </p:txBody>
      </p:sp>
    </p:spTree>
    <p:extLst>
      <p:ext uri="{BB962C8B-B14F-4D97-AF65-F5344CB8AC3E}">
        <p14:creationId xmlns:p14="http://schemas.microsoft.com/office/powerpoint/2010/main" val="2164484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17945E-1D48-4F7C-A80E-BC986897253A}"/>
              </a:ext>
            </a:extLst>
          </p:cNvPr>
          <p:cNvSpPr>
            <a:spLocks noGrp="1"/>
          </p:cNvSpPr>
          <p:nvPr>
            <p:ph type="body" sz="quarter" idx="19"/>
          </p:nvPr>
        </p:nvSpPr>
        <p:spPr/>
        <p:txBody>
          <a:bodyPr>
            <a:normAutofit lnSpcReduction="10000"/>
          </a:bodyPr>
          <a:lstStyle/>
          <a:p>
            <a:r>
              <a:rPr lang="bg-BG" b="1" dirty="0"/>
              <a:t>Устойчиви опции</a:t>
            </a:r>
            <a:r>
              <a:rPr lang="en-US" b="1" dirty="0">
                <a:solidFill>
                  <a:srgbClr val="406F70"/>
                </a:solidFill>
              </a:rPr>
              <a:t>: </a:t>
            </a:r>
          </a:p>
          <a:p>
            <a:r>
              <a:rPr lang="en-US" b="1" dirty="0">
                <a:solidFill>
                  <a:srgbClr val="F5C05B"/>
                </a:solidFill>
              </a:rPr>
              <a:t>3. </a:t>
            </a:r>
            <a:r>
              <a:rPr lang="bg-BG" b="1" dirty="0">
                <a:solidFill>
                  <a:srgbClr val="F5C05B"/>
                </a:solidFill>
              </a:rPr>
              <a:t>Рециклиране</a:t>
            </a:r>
            <a:endParaRPr lang="en-IE" b="1" dirty="0">
              <a:solidFill>
                <a:srgbClr val="F5C05B"/>
              </a:solidFill>
            </a:endParaRPr>
          </a:p>
          <a:p>
            <a:endParaRPr lang="en-IE" dirty="0"/>
          </a:p>
        </p:txBody>
      </p:sp>
      <p:sp>
        <p:nvSpPr>
          <p:cNvPr id="3" name="Text Placeholder 2">
            <a:extLst>
              <a:ext uri="{FF2B5EF4-FFF2-40B4-BE49-F238E27FC236}">
                <a16:creationId xmlns:a16="http://schemas.microsoft.com/office/drawing/2014/main" id="{FA6065D9-59B0-4707-96A7-B13554D4A617}"/>
              </a:ext>
            </a:extLst>
          </p:cNvPr>
          <p:cNvSpPr>
            <a:spLocks noGrp="1"/>
          </p:cNvSpPr>
          <p:nvPr>
            <p:ph type="body" sz="quarter" idx="20"/>
          </p:nvPr>
        </p:nvSpPr>
        <p:spPr>
          <a:xfrm>
            <a:off x="611595" y="1916936"/>
            <a:ext cx="10968810" cy="507360"/>
          </a:xfrm>
        </p:spPr>
        <p:txBody>
          <a:bodyPr/>
          <a:lstStyle/>
          <a:p>
            <a:r>
              <a:rPr lang="bg-BG" dirty="0">
                <a:solidFill>
                  <a:srgbClr val="406F70"/>
                </a:solidFill>
              </a:rPr>
              <a:t>Намаляването и Повторно използване са по-добрите решения, но Рециклирането следва също да бъде разглеждано. </a:t>
            </a:r>
            <a:r>
              <a:rPr lang="en-US" dirty="0">
                <a:solidFill>
                  <a:srgbClr val="406F70"/>
                </a:solidFill>
              </a:rPr>
              <a:t> </a:t>
            </a:r>
          </a:p>
          <a:p>
            <a:endParaRPr lang="en-IE" dirty="0"/>
          </a:p>
        </p:txBody>
      </p:sp>
      <p:pic>
        <p:nvPicPr>
          <p:cNvPr id="4" name="Picture 3"/>
          <p:cNvPicPr>
            <a:picLocks noChangeAspect="1"/>
          </p:cNvPicPr>
          <p:nvPr/>
        </p:nvPicPr>
        <p:blipFill>
          <a:blip r:embed="rId2"/>
          <a:stretch>
            <a:fillRect/>
          </a:stretch>
        </p:blipFill>
        <p:spPr>
          <a:xfrm>
            <a:off x="2856902" y="2644048"/>
            <a:ext cx="6011675" cy="3643439"/>
          </a:xfrm>
          <a:prstGeom prst="rect">
            <a:avLst/>
          </a:prstGeom>
        </p:spPr>
      </p:pic>
    </p:spTree>
    <p:extLst>
      <p:ext uri="{BB962C8B-B14F-4D97-AF65-F5344CB8AC3E}">
        <p14:creationId xmlns:p14="http://schemas.microsoft.com/office/powerpoint/2010/main" val="33944024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4BA008-E519-4FA5-B8D2-ECBA2CD72752}"/>
              </a:ext>
            </a:extLst>
          </p:cNvPr>
          <p:cNvSpPr>
            <a:spLocks noGrp="1"/>
          </p:cNvSpPr>
          <p:nvPr>
            <p:ph type="body" sz="quarter" idx="19"/>
          </p:nvPr>
        </p:nvSpPr>
        <p:spPr>
          <a:xfrm>
            <a:off x="2838556" y="329105"/>
            <a:ext cx="8775233" cy="1160989"/>
          </a:xfrm>
        </p:spPr>
        <p:txBody>
          <a:bodyPr>
            <a:normAutofit lnSpcReduction="10000"/>
          </a:bodyPr>
          <a:lstStyle/>
          <a:p>
            <a:r>
              <a:rPr lang="bg-BG" b="1" dirty="0"/>
              <a:t>Устойчиви опции</a:t>
            </a:r>
            <a:r>
              <a:rPr lang="en-US" b="1" dirty="0">
                <a:solidFill>
                  <a:srgbClr val="406F70"/>
                </a:solidFill>
              </a:rPr>
              <a:t>: </a:t>
            </a:r>
          </a:p>
          <a:p>
            <a:r>
              <a:rPr lang="en-US" b="1" dirty="0">
                <a:solidFill>
                  <a:srgbClr val="F5C05B"/>
                </a:solidFill>
              </a:rPr>
              <a:t>3. </a:t>
            </a:r>
            <a:r>
              <a:rPr lang="bg-BG" b="1" dirty="0">
                <a:solidFill>
                  <a:srgbClr val="F5C05B"/>
                </a:solidFill>
              </a:rPr>
              <a:t>Рециклиране</a:t>
            </a:r>
            <a:endParaRPr lang="en-IE" b="1" dirty="0">
              <a:solidFill>
                <a:srgbClr val="F5C05B"/>
              </a:solidFill>
            </a:endParaRPr>
          </a:p>
          <a:p>
            <a:endParaRPr lang="en-IE" dirty="0"/>
          </a:p>
        </p:txBody>
      </p:sp>
      <p:sp>
        <p:nvSpPr>
          <p:cNvPr id="3" name="Text Placeholder 2">
            <a:extLst>
              <a:ext uri="{FF2B5EF4-FFF2-40B4-BE49-F238E27FC236}">
                <a16:creationId xmlns:a16="http://schemas.microsoft.com/office/drawing/2014/main" id="{80887EED-E99F-4390-B0DA-439E79C2AE29}"/>
              </a:ext>
            </a:extLst>
          </p:cNvPr>
          <p:cNvSpPr>
            <a:spLocks noGrp="1"/>
          </p:cNvSpPr>
          <p:nvPr>
            <p:ph type="body" sz="quarter" idx="20"/>
          </p:nvPr>
        </p:nvSpPr>
        <p:spPr>
          <a:xfrm>
            <a:off x="8118301" y="1732885"/>
            <a:ext cx="3483199" cy="4037742"/>
          </a:xfrm>
        </p:spPr>
        <p:txBody>
          <a:bodyPr/>
          <a:lstStyle/>
          <a:p>
            <a:pPr algn="ctr"/>
            <a:r>
              <a:rPr lang="bg-BG" sz="3600" b="1" dirty="0">
                <a:solidFill>
                  <a:srgbClr val="F5C05B"/>
                </a:solidFill>
              </a:rPr>
              <a:t>По-малко от една трета от пластмасовия отпадък в Европа е рециклиран</a:t>
            </a:r>
            <a:r>
              <a:rPr lang="en-US" sz="3600" b="1" i="0" dirty="0">
                <a:solidFill>
                  <a:srgbClr val="F5C05B"/>
                </a:solidFill>
                <a:effectLst/>
              </a:rPr>
              <a:t>!!</a:t>
            </a:r>
          </a:p>
          <a:p>
            <a:pPr algn="ctr"/>
            <a:r>
              <a:rPr lang="bg-BG" sz="3600" b="1" dirty="0">
                <a:solidFill>
                  <a:schemeClr val="accent2">
                    <a:lumMod val="60000"/>
                    <a:lumOff val="40000"/>
                  </a:schemeClr>
                </a:solidFill>
              </a:rPr>
              <a:t>Опаковките са най-големия нарушител</a:t>
            </a:r>
            <a:endParaRPr lang="en-IE" dirty="0">
              <a:solidFill>
                <a:srgbClr val="F5C05B"/>
              </a:solidFill>
            </a:endParaRPr>
          </a:p>
        </p:txBody>
      </p:sp>
      <p:pic>
        <p:nvPicPr>
          <p:cNvPr id="6" name="Picture 5">
            <a:extLst>
              <a:ext uri="{FF2B5EF4-FFF2-40B4-BE49-F238E27FC236}">
                <a16:creationId xmlns:a16="http://schemas.microsoft.com/office/drawing/2014/main" id="{E206699F-CDBC-4338-9D87-8B17497BC7D8}"/>
              </a:ext>
            </a:extLst>
          </p:cNvPr>
          <p:cNvPicPr/>
          <p:nvPr/>
        </p:nvPicPr>
        <p:blipFill rotWithShape="1">
          <a:blip r:embed="rId2" cstate="screen">
            <a:extLst>
              <a:ext uri="{28A0092B-C50C-407E-A947-70E740481C1C}">
                <a14:useLocalDpi xmlns:a14="http://schemas.microsoft.com/office/drawing/2010/main"/>
              </a:ext>
            </a:extLst>
          </a:blip>
          <a:srcRect t="6400" b="13123"/>
          <a:stretch/>
        </p:blipFill>
        <p:spPr>
          <a:xfrm>
            <a:off x="655576" y="2358196"/>
            <a:ext cx="7031990" cy="4419370"/>
          </a:xfrm>
          <a:prstGeom prst="rect">
            <a:avLst/>
          </a:prstGeom>
        </p:spPr>
      </p:pic>
      <p:sp>
        <p:nvSpPr>
          <p:cNvPr id="4" name="Text Box 71">
            <a:extLst>
              <a:ext uri="{FF2B5EF4-FFF2-40B4-BE49-F238E27FC236}">
                <a16:creationId xmlns:a16="http://schemas.microsoft.com/office/drawing/2014/main" id="{7D1C05A1-74FE-472A-BD8E-DB3E30D7D5A5}"/>
              </a:ext>
            </a:extLst>
          </p:cNvPr>
          <p:cNvSpPr txBox="1">
            <a:spLocks noChangeArrowheads="1"/>
          </p:cNvSpPr>
          <p:nvPr/>
        </p:nvSpPr>
        <p:spPr bwMode="auto">
          <a:xfrm>
            <a:off x="0" y="1757118"/>
            <a:ext cx="3457681" cy="58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67A5A5"/>
              </a:solidFill>
              <a:effectLst/>
              <a:latin typeface="DIN Condensed" charset="0"/>
              <a:ea typeface="Meiryo" panose="020B060403050404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bg-BG" altLang="en-US" b="1" dirty="0">
                <a:solidFill>
                  <a:srgbClr val="67A5A5"/>
                </a:solidFill>
                <a:latin typeface="DIN Condensed" charset="0"/>
                <a:ea typeface="Meiryo" panose="020B0604030504040204" pitchFamily="34" charset="-128"/>
                <a:cs typeface="Times New Roman" panose="02020603050405020304" pitchFamily="18" charset="0"/>
              </a:rPr>
              <a:t>ПРОИЗВОДСТВО НА ПЛАСТМАСИ ПО ТИП</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67A5A5"/>
              </a:solidFill>
              <a:effectLst/>
              <a:latin typeface="Arial" panose="020B0604020202020204" pitchFamily="34" charset="0"/>
            </a:endParaRPr>
          </a:p>
        </p:txBody>
      </p:sp>
      <p:sp>
        <p:nvSpPr>
          <p:cNvPr id="7" name="Text Box 72">
            <a:extLst>
              <a:ext uri="{FF2B5EF4-FFF2-40B4-BE49-F238E27FC236}">
                <a16:creationId xmlns:a16="http://schemas.microsoft.com/office/drawing/2014/main" id="{B52B1589-2759-45E2-ADD5-1FA22D78F140}"/>
              </a:ext>
            </a:extLst>
          </p:cNvPr>
          <p:cNvSpPr txBox="1">
            <a:spLocks noChangeArrowheads="1"/>
          </p:cNvSpPr>
          <p:nvPr/>
        </p:nvSpPr>
        <p:spPr bwMode="auto">
          <a:xfrm>
            <a:off x="4956506" y="2032344"/>
            <a:ext cx="3416908" cy="51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bg-BG" altLang="en-US" b="1" dirty="0">
                <a:solidFill>
                  <a:srgbClr val="67A5A5"/>
                </a:solidFill>
                <a:latin typeface="DIN Condensed" charset="0"/>
                <a:ea typeface="Meiryo" panose="020B0604030504040204" pitchFamily="34" charset="-128"/>
                <a:cs typeface="Times New Roman" panose="02020603050405020304" pitchFamily="18" charset="0"/>
              </a:rPr>
              <a:t>ОБРАБОТКА НА ПЛАСТМАСОВИ ОТПАДЪЦИ</a:t>
            </a:r>
            <a:endParaRPr kumimoji="0" lang="en-US" altLang="en-US" sz="1800" b="1" i="0" u="none" strike="noStrike" cap="none" normalizeH="0" baseline="0" dirty="0">
              <a:ln>
                <a:noFill/>
              </a:ln>
              <a:solidFill>
                <a:srgbClr val="67A5A5"/>
              </a:solidFill>
              <a:effectLst/>
              <a:latin typeface="Arial" panose="020B0604020202020204" pitchFamily="34" charset="0"/>
            </a:endParaRPr>
          </a:p>
        </p:txBody>
      </p:sp>
      <p:sp>
        <p:nvSpPr>
          <p:cNvPr id="8" name="Text Box 73">
            <a:extLst>
              <a:ext uri="{FF2B5EF4-FFF2-40B4-BE49-F238E27FC236}">
                <a16:creationId xmlns:a16="http://schemas.microsoft.com/office/drawing/2014/main" id="{25438421-F0DD-41B8-AB4A-6D8586F5A557}"/>
              </a:ext>
            </a:extLst>
          </p:cNvPr>
          <p:cNvSpPr txBox="1">
            <a:spLocks noChangeArrowheads="1"/>
          </p:cNvSpPr>
          <p:nvPr/>
        </p:nvSpPr>
        <p:spPr bwMode="auto">
          <a:xfrm>
            <a:off x="2823141" y="2565253"/>
            <a:ext cx="790392" cy="37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40%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 Box 74">
            <a:extLst>
              <a:ext uri="{FF2B5EF4-FFF2-40B4-BE49-F238E27FC236}">
                <a16:creationId xmlns:a16="http://schemas.microsoft.com/office/drawing/2014/main" id="{FFD0FBCD-D61A-417F-8C67-45BCE71526B4}"/>
              </a:ext>
            </a:extLst>
          </p:cNvPr>
          <p:cNvSpPr txBox="1">
            <a:spLocks noChangeArrowheads="1"/>
          </p:cNvSpPr>
          <p:nvPr/>
        </p:nvSpPr>
        <p:spPr bwMode="auto">
          <a:xfrm>
            <a:off x="2823141" y="2815432"/>
            <a:ext cx="11668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100" dirty="0">
                <a:solidFill>
                  <a:srgbClr val="CC9030"/>
                </a:solidFill>
                <a:latin typeface="Source Sans 3" charset="0"/>
                <a:ea typeface="Meiryo" panose="020B0604030504040204" pitchFamily="34" charset="-128"/>
                <a:cs typeface="Times New Roman" panose="02020603050405020304" pitchFamily="18" charset="0"/>
              </a:rPr>
              <a:t>Опаковки</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 Box 75">
            <a:extLst>
              <a:ext uri="{FF2B5EF4-FFF2-40B4-BE49-F238E27FC236}">
                <a16:creationId xmlns:a16="http://schemas.microsoft.com/office/drawing/2014/main" id="{E6A5DCEA-47DF-4586-A8B3-D562283F3D0D}"/>
              </a:ext>
            </a:extLst>
          </p:cNvPr>
          <p:cNvSpPr txBox="1">
            <a:spLocks noChangeArrowheads="1"/>
          </p:cNvSpPr>
          <p:nvPr/>
        </p:nvSpPr>
        <p:spPr bwMode="auto">
          <a:xfrm>
            <a:off x="2844573" y="3165624"/>
            <a:ext cx="768959" cy="36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4C05B"/>
                </a:solidFill>
                <a:effectLst/>
                <a:latin typeface="DIN Condensed" charset="0"/>
                <a:ea typeface="Meiryo" panose="020B0604030504040204" pitchFamily="34" charset="-128"/>
                <a:cs typeface="Times New Roman" panose="02020603050405020304" pitchFamily="18" charset="0"/>
              </a:rPr>
              <a:t>22%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 Box 76">
            <a:extLst>
              <a:ext uri="{FF2B5EF4-FFF2-40B4-BE49-F238E27FC236}">
                <a16:creationId xmlns:a16="http://schemas.microsoft.com/office/drawing/2014/main" id="{CAF2312C-CF98-4921-8260-2D65C01F55F3}"/>
              </a:ext>
            </a:extLst>
          </p:cNvPr>
          <p:cNvSpPr txBox="1">
            <a:spLocks noChangeArrowheads="1"/>
          </p:cNvSpPr>
          <p:nvPr/>
        </p:nvSpPr>
        <p:spPr bwMode="auto">
          <a:xfrm>
            <a:off x="2823141" y="3366207"/>
            <a:ext cx="1330592" cy="419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100" dirty="0">
                <a:solidFill>
                  <a:srgbClr val="F4C05B"/>
                </a:solidFill>
                <a:latin typeface="Source Sans 3" charset="0"/>
                <a:ea typeface="Meiryo" panose="020B0604030504040204" pitchFamily="34" charset="-128"/>
                <a:cs typeface="Times New Roman" panose="02020603050405020304" pitchFamily="18" charset="0"/>
              </a:rPr>
              <a:t>Потребителски и домашни стоки</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Text Box 77">
            <a:extLst>
              <a:ext uri="{FF2B5EF4-FFF2-40B4-BE49-F238E27FC236}">
                <a16:creationId xmlns:a16="http://schemas.microsoft.com/office/drawing/2014/main" id="{44A2D34C-D1D5-4545-B323-22512676FE6C}"/>
              </a:ext>
            </a:extLst>
          </p:cNvPr>
          <p:cNvSpPr txBox="1">
            <a:spLocks noChangeArrowheads="1"/>
          </p:cNvSpPr>
          <p:nvPr/>
        </p:nvSpPr>
        <p:spPr bwMode="auto">
          <a:xfrm>
            <a:off x="2877016" y="3790476"/>
            <a:ext cx="682641" cy="40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E9C386"/>
                </a:solidFill>
                <a:effectLst/>
                <a:latin typeface="DIN Condensed" charset="0"/>
                <a:ea typeface="Meiryo" panose="020B0604030504040204" pitchFamily="34" charset="-128"/>
                <a:cs typeface="Times New Roman" panose="02020603050405020304" pitchFamily="18" charset="0"/>
              </a:rPr>
              <a:t>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Text Box 78">
            <a:extLst>
              <a:ext uri="{FF2B5EF4-FFF2-40B4-BE49-F238E27FC236}">
                <a16:creationId xmlns:a16="http://schemas.microsoft.com/office/drawing/2014/main" id="{35E8AFCA-511C-416B-87D4-2522C1DB63B8}"/>
              </a:ext>
            </a:extLst>
          </p:cNvPr>
          <p:cNvSpPr txBox="1">
            <a:spLocks noChangeArrowheads="1"/>
          </p:cNvSpPr>
          <p:nvPr/>
        </p:nvSpPr>
        <p:spPr bwMode="auto">
          <a:xfrm>
            <a:off x="2827911" y="4047507"/>
            <a:ext cx="12096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100" dirty="0">
                <a:solidFill>
                  <a:srgbClr val="E9C386"/>
                </a:solidFill>
                <a:latin typeface="Source Sans 3" charset="0"/>
                <a:ea typeface="Meiryo" panose="020B0604030504040204" pitchFamily="34" charset="-128"/>
                <a:cs typeface="Times New Roman" panose="02020603050405020304" pitchFamily="18" charset="0"/>
              </a:rPr>
              <a:t>Сгради и строежи</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Text Box 79">
            <a:extLst>
              <a:ext uri="{FF2B5EF4-FFF2-40B4-BE49-F238E27FC236}">
                <a16:creationId xmlns:a16="http://schemas.microsoft.com/office/drawing/2014/main" id="{84F8579B-F50B-4CFE-945C-C33AB971151D}"/>
              </a:ext>
            </a:extLst>
          </p:cNvPr>
          <p:cNvSpPr txBox="1">
            <a:spLocks noChangeArrowheads="1"/>
          </p:cNvSpPr>
          <p:nvPr/>
        </p:nvSpPr>
        <p:spPr bwMode="auto">
          <a:xfrm>
            <a:off x="2838556" y="4465771"/>
            <a:ext cx="721101" cy="39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67A5A5"/>
                </a:solidFill>
                <a:effectLst/>
                <a:latin typeface="DIN Condensed" charset="0"/>
                <a:ea typeface="Meiryo" panose="020B0604030504040204" pitchFamily="34" charset="-128"/>
                <a:cs typeface="Times New Roman" panose="02020603050405020304" pitchFamily="18" charset="0"/>
              </a:rPr>
              <a:t>09%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Text Box 80">
            <a:extLst>
              <a:ext uri="{FF2B5EF4-FFF2-40B4-BE49-F238E27FC236}">
                <a16:creationId xmlns:a16="http://schemas.microsoft.com/office/drawing/2014/main" id="{19CF6EA9-5087-4CC4-B3E4-AC25343E6B97}"/>
              </a:ext>
            </a:extLst>
          </p:cNvPr>
          <p:cNvSpPr txBox="1">
            <a:spLocks noChangeArrowheads="1"/>
          </p:cNvSpPr>
          <p:nvPr/>
        </p:nvSpPr>
        <p:spPr bwMode="auto">
          <a:xfrm>
            <a:off x="2819398" y="4789488"/>
            <a:ext cx="12096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100" dirty="0">
                <a:solidFill>
                  <a:srgbClr val="67A5A5"/>
                </a:solidFill>
                <a:latin typeface="Source Sans 3" charset="0"/>
                <a:ea typeface="Meiryo" panose="020B0604030504040204" pitchFamily="34" charset="-128"/>
                <a:cs typeface="Times New Roman" panose="02020603050405020304" pitchFamily="18" charset="0"/>
              </a:rPr>
              <a:t>Кали и камиони</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 Box 81">
            <a:extLst>
              <a:ext uri="{FF2B5EF4-FFF2-40B4-BE49-F238E27FC236}">
                <a16:creationId xmlns:a16="http://schemas.microsoft.com/office/drawing/2014/main" id="{E3EC42F7-0948-404F-9903-3C0FA59114AB}"/>
              </a:ext>
            </a:extLst>
          </p:cNvPr>
          <p:cNvSpPr txBox="1">
            <a:spLocks noChangeArrowheads="1"/>
          </p:cNvSpPr>
          <p:nvPr/>
        </p:nvSpPr>
        <p:spPr bwMode="auto">
          <a:xfrm>
            <a:off x="2838556" y="5072483"/>
            <a:ext cx="774976" cy="39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3F6E70"/>
                </a:solidFill>
                <a:effectLst/>
                <a:latin typeface="DIN Condensed" charset="0"/>
                <a:ea typeface="Meiryo" panose="020B0604030504040204" pitchFamily="34" charset="-128"/>
                <a:cs typeface="Times New Roman" panose="02020603050405020304" pitchFamily="18" charset="0"/>
              </a:rPr>
              <a:t>06%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Text Box 82">
            <a:extLst>
              <a:ext uri="{FF2B5EF4-FFF2-40B4-BE49-F238E27FC236}">
                <a16:creationId xmlns:a16="http://schemas.microsoft.com/office/drawing/2014/main" id="{5CC54CF6-FDAD-4B2E-9181-5F449A5DC761}"/>
              </a:ext>
            </a:extLst>
          </p:cNvPr>
          <p:cNvSpPr txBox="1">
            <a:spLocks noChangeArrowheads="1"/>
          </p:cNvSpPr>
          <p:nvPr/>
        </p:nvSpPr>
        <p:spPr bwMode="auto">
          <a:xfrm>
            <a:off x="2819397" y="5351186"/>
            <a:ext cx="1818703" cy="3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100" dirty="0">
                <a:solidFill>
                  <a:srgbClr val="3F6E70"/>
                </a:solidFill>
                <a:latin typeface="Source Sans 3" charset="0"/>
                <a:ea typeface="Meiryo" panose="020B0604030504040204" pitchFamily="34" charset="-128"/>
                <a:cs typeface="Times New Roman" panose="02020603050405020304" pitchFamily="18" charset="0"/>
              </a:rPr>
              <a:t>Електрическо и електронно оборудване</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Text Box 83">
            <a:extLst>
              <a:ext uri="{FF2B5EF4-FFF2-40B4-BE49-F238E27FC236}">
                <a16:creationId xmlns:a16="http://schemas.microsoft.com/office/drawing/2014/main" id="{B45275C3-553A-4E1B-B4CE-7E822F2B2E51}"/>
              </a:ext>
            </a:extLst>
          </p:cNvPr>
          <p:cNvSpPr txBox="1">
            <a:spLocks noChangeArrowheads="1"/>
          </p:cNvSpPr>
          <p:nvPr/>
        </p:nvSpPr>
        <p:spPr bwMode="auto">
          <a:xfrm>
            <a:off x="2863976" y="5709257"/>
            <a:ext cx="670259" cy="414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2444A"/>
                </a:solidFill>
                <a:effectLst/>
                <a:latin typeface="DIN Condensed" charset="0"/>
                <a:ea typeface="Meiryo" panose="020B0604030504040204" pitchFamily="34" charset="-128"/>
                <a:cs typeface="Times New Roman" panose="02020603050405020304" pitchFamily="18" charset="0"/>
              </a:rPr>
              <a:t>03%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 name="Text Box 84">
            <a:extLst>
              <a:ext uri="{FF2B5EF4-FFF2-40B4-BE49-F238E27FC236}">
                <a16:creationId xmlns:a16="http://schemas.microsoft.com/office/drawing/2014/main" id="{2545689C-1A4A-4DA1-AE8B-6B16308B4D80}"/>
              </a:ext>
            </a:extLst>
          </p:cNvPr>
          <p:cNvSpPr txBox="1">
            <a:spLocks noChangeArrowheads="1"/>
          </p:cNvSpPr>
          <p:nvPr/>
        </p:nvSpPr>
        <p:spPr bwMode="auto">
          <a:xfrm>
            <a:off x="2838556" y="6011039"/>
            <a:ext cx="17018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1100" dirty="0">
                <a:solidFill>
                  <a:srgbClr val="02444A"/>
                </a:solidFill>
                <a:latin typeface="Source Sans 3" charset="0"/>
                <a:ea typeface="Meiryo" panose="020B0604030504040204" pitchFamily="34" charset="-128"/>
                <a:cs typeface="Times New Roman" panose="02020603050405020304" pitchFamily="18" charset="0"/>
              </a:rPr>
              <a:t>Земеделие</a:t>
            </a:r>
          </a:p>
        </p:txBody>
      </p:sp>
      <p:sp>
        <p:nvSpPr>
          <p:cNvPr id="20" name="Text Box 85">
            <a:extLst>
              <a:ext uri="{FF2B5EF4-FFF2-40B4-BE49-F238E27FC236}">
                <a16:creationId xmlns:a16="http://schemas.microsoft.com/office/drawing/2014/main" id="{A45B3D84-0CF6-410F-A309-B3277E5E6469}"/>
              </a:ext>
            </a:extLst>
          </p:cNvPr>
          <p:cNvSpPr txBox="1">
            <a:spLocks noChangeArrowheads="1"/>
          </p:cNvSpPr>
          <p:nvPr/>
        </p:nvSpPr>
        <p:spPr bwMode="auto">
          <a:xfrm>
            <a:off x="4899355" y="2904843"/>
            <a:ext cx="676277" cy="36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39%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 name="Text Box 86">
            <a:extLst>
              <a:ext uri="{FF2B5EF4-FFF2-40B4-BE49-F238E27FC236}">
                <a16:creationId xmlns:a16="http://schemas.microsoft.com/office/drawing/2014/main" id="{3D56FED8-F68A-4EAE-97F1-296FBD170B2A}"/>
              </a:ext>
            </a:extLst>
          </p:cNvPr>
          <p:cNvSpPr txBox="1">
            <a:spLocks noChangeArrowheads="1"/>
          </p:cNvSpPr>
          <p:nvPr/>
        </p:nvSpPr>
        <p:spPr bwMode="auto">
          <a:xfrm>
            <a:off x="4373100" y="3203575"/>
            <a:ext cx="11668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bg-BG" altLang="en-US" sz="1100" dirty="0">
                <a:solidFill>
                  <a:srgbClr val="CC9030"/>
                </a:solidFill>
                <a:latin typeface="Source Sans 3" charset="0"/>
                <a:ea typeface="Meiryo" panose="020B0604030504040204" pitchFamily="34" charset="-128"/>
                <a:cs typeface="Times New Roman" panose="02020603050405020304" pitchFamily="18" charset="0"/>
              </a:rPr>
              <a:t>Изгаряне</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 name="Text Box 87">
            <a:extLst>
              <a:ext uri="{FF2B5EF4-FFF2-40B4-BE49-F238E27FC236}">
                <a16:creationId xmlns:a16="http://schemas.microsoft.com/office/drawing/2014/main" id="{91DCBDEF-5A51-4EE3-8E34-B1F2F2300F47}"/>
              </a:ext>
            </a:extLst>
          </p:cNvPr>
          <p:cNvSpPr txBox="1">
            <a:spLocks noChangeArrowheads="1"/>
          </p:cNvSpPr>
          <p:nvPr/>
        </p:nvSpPr>
        <p:spPr bwMode="auto">
          <a:xfrm>
            <a:off x="4803355" y="4372803"/>
            <a:ext cx="726354" cy="35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4C05B"/>
                </a:solidFill>
                <a:effectLst/>
                <a:latin typeface="DIN Condensed" charset="0"/>
                <a:ea typeface="Meiryo" panose="020B0604030504040204" pitchFamily="34" charset="-128"/>
                <a:cs typeface="Times New Roman" panose="02020603050405020304" pitchFamily="18" charset="0"/>
              </a:rPr>
              <a:t>31%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 name="Text Box 88">
            <a:extLst>
              <a:ext uri="{FF2B5EF4-FFF2-40B4-BE49-F238E27FC236}">
                <a16:creationId xmlns:a16="http://schemas.microsoft.com/office/drawing/2014/main" id="{F681842A-8262-42A5-B4CD-33B5CDEC6ADF}"/>
              </a:ext>
            </a:extLst>
          </p:cNvPr>
          <p:cNvSpPr txBox="1">
            <a:spLocks noChangeArrowheads="1"/>
          </p:cNvSpPr>
          <p:nvPr/>
        </p:nvSpPr>
        <p:spPr bwMode="auto">
          <a:xfrm>
            <a:off x="4362896" y="4666720"/>
            <a:ext cx="11668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bg-BG" altLang="en-US" sz="1100" dirty="0">
                <a:solidFill>
                  <a:srgbClr val="F4C05B"/>
                </a:solidFill>
                <a:latin typeface="Source Sans 3" charset="0"/>
                <a:ea typeface="Meiryo" panose="020B0604030504040204" pitchFamily="34" charset="-128"/>
                <a:cs typeface="Times New Roman" panose="02020603050405020304" pitchFamily="18" charset="0"/>
              </a:rPr>
              <a:t>Сметище</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4" name="Text Box 89">
            <a:extLst>
              <a:ext uri="{FF2B5EF4-FFF2-40B4-BE49-F238E27FC236}">
                <a16:creationId xmlns:a16="http://schemas.microsoft.com/office/drawing/2014/main" id="{C7FCF4BD-2DD3-4804-ADAE-C487B47B7604}"/>
              </a:ext>
            </a:extLst>
          </p:cNvPr>
          <p:cNvSpPr txBox="1">
            <a:spLocks noChangeArrowheads="1"/>
          </p:cNvSpPr>
          <p:nvPr/>
        </p:nvSpPr>
        <p:spPr bwMode="auto">
          <a:xfrm>
            <a:off x="4803355" y="5721865"/>
            <a:ext cx="721145" cy="38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67A5A5"/>
                </a:solidFill>
                <a:effectLst/>
                <a:latin typeface="DIN Condensed" charset="0"/>
                <a:ea typeface="Meiryo" panose="020B0604030504040204" pitchFamily="34" charset="-128"/>
                <a:cs typeface="Times New Roman" panose="02020603050405020304" pitchFamily="18" charset="0"/>
              </a:rPr>
              <a:t>30%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5" name="Text Box 90">
            <a:extLst>
              <a:ext uri="{FF2B5EF4-FFF2-40B4-BE49-F238E27FC236}">
                <a16:creationId xmlns:a16="http://schemas.microsoft.com/office/drawing/2014/main" id="{64AF27DB-F5E7-41EE-BA31-A72048E38835}"/>
              </a:ext>
            </a:extLst>
          </p:cNvPr>
          <p:cNvSpPr txBox="1">
            <a:spLocks noChangeArrowheads="1"/>
          </p:cNvSpPr>
          <p:nvPr/>
        </p:nvSpPr>
        <p:spPr bwMode="auto">
          <a:xfrm>
            <a:off x="4373101" y="5989623"/>
            <a:ext cx="11668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bg-BG" altLang="en-US" sz="1100" dirty="0">
                <a:solidFill>
                  <a:srgbClr val="67A5A5"/>
                </a:solidFill>
                <a:latin typeface="Source Sans 3" charset="0"/>
                <a:ea typeface="Meiryo" panose="020B0604030504040204" pitchFamily="34" charset="-128"/>
                <a:cs typeface="Times New Roman" panose="02020603050405020304" pitchFamily="18" charset="0"/>
              </a:rPr>
              <a:t>Рециклиране</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6" name="Rectangle 22">
            <a:extLst>
              <a:ext uri="{FF2B5EF4-FFF2-40B4-BE49-F238E27FC236}">
                <a16:creationId xmlns:a16="http://schemas.microsoft.com/office/drawing/2014/main" id="{55599784-0016-41DA-9458-3A761F59F1CA}"/>
              </a:ext>
            </a:extLst>
          </p:cNvPr>
          <p:cNvSpPr>
            <a:spLocks noChangeArrowheads="1"/>
          </p:cNvSpPr>
          <p:nvPr/>
        </p:nvSpPr>
        <p:spPr bwMode="auto">
          <a:xfrm>
            <a:off x="2787422" y="1327365"/>
            <a:ext cx="2935705" cy="769441"/>
          </a:xfrm>
          <a:prstGeom prst="rect">
            <a:avLst/>
          </a:prstGeom>
          <a:solidFill>
            <a:srgbClr val="67A5A5"/>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en-US" sz="2200" b="1" i="0" u="none" strike="noStrike" cap="none" normalizeH="0" baseline="0" dirty="0">
                <a:ln>
                  <a:noFill/>
                </a:ln>
                <a:solidFill>
                  <a:srgbClr val="02444A"/>
                </a:solidFill>
                <a:effectLst/>
                <a:highlight>
                  <a:srgbClr val="67A5A5"/>
                </a:highlight>
                <a:latin typeface="DIN Condensed" charset="0"/>
                <a:ea typeface="Calibri" panose="020F0502020204030204" pitchFamily="34" charset="0"/>
                <a:cs typeface="Times New Roman" panose="02020603050405020304" pitchFamily="18" charset="0"/>
              </a:rPr>
              <a:t>В СТРАНИ ЧЛЕНКИ НА ЕС</a:t>
            </a:r>
            <a:endParaRPr kumimoji="0" lang="en-IE" altLang="en-US" sz="800" b="1" i="0" u="none" strike="noStrike" cap="none" normalizeH="0" baseline="0" dirty="0">
              <a:ln>
                <a:noFill/>
              </a:ln>
              <a:solidFill>
                <a:schemeClr val="tx1"/>
              </a:solidFill>
              <a:effectLst/>
              <a:highlight>
                <a:srgbClr val="67A5A5"/>
              </a:highlight>
            </a:endParaRPr>
          </a:p>
        </p:txBody>
      </p:sp>
      <p:sp>
        <p:nvSpPr>
          <p:cNvPr id="27" name="Rectangle 41">
            <a:extLst>
              <a:ext uri="{FF2B5EF4-FFF2-40B4-BE49-F238E27FC236}">
                <a16:creationId xmlns:a16="http://schemas.microsoft.com/office/drawing/2014/main" id="{83D8E7C3-71AD-465B-91A8-74F7066C9BF6}"/>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a:ln>
                <a:noFill/>
              </a:ln>
              <a:solidFill>
                <a:srgbClr val="02444A"/>
              </a:solidFill>
              <a:effectLst/>
              <a:latin typeface="DIN Condensed"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200" b="0" i="0" u="none" strike="noStrike" cap="none" normalizeH="0" baseline="0">
                <a:ln>
                  <a:noFill/>
                </a:ln>
                <a:solidFill>
                  <a:srgbClr val="02444A"/>
                </a:solidFill>
                <a:effectLst/>
                <a:latin typeface="DIN Condensed"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517240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AB6AA8-9309-41CB-8BEC-4F15B32D8754}"/>
              </a:ext>
            </a:extLst>
          </p:cNvPr>
          <p:cNvSpPr>
            <a:spLocks noGrp="1"/>
          </p:cNvSpPr>
          <p:nvPr>
            <p:ph type="body" sz="quarter" idx="13"/>
          </p:nvPr>
        </p:nvSpPr>
        <p:spPr/>
        <p:txBody>
          <a:bodyPr/>
          <a:lstStyle/>
          <a:p>
            <a:r>
              <a:rPr lang="bg-BG" b="1" dirty="0">
                <a:solidFill>
                  <a:srgbClr val="F5C05B"/>
                </a:solidFill>
              </a:rPr>
              <a:t>Рециклиране</a:t>
            </a:r>
            <a:r>
              <a:rPr lang="en-US" b="1" dirty="0">
                <a:solidFill>
                  <a:srgbClr val="F5C05B"/>
                </a:solidFill>
              </a:rPr>
              <a:t>:</a:t>
            </a:r>
            <a:endParaRPr lang="en-IE" b="1" dirty="0">
              <a:solidFill>
                <a:srgbClr val="F5C05B"/>
              </a:solidFill>
            </a:endParaRPr>
          </a:p>
        </p:txBody>
      </p:sp>
      <p:sp>
        <p:nvSpPr>
          <p:cNvPr id="3" name="Text Placeholder 2">
            <a:extLst>
              <a:ext uri="{FF2B5EF4-FFF2-40B4-BE49-F238E27FC236}">
                <a16:creationId xmlns:a16="http://schemas.microsoft.com/office/drawing/2014/main" id="{755615DA-D8F6-4A06-BF6B-5DA217E4587B}"/>
              </a:ext>
            </a:extLst>
          </p:cNvPr>
          <p:cNvSpPr>
            <a:spLocks noGrp="1"/>
          </p:cNvSpPr>
          <p:nvPr>
            <p:ph type="body" sz="quarter" idx="14"/>
          </p:nvPr>
        </p:nvSpPr>
        <p:spPr/>
        <p:txBody>
          <a:bodyPr/>
          <a:lstStyle/>
          <a:p>
            <a:r>
              <a:rPr lang="bg-BG" b="1" dirty="0">
                <a:solidFill>
                  <a:srgbClr val="406F70"/>
                </a:solidFill>
              </a:rPr>
              <a:t>Как може вашият бизнес да помогне</a:t>
            </a:r>
            <a:r>
              <a:rPr lang="en-US" b="1" dirty="0">
                <a:solidFill>
                  <a:srgbClr val="406F70"/>
                </a:solidFill>
              </a:rPr>
              <a:t>?</a:t>
            </a:r>
            <a:endParaRPr lang="en-IE" b="1" dirty="0">
              <a:solidFill>
                <a:srgbClr val="406F70"/>
              </a:solidFill>
            </a:endParaRPr>
          </a:p>
        </p:txBody>
      </p:sp>
      <p:sp>
        <p:nvSpPr>
          <p:cNvPr id="4" name="Picture Placeholder 3">
            <a:extLst>
              <a:ext uri="{FF2B5EF4-FFF2-40B4-BE49-F238E27FC236}">
                <a16:creationId xmlns:a16="http://schemas.microsoft.com/office/drawing/2014/main" id="{28084026-D892-41E9-9F59-618CD1F9A25C}"/>
              </a:ext>
            </a:extLst>
          </p:cNvPr>
          <p:cNvSpPr>
            <a:spLocks noGrp="1"/>
          </p:cNvSpPr>
          <p:nvPr>
            <p:ph type="pic" sz="quarter" idx="15"/>
          </p:nvPr>
        </p:nvSpPr>
        <p:spPr/>
      </p:sp>
      <p:sp>
        <p:nvSpPr>
          <p:cNvPr id="6" name="TextBox 5">
            <a:extLst>
              <a:ext uri="{FF2B5EF4-FFF2-40B4-BE49-F238E27FC236}">
                <a16:creationId xmlns:a16="http://schemas.microsoft.com/office/drawing/2014/main" id="{873635FD-62A7-47E7-81F1-FC2ECB584489}"/>
              </a:ext>
            </a:extLst>
          </p:cNvPr>
          <p:cNvSpPr txBox="1"/>
          <p:nvPr/>
        </p:nvSpPr>
        <p:spPr>
          <a:xfrm>
            <a:off x="9002486" y="1596718"/>
            <a:ext cx="3189514" cy="4524315"/>
          </a:xfrm>
          <a:prstGeom prst="rect">
            <a:avLst/>
          </a:prstGeom>
          <a:noFill/>
        </p:spPr>
        <p:txBody>
          <a:bodyPr wrap="square" rtlCol="0">
            <a:spAutoFit/>
          </a:bodyPr>
          <a:lstStyle/>
          <a:p>
            <a:pPr algn="ctr"/>
            <a:r>
              <a:rPr lang="bg-BG" sz="2400" dirty="0">
                <a:solidFill>
                  <a:srgbClr val="5E5E5E"/>
                </a:solidFill>
                <a:latin typeface="Arial Narrow" panose="020B0606020202030204" pitchFamily="34" charset="0"/>
              </a:rPr>
              <a:t>Какво всъщност се случва с пластмасата, ако просто я изхвърлим</a:t>
            </a:r>
            <a:r>
              <a:rPr lang="en-US" sz="2400" b="0" i="0" dirty="0">
                <a:solidFill>
                  <a:srgbClr val="5E5E5E"/>
                </a:solidFill>
                <a:effectLst/>
                <a:latin typeface="Arial Narrow" panose="020B0606020202030204" pitchFamily="34" charset="0"/>
              </a:rPr>
              <a:t>? </a:t>
            </a:r>
            <a:r>
              <a:rPr lang="bg-BG" sz="2400" b="0" i="0" dirty="0">
                <a:solidFill>
                  <a:srgbClr val="5E5E5E"/>
                </a:solidFill>
                <a:effectLst/>
                <a:latin typeface="Arial Narrow" panose="020B0606020202030204" pitchFamily="34" charset="0"/>
              </a:rPr>
              <a:t>Е. Брайс / </a:t>
            </a:r>
            <a:r>
              <a:rPr lang="en-US" sz="2400" dirty="0">
                <a:solidFill>
                  <a:srgbClr val="5E5E5E"/>
                </a:solidFill>
                <a:latin typeface="Arial Narrow" panose="020B0606020202030204" pitchFamily="34" charset="0"/>
              </a:rPr>
              <a:t>E.</a:t>
            </a:r>
            <a:r>
              <a:rPr lang="en-US" sz="2400" b="0" i="0" dirty="0">
                <a:solidFill>
                  <a:srgbClr val="5E5E5E"/>
                </a:solidFill>
                <a:effectLst/>
                <a:latin typeface="Arial Narrow" panose="020B0606020202030204" pitchFamily="34" charset="0"/>
              </a:rPr>
              <a:t> Bryce </a:t>
            </a:r>
            <a:r>
              <a:rPr lang="bg-BG" sz="2400" b="0" i="0" dirty="0">
                <a:solidFill>
                  <a:srgbClr val="5E5E5E"/>
                </a:solidFill>
                <a:effectLst/>
                <a:latin typeface="Arial Narrow" panose="020B0606020202030204" pitchFamily="34" charset="0"/>
              </a:rPr>
              <a:t>проследява жизнения цикъл на три различни пластмасови бутилки, хвърляйки светлина върху опасностите, които тези еднократни опаковки представляват за нашия свят</a:t>
            </a:r>
            <a:r>
              <a:rPr lang="en-US" sz="2400" b="0" i="0" dirty="0">
                <a:solidFill>
                  <a:srgbClr val="5E5E5E"/>
                </a:solidFill>
                <a:effectLst/>
                <a:latin typeface="Arial Narrow" panose="020B0606020202030204" pitchFamily="34" charset="0"/>
              </a:rPr>
              <a:t>.</a:t>
            </a:r>
            <a:r>
              <a:rPr lang="en-US" sz="2400" b="0" i="0" dirty="0">
                <a:solidFill>
                  <a:srgbClr val="5E5E5E"/>
                </a:solidFill>
                <a:effectLst/>
                <a:latin typeface="Roboto" panose="02000000000000000000" pitchFamily="2" charset="0"/>
              </a:rPr>
              <a:t> </a:t>
            </a:r>
            <a:endParaRPr lang="en-IE" sz="2400" dirty="0">
              <a:solidFill>
                <a:srgbClr val="5E5E5E"/>
              </a:solidFill>
            </a:endParaRPr>
          </a:p>
        </p:txBody>
      </p:sp>
      <p:pic>
        <p:nvPicPr>
          <p:cNvPr id="7" name="Online Media 6" title="What really happens to the plastic you throw away - Emma Bryce">
            <a:hlinkClick r:id="" action="ppaction://media"/>
            <a:extLst>
              <a:ext uri="{FF2B5EF4-FFF2-40B4-BE49-F238E27FC236}">
                <a16:creationId xmlns:a16="http://schemas.microsoft.com/office/drawing/2014/main" id="{01830700-B2F9-4DE4-9E17-D20FB64F4B8A}"/>
              </a:ext>
            </a:extLst>
          </p:cNvPr>
          <p:cNvPicPr>
            <a:picLocks noRot="1" noChangeAspect="1"/>
          </p:cNvPicPr>
          <p:nvPr>
            <a:videoFile r:link="rId1"/>
          </p:nvPr>
        </p:nvPicPr>
        <p:blipFill>
          <a:blip r:embed="rId3"/>
          <a:stretch>
            <a:fillRect/>
          </a:stretch>
        </p:blipFill>
        <p:spPr>
          <a:xfrm>
            <a:off x="3127042" y="1762734"/>
            <a:ext cx="5799244" cy="3785652"/>
          </a:xfrm>
          <a:prstGeom prst="rect">
            <a:avLst/>
          </a:prstGeom>
        </p:spPr>
      </p:pic>
      <p:sp>
        <p:nvSpPr>
          <p:cNvPr id="8" name="TextBox 7">
            <a:extLst>
              <a:ext uri="{FF2B5EF4-FFF2-40B4-BE49-F238E27FC236}">
                <a16:creationId xmlns:a16="http://schemas.microsoft.com/office/drawing/2014/main" id="{DC535F2D-D683-4A0E-8803-6BC6A31EDB53}"/>
              </a:ext>
            </a:extLst>
          </p:cNvPr>
          <p:cNvSpPr txBox="1"/>
          <p:nvPr/>
        </p:nvSpPr>
        <p:spPr>
          <a:xfrm>
            <a:off x="261256" y="5900044"/>
            <a:ext cx="4604657" cy="800219"/>
          </a:xfrm>
          <a:prstGeom prst="rect">
            <a:avLst/>
          </a:prstGeom>
          <a:noFill/>
        </p:spPr>
        <p:txBody>
          <a:bodyPr wrap="square" rtlCol="0">
            <a:spAutoFit/>
          </a:bodyPr>
          <a:lstStyle/>
          <a:p>
            <a:r>
              <a:rPr lang="en-IE" sz="1400" dirty="0">
                <a:hlinkClick r:id="rId4"/>
              </a:rPr>
              <a:t>https://www.youtube.com/watch?v=_6xlNyWPpB8&amp;list=RDCMUCsooa4yRKGN_zEE8iknghZA&amp;index=1</a:t>
            </a:r>
            <a:endParaRPr lang="en-IE" sz="1400" dirty="0"/>
          </a:p>
          <a:p>
            <a:endParaRPr lang="en-IE" dirty="0"/>
          </a:p>
        </p:txBody>
      </p:sp>
    </p:spTree>
    <p:extLst>
      <p:ext uri="{BB962C8B-B14F-4D97-AF65-F5344CB8AC3E}">
        <p14:creationId xmlns:p14="http://schemas.microsoft.com/office/powerpoint/2010/main" val="282499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DEA984-F664-4E3C-9BAC-CC93AC0641A9}"/>
              </a:ext>
            </a:extLst>
          </p:cNvPr>
          <p:cNvSpPr>
            <a:spLocks noGrp="1"/>
          </p:cNvSpPr>
          <p:nvPr>
            <p:ph type="body" sz="quarter" idx="19"/>
          </p:nvPr>
        </p:nvSpPr>
        <p:spPr/>
        <p:txBody>
          <a:bodyPr>
            <a:normAutofit lnSpcReduction="10000"/>
          </a:bodyPr>
          <a:lstStyle/>
          <a:p>
            <a:r>
              <a:rPr lang="bg-BG" b="1" dirty="0"/>
              <a:t>Какво се Случва в ЕС</a:t>
            </a:r>
            <a:r>
              <a:rPr lang="en-US" b="1" dirty="0"/>
              <a:t>…</a:t>
            </a:r>
          </a:p>
          <a:p>
            <a:r>
              <a:rPr lang="en-US" b="1" dirty="0"/>
              <a:t>3. </a:t>
            </a:r>
            <a:r>
              <a:rPr lang="bg-BG" b="1" dirty="0"/>
              <a:t>Рециклиране</a:t>
            </a:r>
            <a:endParaRPr lang="en-IE" b="1" dirty="0"/>
          </a:p>
        </p:txBody>
      </p:sp>
      <p:sp>
        <p:nvSpPr>
          <p:cNvPr id="3" name="Text Placeholder 2">
            <a:extLst>
              <a:ext uri="{FF2B5EF4-FFF2-40B4-BE49-F238E27FC236}">
                <a16:creationId xmlns:a16="http://schemas.microsoft.com/office/drawing/2014/main" id="{1965786F-6471-43FD-AAB3-38A2BFC28658}"/>
              </a:ext>
            </a:extLst>
          </p:cNvPr>
          <p:cNvSpPr>
            <a:spLocks noGrp="1"/>
          </p:cNvSpPr>
          <p:nvPr>
            <p:ph type="body" sz="quarter" idx="20"/>
          </p:nvPr>
        </p:nvSpPr>
        <p:spPr>
          <a:xfrm>
            <a:off x="380144" y="1813811"/>
            <a:ext cx="11599523" cy="4484248"/>
          </a:xfrm>
        </p:spPr>
        <p:txBody>
          <a:bodyPr/>
          <a:lstStyle/>
          <a:p>
            <a:pPr algn="just" fontAlgn="ctr"/>
            <a:r>
              <a:rPr lang="bg-BG" b="0" i="0" dirty="0">
                <a:solidFill>
                  <a:srgbClr val="505154"/>
                </a:solidFill>
                <a:effectLst/>
              </a:rPr>
              <a:t>Половината от събраната за рециклиране пластмаса се изнася за преработка в страни извън ЕС. Причините за износ включват липсата на капацитет, технологии или финансови ресурси за локално третиране на отпадъците. Преди това значителен дял от изнесените се транспортираше до Китай, но с неотдавнашна забрана на страната за внос на пластмасови отпадъци става все по-спешно да се намерят други решения</a:t>
            </a:r>
            <a:r>
              <a:rPr lang="en-US" b="0" i="0" dirty="0">
                <a:solidFill>
                  <a:srgbClr val="505154"/>
                </a:solidFill>
                <a:effectLst/>
              </a:rPr>
              <a:t>.</a:t>
            </a:r>
          </a:p>
          <a:p>
            <a:pPr algn="just" fontAlgn="ctr"/>
            <a:br>
              <a:rPr lang="en-US" dirty="0"/>
            </a:br>
            <a:r>
              <a:rPr lang="en-US" b="0" i="0" dirty="0">
                <a:solidFill>
                  <a:srgbClr val="505154"/>
                </a:solidFill>
                <a:effectLst/>
              </a:rPr>
              <a:t>T</a:t>
            </a:r>
            <a:r>
              <a:rPr lang="bg-BG" b="0" i="0" dirty="0">
                <a:solidFill>
                  <a:srgbClr val="505154"/>
                </a:solidFill>
                <a:effectLst/>
              </a:rPr>
              <a:t>Ниският дял на рециклирането на пластмаса в ЕС означава големи загуби както за икономиката, така и за околната среда. Смята се, че 95% от стойността на пластмасовия опаковъчен материал се губи за икономиката след кратък цикъл на първа употреба</a:t>
            </a:r>
            <a:r>
              <a:rPr lang="en-US" b="0" i="0" dirty="0">
                <a:solidFill>
                  <a:srgbClr val="505154"/>
                </a:solidFill>
                <a:effectLst/>
              </a:rPr>
              <a:t>.</a:t>
            </a:r>
          </a:p>
          <a:p>
            <a:pPr fontAlgn="ctr"/>
            <a:br>
              <a:rPr lang="en-US" dirty="0"/>
            </a:br>
            <a:r>
              <a:rPr lang="bg-BG" dirty="0">
                <a:solidFill>
                  <a:srgbClr val="505154"/>
                </a:solidFill>
              </a:rPr>
              <a:t>Всяка година производството и изгарянето на пластмаса отделя около 400 милиона тона </a:t>
            </a:r>
            <a:r>
              <a:rPr lang="en-US" b="0" i="0" dirty="0">
                <a:solidFill>
                  <a:srgbClr val="505154"/>
                </a:solidFill>
                <a:effectLst/>
              </a:rPr>
              <a:t>CO</a:t>
            </a:r>
            <a:r>
              <a:rPr lang="en-US" sz="1400" b="0" i="0" dirty="0">
                <a:solidFill>
                  <a:srgbClr val="505154"/>
                </a:solidFill>
                <a:effectLst/>
              </a:rPr>
              <a:t>2</a:t>
            </a:r>
            <a:r>
              <a:rPr lang="en-US" b="0" i="0" dirty="0">
                <a:solidFill>
                  <a:srgbClr val="505154"/>
                </a:solidFill>
                <a:effectLst/>
              </a:rPr>
              <a:t> </a:t>
            </a:r>
            <a:r>
              <a:rPr lang="bg-BG" b="0" i="0" dirty="0">
                <a:solidFill>
                  <a:srgbClr val="505154"/>
                </a:solidFill>
                <a:effectLst/>
              </a:rPr>
              <a:t>в световен мащаб, </a:t>
            </a:r>
            <a:r>
              <a:rPr lang="bg-BG" b="1" i="0" dirty="0">
                <a:solidFill>
                  <a:srgbClr val="505154"/>
                </a:solidFill>
                <a:effectLst/>
              </a:rPr>
              <a:t>част от които би могло да бъде избегнато чрез по-добро рециклиране</a:t>
            </a:r>
            <a:r>
              <a:rPr lang="en-US" b="1" i="0" dirty="0">
                <a:solidFill>
                  <a:srgbClr val="505154"/>
                </a:solidFill>
                <a:effectLst/>
              </a:rPr>
              <a:t>.</a:t>
            </a:r>
          </a:p>
          <a:p>
            <a:endParaRPr lang="en-IE" dirty="0"/>
          </a:p>
        </p:txBody>
      </p:sp>
    </p:spTree>
    <p:extLst>
      <p:ext uri="{BB962C8B-B14F-4D97-AF65-F5344CB8AC3E}">
        <p14:creationId xmlns:p14="http://schemas.microsoft.com/office/powerpoint/2010/main" val="3772613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DA3B0E-0DEB-42C1-830C-44666C895434}"/>
              </a:ext>
            </a:extLst>
          </p:cNvPr>
          <p:cNvSpPr>
            <a:spLocks noGrp="1"/>
          </p:cNvSpPr>
          <p:nvPr>
            <p:ph type="body" sz="quarter" idx="19"/>
          </p:nvPr>
        </p:nvSpPr>
        <p:spPr>
          <a:xfrm>
            <a:off x="109728" y="367646"/>
            <a:ext cx="3252597" cy="5597725"/>
          </a:xfrm>
        </p:spPr>
        <p:txBody>
          <a:bodyPr>
            <a:normAutofit/>
          </a:bodyPr>
          <a:lstStyle/>
          <a:p>
            <a:pPr algn="ctr">
              <a:lnSpc>
                <a:spcPct val="100000"/>
              </a:lnSpc>
            </a:pPr>
            <a:r>
              <a:rPr lang="bg-BG" sz="2400" b="1" dirty="0">
                <a:solidFill>
                  <a:srgbClr val="F5C05B"/>
                </a:solidFill>
              </a:rPr>
              <a:t>Хранителната верига и емисиите на парникови газове</a:t>
            </a:r>
            <a:endParaRPr lang="en-US" sz="2400" b="1" dirty="0">
              <a:solidFill>
                <a:srgbClr val="F5C05B"/>
              </a:solidFill>
            </a:endParaRPr>
          </a:p>
          <a:p>
            <a:pPr algn="just">
              <a:lnSpc>
                <a:spcPct val="100000"/>
              </a:lnSpc>
            </a:pPr>
            <a:r>
              <a:rPr lang="bg-BG" sz="2000" dirty="0">
                <a:solidFill>
                  <a:srgbClr val="085156"/>
                </a:solidFill>
              </a:rPr>
              <a:t>Нашият сват в данни</a:t>
            </a:r>
            <a:r>
              <a:rPr lang="bg-BG" sz="2000" u="sng" dirty="0">
                <a:solidFill>
                  <a:schemeClr val="tx1"/>
                </a:solidFill>
                <a:hlinkClick r:id="rId2"/>
              </a:rPr>
              <a:t>/</a:t>
            </a:r>
            <a:r>
              <a:rPr lang="en-IE" sz="2000" dirty="0">
                <a:solidFill>
                  <a:srgbClr val="085156"/>
                </a:solidFill>
                <a:hlinkClick r:id="rId2"/>
              </a:rPr>
              <a:t>Our World in Data  </a:t>
            </a:r>
            <a:r>
              <a:rPr lang="bg-BG" sz="2000" dirty="0">
                <a:solidFill>
                  <a:srgbClr val="085156"/>
                </a:solidFill>
              </a:rPr>
              <a:t>обединява работата на хиляди изследователи по целия свят, за да даде достъп до разбираеми знания за големите проблеми</a:t>
            </a:r>
            <a:r>
              <a:rPr lang="en-GB" sz="2000" b="0" i="0" dirty="0">
                <a:solidFill>
                  <a:srgbClr val="085156"/>
                </a:solidFill>
                <a:effectLst/>
              </a:rPr>
              <a:t>.  </a:t>
            </a:r>
            <a:endParaRPr lang="en-GB" sz="2000" dirty="0">
              <a:solidFill>
                <a:srgbClr val="085156"/>
              </a:solidFill>
            </a:endParaRPr>
          </a:p>
          <a:p>
            <a:pPr algn="just">
              <a:lnSpc>
                <a:spcPct val="100000"/>
              </a:lnSpc>
            </a:pPr>
            <a:r>
              <a:rPr lang="bg-BG" sz="2000" dirty="0">
                <a:solidFill>
                  <a:srgbClr val="085156"/>
                </a:solidFill>
              </a:rPr>
              <a:t>Прегледът на тяхното представяне на веригата за доставка на хранителни продукти и въздействието за емисии на ПГ е едно увлекателно четиво</a:t>
            </a:r>
            <a:r>
              <a:rPr lang="en-GB" sz="2000" dirty="0">
                <a:solidFill>
                  <a:srgbClr val="085156"/>
                </a:solidFill>
              </a:rPr>
              <a:t>.</a:t>
            </a:r>
            <a:endParaRPr lang="en-IE" sz="2000" dirty="0">
              <a:solidFill>
                <a:srgbClr val="085156"/>
              </a:solidFill>
            </a:endParaRPr>
          </a:p>
        </p:txBody>
      </p:sp>
      <p:pic>
        <p:nvPicPr>
          <p:cNvPr id="4" name="Picture 3">
            <a:extLst>
              <a:ext uri="{FF2B5EF4-FFF2-40B4-BE49-F238E27FC236}">
                <a16:creationId xmlns:a16="http://schemas.microsoft.com/office/drawing/2014/main" id="{36EF1A21-D64A-4E46-9453-E82B6667392B}"/>
              </a:ext>
            </a:extLst>
          </p:cNvPr>
          <p:cNvPicPr>
            <a:picLocks noChangeAspect="1"/>
          </p:cNvPicPr>
          <p:nvPr/>
        </p:nvPicPr>
        <p:blipFill>
          <a:blip r:embed="rId3"/>
          <a:stretch>
            <a:fillRect/>
          </a:stretch>
        </p:blipFill>
        <p:spPr>
          <a:xfrm>
            <a:off x="3362325" y="304245"/>
            <a:ext cx="8829675" cy="5724525"/>
          </a:xfrm>
          <a:prstGeom prst="rect">
            <a:avLst/>
          </a:prstGeom>
        </p:spPr>
      </p:pic>
    </p:spTree>
    <p:extLst>
      <p:ext uri="{BB962C8B-B14F-4D97-AF65-F5344CB8AC3E}">
        <p14:creationId xmlns:p14="http://schemas.microsoft.com/office/powerpoint/2010/main" val="14809717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D3626C-F5A6-4349-A2F8-510CA7A2C331}"/>
              </a:ext>
            </a:extLst>
          </p:cNvPr>
          <p:cNvSpPr>
            <a:spLocks noGrp="1"/>
          </p:cNvSpPr>
          <p:nvPr>
            <p:ph type="body" sz="quarter" idx="19"/>
          </p:nvPr>
        </p:nvSpPr>
        <p:spPr/>
        <p:txBody>
          <a:bodyPr vert="horz" lIns="91440" tIns="45720" rIns="91440" bIns="45720" rtlCol="0" anchor="t">
            <a:normAutofit/>
          </a:bodyPr>
          <a:lstStyle/>
          <a:p>
            <a:r>
              <a:rPr lang="bg-BG" b="1" dirty="0">
                <a:cs typeface="Calibri"/>
              </a:rPr>
              <a:t>Съвети за рециклиране за СМП</a:t>
            </a:r>
            <a:r>
              <a:rPr lang="en-US" b="1" dirty="0">
                <a:cs typeface="Calibri"/>
              </a:rPr>
              <a:t> </a:t>
            </a:r>
          </a:p>
        </p:txBody>
      </p:sp>
      <p:sp>
        <p:nvSpPr>
          <p:cNvPr id="3" name="Text Placeholder 2">
            <a:extLst>
              <a:ext uri="{FF2B5EF4-FFF2-40B4-BE49-F238E27FC236}">
                <a16:creationId xmlns:a16="http://schemas.microsoft.com/office/drawing/2014/main" id="{46BC8D0F-A44E-4550-B844-AEE28B1DE166}"/>
              </a:ext>
            </a:extLst>
          </p:cNvPr>
          <p:cNvSpPr>
            <a:spLocks noGrp="1"/>
          </p:cNvSpPr>
          <p:nvPr>
            <p:ph type="body" sz="quarter" idx="20"/>
          </p:nvPr>
        </p:nvSpPr>
        <p:spPr/>
        <p:txBody>
          <a:bodyPr vert="horz" lIns="91440" tIns="45720" rIns="91440" bIns="45720" rtlCol="0" anchor="t">
            <a:noAutofit/>
          </a:bodyPr>
          <a:lstStyle/>
          <a:p>
            <a:pPr marL="342900" indent="-342900">
              <a:buChar char="•"/>
            </a:pPr>
            <a:r>
              <a:rPr lang="bg-BG" dirty="0">
                <a:cs typeface="Calibri"/>
              </a:rPr>
              <a:t>Докато компаниите и общностите работят по възможности за елиминиране на отпадъците, някои отпадъци от опаковки могат да бъдат неизбежни за МСП</a:t>
            </a:r>
            <a:r>
              <a:rPr lang="en-US" dirty="0">
                <a:cs typeface="Calibri"/>
              </a:rPr>
              <a:t>. </a:t>
            </a:r>
          </a:p>
          <a:p>
            <a:pPr marL="342900" indent="-342900">
              <a:buChar char="•"/>
            </a:pPr>
            <a:r>
              <a:rPr lang="bg-BG" dirty="0">
                <a:cs typeface="Calibri"/>
              </a:rPr>
              <a:t>МСП могат най-добре да се справят с тези отпадъци, като приемат подхода „което може да се измери, това се управлява“. </a:t>
            </a:r>
            <a:endParaRPr lang="en-US" dirty="0">
              <a:cs typeface="Calibri"/>
            </a:endParaRPr>
          </a:p>
          <a:p>
            <a:pPr marL="342900" indent="-342900">
              <a:buChar char="•"/>
            </a:pPr>
            <a:r>
              <a:rPr lang="bg-BG" dirty="0">
                <a:cs typeface="Calibri"/>
              </a:rPr>
              <a:t>Обърнете внимание на потоците на отпадъците си и се обърнете към подходящи доставчици, за да намалите ненужните опаковки</a:t>
            </a:r>
            <a:r>
              <a:rPr lang="en-US" dirty="0">
                <a:cs typeface="Calibri"/>
              </a:rPr>
              <a:t>. </a:t>
            </a:r>
          </a:p>
          <a:p>
            <a:pPr marL="342900" indent="-342900">
              <a:buChar char="•"/>
            </a:pPr>
            <a:r>
              <a:rPr lang="bg-BG" dirty="0">
                <a:cs typeface="Calibri"/>
              </a:rPr>
              <a:t>Докато зелените контейнери </a:t>
            </a:r>
            <a:r>
              <a:rPr lang="en-US" dirty="0">
                <a:cs typeface="Calibri"/>
              </a:rPr>
              <a:t>(</a:t>
            </a:r>
            <a:r>
              <a:rPr lang="bg-BG" dirty="0">
                <a:cs typeface="Calibri"/>
              </a:rPr>
              <a:t>у нас по-често жълти</a:t>
            </a:r>
            <a:r>
              <a:rPr lang="en-US" dirty="0">
                <a:cs typeface="Calibri"/>
              </a:rPr>
              <a:t>)</a:t>
            </a:r>
            <a:r>
              <a:rPr lang="bg-BG" dirty="0">
                <a:cs typeface="Calibri"/>
              </a:rPr>
              <a:t> обикновено не приемат определени видове пластмаса, някои бързи изследвания ще могат да ви насочат към центрове за рециклиране, които ще приемат меки и черни пластмаси. </a:t>
            </a:r>
            <a:r>
              <a:rPr lang="en-US" dirty="0">
                <a:cs typeface="Calibri"/>
              </a:rPr>
              <a:t> </a:t>
            </a:r>
          </a:p>
        </p:txBody>
      </p:sp>
    </p:spTree>
    <p:extLst>
      <p:ext uri="{BB962C8B-B14F-4D97-AF65-F5344CB8AC3E}">
        <p14:creationId xmlns:p14="http://schemas.microsoft.com/office/powerpoint/2010/main" val="36002763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56E73D-99E2-4CD2-9921-FCBBD4648336}"/>
              </a:ext>
            </a:extLst>
          </p:cNvPr>
          <p:cNvSpPr txBox="1"/>
          <p:nvPr/>
        </p:nvSpPr>
        <p:spPr>
          <a:xfrm>
            <a:off x="3339101" y="256853"/>
            <a:ext cx="9164548" cy="646331"/>
          </a:xfrm>
          <a:prstGeom prst="rect">
            <a:avLst/>
          </a:prstGeom>
          <a:noFill/>
        </p:spPr>
        <p:txBody>
          <a:bodyPr wrap="square" rtlCol="0">
            <a:spAutoFit/>
          </a:bodyPr>
          <a:lstStyle/>
          <a:p>
            <a:r>
              <a:rPr lang="bg-BG" sz="3600" b="1" dirty="0">
                <a:solidFill>
                  <a:srgbClr val="406F70"/>
                </a:solidFill>
              </a:rPr>
              <a:t>Разберете разликата</a:t>
            </a:r>
            <a:r>
              <a:rPr lang="en-US" sz="3600" b="1" dirty="0">
                <a:solidFill>
                  <a:srgbClr val="406F70"/>
                </a:solidFill>
              </a:rPr>
              <a:t>…</a:t>
            </a:r>
            <a:endParaRPr lang="en-IE" sz="3600" b="1" dirty="0">
              <a:solidFill>
                <a:srgbClr val="406F70"/>
              </a:solidFill>
            </a:endParaRPr>
          </a:p>
        </p:txBody>
      </p:sp>
      <p:pic>
        <p:nvPicPr>
          <p:cNvPr id="2" name="Picture 1"/>
          <p:cNvPicPr>
            <a:picLocks noChangeAspect="1"/>
          </p:cNvPicPr>
          <p:nvPr/>
        </p:nvPicPr>
        <p:blipFill>
          <a:blip r:embed="rId2"/>
          <a:stretch>
            <a:fillRect/>
          </a:stretch>
        </p:blipFill>
        <p:spPr>
          <a:xfrm>
            <a:off x="588519" y="903184"/>
            <a:ext cx="10549534" cy="5615539"/>
          </a:xfrm>
          <a:prstGeom prst="rect">
            <a:avLst/>
          </a:prstGeom>
        </p:spPr>
      </p:pic>
    </p:spTree>
    <p:extLst>
      <p:ext uri="{BB962C8B-B14F-4D97-AF65-F5344CB8AC3E}">
        <p14:creationId xmlns:p14="http://schemas.microsoft.com/office/powerpoint/2010/main" val="3836371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DEDE0-631F-4BE9-8C39-A7B8E4F5922B}"/>
              </a:ext>
            </a:extLst>
          </p:cNvPr>
          <p:cNvSpPr>
            <a:spLocks noGrp="1"/>
          </p:cNvSpPr>
          <p:nvPr>
            <p:ph type="title"/>
          </p:nvPr>
        </p:nvSpPr>
        <p:spPr>
          <a:xfrm>
            <a:off x="839788" y="457200"/>
            <a:ext cx="9231138" cy="1045923"/>
          </a:xfrm>
        </p:spPr>
        <p:txBody>
          <a:bodyPr>
            <a:normAutofit/>
          </a:bodyPr>
          <a:lstStyle/>
          <a:p>
            <a:r>
              <a:rPr lang="bg-BG" sz="3600" b="1" dirty="0">
                <a:solidFill>
                  <a:srgbClr val="406F70"/>
                </a:solidFill>
                <a:latin typeface="+mn-lt"/>
              </a:rPr>
              <a:t>На какво трябва да обърнем внимание</a:t>
            </a:r>
            <a:r>
              <a:rPr lang="en-US" sz="3600" b="1" dirty="0">
                <a:solidFill>
                  <a:srgbClr val="406F70"/>
                </a:solidFill>
                <a:latin typeface="+mn-lt"/>
              </a:rPr>
              <a:t>…</a:t>
            </a:r>
            <a:endParaRPr lang="en-IE" sz="3600" b="1" dirty="0">
              <a:solidFill>
                <a:srgbClr val="406F70"/>
              </a:solidFill>
              <a:latin typeface="+mn-lt"/>
            </a:endParaRPr>
          </a:p>
        </p:txBody>
      </p:sp>
      <p:pic>
        <p:nvPicPr>
          <p:cNvPr id="3" name="Picture 2"/>
          <p:cNvPicPr>
            <a:picLocks noChangeAspect="1"/>
          </p:cNvPicPr>
          <p:nvPr/>
        </p:nvPicPr>
        <p:blipFill>
          <a:blip r:embed="rId2"/>
          <a:stretch>
            <a:fillRect/>
          </a:stretch>
        </p:blipFill>
        <p:spPr>
          <a:xfrm>
            <a:off x="577516" y="1538500"/>
            <a:ext cx="11292059" cy="4557280"/>
          </a:xfrm>
          <a:prstGeom prst="rect">
            <a:avLst/>
          </a:prstGeom>
        </p:spPr>
      </p:pic>
    </p:spTree>
    <p:extLst>
      <p:ext uri="{BB962C8B-B14F-4D97-AF65-F5344CB8AC3E}">
        <p14:creationId xmlns:p14="http://schemas.microsoft.com/office/powerpoint/2010/main" val="889690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cup, sitting, table, food&#10;&#10;Description automatically generated">
            <a:extLst>
              <a:ext uri="{FF2B5EF4-FFF2-40B4-BE49-F238E27FC236}">
                <a16:creationId xmlns:a16="http://schemas.microsoft.com/office/drawing/2014/main" id="{D4D30F15-CE44-482E-B217-20B67A9AE78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0243" y="302546"/>
            <a:ext cx="5066215" cy="2825215"/>
          </a:xfrm>
          <a:prstGeom prst="rect">
            <a:avLst/>
          </a:prstGeom>
          <a:ln>
            <a:noFill/>
          </a:ln>
          <a:effectLst>
            <a:softEdge rad="112500"/>
          </a:effectLst>
        </p:spPr>
      </p:pic>
      <p:pic>
        <p:nvPicPr>
          <p:cNvPr id="13" name="Picture 12" descr="A picture containing indoor, white, lamp, table&#10;&#10;Description automatically generated">
            <a:extLst>
              <a:ext uri="{FF2B5EF4-FFF2-40B4-BE49-F238E27FC236}">
                <a16:creationId xmlns:a16="http://schemas.microsoft.com/office/drawing/2014/main" id="{3BF8F607-526E-4330-A4D6-534756A96FF8}"/>
              </a:ext>
            </a:extLst>
          </p:cNvPr>
          <p:cNvPicPr>
            <a:picLocks noChangeAspect="1"/>
          </p:cNvPicPr>
          <p:nvPr/>
        </p:nvPicPr>
        <p:blipFill>
          <a:blip r:embed="rId3"/>
          <a:stretch>
            <a:fillRect/>
          </a:stretch>
        </p:blipFill>
        <p:spPr>
          <a:xfrm>
            <a:off x="6039973" y="302546"/>
            <a:ext cx="5066215" cy="2625376"/>
          </a:xfrm>
          <a:prstGeom prst="rect">
            <a:avLst/>
          </a:prstGeom>
          <a:ln>
            <a:noFill/>
          </a:ln>
          <a:effectLst>
            <a:softEdge rad="112500"/>
          </a:effectLst>
        </p:spPr>
      </p:pic>
      <p:pic>
        <p:nvPicPr>
          <p:cNvPr id="16" name="Picture 15" descr="A picture containing water, outdoor, board, beach&#10;&#10;Description automatically generated">
            <a:extLst>
              <a:ext uri="{FF2B5EF4-FFF2-40B4-BE49-F238E27FC236}">
                <a16:creationId xmlns:a16="http://schemas.microsoft.com/office/drawing/2014/main" id="{E9CDEBCD-B4FF-4AD9-8201-DAE2659A5DFE}"/>
              </a:ext>
            </a:extLst>
          </p:cNvPr>
          <p:cNvPicPr>
            <a:picLocks noChangeAspect="1"/>
          </p:cNvPicPr>
          <p:nvPr/>
        </p:nvPicPr>
        <p:blipFill>
          <a:blip r:embed="rId4"/>
          <a:stretch>
            <a:fillRect/>
          </a:stretch>
        </p:blipFill>
        <p:spPr>
          <a:xfrm>
            <a:off x="403903" y="3676040"/>
            <a:ext cx="3901211" cy="2168521"/>
          </a:xfrm>
          <a:prstGeom prst="rect">
            <a:avLst/>
          </a:prstGeom>
          <a:ln>
            <a:noFill/>
          </a:ln>
          <a:effectLst>
            <a:softEdge rad="112500"/>
          </a:effectLst>
        </p:spPr>
      </p:pic>
      <p:sp>
        <p:nvSpPr>
          <p:cNvPr id="18" name="Rectangle 17">
            <a:extLst>
              <a:ext uri="{FF2B5EF4-FFF2-40B4-BE49-F238E27FC236}">
                <a16:creationId xmlns:a16="http://schemas.microsoft.com/office/drawing/2014/main" id="{03E18294-C127-4010-922B-98E5436946D1}"/>
              </a:ext>
            </a:extLst>
          </p:cNvPr>
          <p:cNvSpPr/>
          <p:nvPr/>
        </p:nvSpPr>
        <p:spPr>
          <a:xfrm>
            <a:off x="412688" y="2750278"/>
            <a:ext cx="5041324" cy="1015663"/>
          </a:xfrm>
          <a:prstGeom prst="rect">
            <a:avLst/>
          </a:prstGeom>
        </p:spPr>
        <p:txBody>
          <a:bodyPr wrap="square">
            <a:spAutoFit/>
          </a:bodyPr>
          <a:lstStyle/>
          <a:p>
            <a:pPr algn="just">
              <a:spcAft>
                <a:spcPts val="0"/>
              </a:spcAft>
            </a:pPr>
            <a:r>
              <a:rPr lang="bg-BG" sz="2000" b="1" dirty="0">
                <a:solidFill>
                  <a:srgbClr val="406F70"/>
                </a:solidFill>
                <a:ea typeface="Calibri" panose="020F0502020204030204" pitchFamily="34" charset="0"/>
              </a:rPr>
              <a:t>Чаша за кафе, продукт на ГУРД/</a:t>
            </a:r>
            <a:r>
              <a:rPr lang="en-IE" sz="2000" b="1" dirty="0">
                <a:solidFill>
                  <a:srgbClr val="406F70"/>
                </a:solidFill>
                <a:ea typeface="Calibri" panose="020F0502020204030204" pitchFamily="34" charset="0"/>
              </a:rPr>
              <a:t>GOURD  </a:t>
            </a:r>
            <a:r>
              <a:rPr lang="bg-BG" sz="2000" b="1" dirty="0">
                <a:solidFill>
                  <a:srgbClr val="406F70"/>
                </a:solidFill>
                <a:ea typeface="Calibri" panose="020F0502020204030204" pitchFamily="34" charset="0"/>
              </a:rPr>
              <a:t>изработена от тиквички, отгледани в 3д/</a:t>
            </a:r>
            <a:r>
              <a:rPr lang="en-IE" sz="2000" b="1" dirty="0">
                <a:solidFill>
                  <a:srgbClr val="406F70"/>
                </a:solidFill>
                <a:ea typeface="Calibri" panose="020F0502020204030204" pitchFamily="34" charset="0"/>
              </a:rPr>
              <a:t>3d</a:t>
            </a:r>
            <a:r>
              <a:rPr lang="bg-BG" sz="2000" b="1" dirty="0">
                <a:solidFill>
                  <a:srgbClr val="406F70"/>
                </a:solidFill>
                <a:ea typeface="Calibri" panose="020F0502020204030204" pitchFamily="34" charset="0"/>
              </a:rPr>
              <a:t> печатна форма</a:t>
            </a:r>
            <a:endParaRPr lang="en-IE" sz="2000" dirty="0">
              <a:solidFill>
                <a:srgbClr val="406F70"/>
              </a:solidFill>
              <a:ea typeface="Calibri" panose="020F0502020204030204" pitchFamily="34" charset="0"/>
            </a:endParaRPr>
          </a:p>
        </p:txBody>
      </p:sp>
      <p:sp>
        <p:nvSpPr>
          <p:cNvPr id="19" name="Rectangle 18">
            <a:extLst>
              <a:ext uri="{FF2B5EF4-FFF2-40B4-BE49-F238E27FC236}">
                <a16:creationId xmlns:a16="http://schemas.microsoft.com/office/drawing/2014/main" id="{7A9FC17A-4C83-47EC-9EAD-23B7873B352D}"/>
              </a:ext>
            </a:extLst>
          </p:cNvPr>
          <p:cNvSpPr/>
          <p:nvPr/>
        </p:nvSpPr>
        <p:spPr>
          <a:xfrm>
            <a:off x="5652655" y="2927922"/>
            <a:ext cx="6385547" cy="3785652"/>
          </a:xfrm>
          <a:prstGeom prst="rect">
            <a:avLst/>
          </a:prstGeom>
        </p:spPr>
        <p:txBody>
          <a:bodyPr wrap="square">
            <a:spAutoFit/>
          </a:bodyPr>
          <a:lstStyle/>
          <a:p>
            <a:pPr algn="just">
              <a:spcAft>
                <a:spcPts val="0"/>
              </a:spcAft>
            </a:pPr>
            <a:r>
              <a:rPr lang="bg-BG" sz="2000" b="1" dirty="0">
                <a:solidFill>
                  <a:srgbClr val="406F70"/>
                </a:solidFill>
                <a:ea typeface="Calibri" panose="020F0502020204030204" pitchFamily="34" charset="0"/>
              </a:rPr>
              <a:t>Екологичен дизайн: Мицел</a:t>
            </a:r>
            <a:r>
              <a:rPr lang="en-IE" sz="2000" b="1" dirty="0">
                <a:solidFill>
                  <a:srgbClr val="406F70"/>
                </a:solidFill>
                <a:ea typeface="Calibri" panose="020F0502020204030204" pitchFamily="34" charset="0"/>
              </a:rPr>
              <a:t> </a:t>
            </a:r>
            <a:endParaRPr lang="en-IE" sz="2000" dirty="0">
              <a:solidFill>
                <a:srgbClr val="406F70"/>
              </a:solidFill>
              <a:ea typeface="Calibri" panose="020F0502020204030204" pitchFamily="34" charset="0"/>
            </a:endParaRPr>
          </a:p>
          <a:p>
            <a:pPr algn="just">
              <a:spcAft>
                <a:spcPts val="0"/>
              </a:spcAft>
            </a:pPr>
            <a:r>
              <a:rPr lang="en-IE" sz="2000" dirty="0">
                <a:solidFill>
                  <a:srgbClr val="406F70"/>
                </a:solidFill>
                <a:ea typeface="Calibri" panose="020F0502020204030204" pitchFamily="34" charset="0"/>
              </a:rPr>
              <a:t>R</a:t>
            </a:r>
            <a:r>
              <a:rPr lang="bg-BG" sz="2000" dirty="0">
                <a:solidFill>
                  <a:srgbClr val="406F70"/>
                </a:solidFill>
                <a:ea typeface="Calibri" panose="020F0502020204030204" pitchFamily="34" charset="0"/>
              </a:rPr>
              <a:t>Вместо да разчитат на нефт, тези продукти използват местни суровини и отпадъци от култури, като люспи от семена и дървена биомаса </a:t>
            </a:r>
            <a:r>
              <a:rPr lang="en-IE" sz="2000" dirty="0">
                <a:solidFill>
                  <a:srgbClr val="406F70"/>
                </a:solidFill>
                <a:ea typeface="Calibri" panose="020F0502020204030204" pitchFamily="34" charset="0"/>
              </a:rPr>
              <a:t>(</a:t>
            </a:r>
            <a:r>
              <a:rPr lang="bg-BG" sz="2000" dirty="0">
                <a:solidFill>
                  <a:srgbClr val="406F70"/>
                </a:solidFill>
                <a:ea typeface="Calibri" panose="020F0502020204030204" pitchFamily="34" charset="0"/>
              </a:rPr>
              <a:t>което означава, че материалът може да се отглежда навсякъде и е 100% компостируем</a:t>
            </a:r>
            <a:r>
              <a:rPr lang="en-IE" sz="2000" dirty="0">
                <a:solidFill>
                  <a:srgbClr val="406F70"/>
                </a:solidFill>
                <a:ea typeface="Calibri" panose="020F0502020204030204" pitchFamily="34" charset="0"/>
              </a:rPr>
              <a:t>). </a:t>
            </a:r>
            <a:r>
              <a:rPr lang="bg-BG" sz="2000" dirty="0">
                <a:solidFill>
                  <a:srgbClr val="406F70"/>
                </a:solidFill>
                <a:ea typeface="Calibri" panose="020F0502020204030204" pitchFamily="34" charset="0"/>
              </a:rPr>
              <a:t>Мицелът е коренова структура на гъбите и , както се оказва, е чудесен и универсален продукт: </a:t>
            </a:r>
            <a:r>
              <a:rPr lang="bg-BG" sz="2000" dirty="0" err="1">
                <a:solidFill>
                  <a:srgbClr val="406F70"/>
                </a:solidFill>
                <a:ea typeface="Calibri" panose="020F0502020204030204" pitchFamily="34" charset="0"/>
              </a:rPr>
              <a:t>МайкоФлекс</a:t>
            </a:r>
            <a:r>
              <a:rPr lang="bg-BG" sz="2000" dirty="0">
                <a:solidFill>
                  <a:srgbClr val="406F70"/>
                </a:solidFill>
                <a:ea typeface="Calibri" panose="020F0502020204030204" pitchFamily="34" charset="0"/>
              </a:rPr>
              <a:t>/</a:t>
            </a:r>
            <a:r>
              <a:rPr lang="en-IE" sz="2000" dirty="0" err="1">
                <a:solidFill>
                  <a:srgbClr val="406F70"/>
                </a:solidFill>
                <a:ea typeface="Calibri" panose="020F0502020204030204" pitchFamily="34" charset="0"/>
              </a:rPr>
              <a:t>MycoFlex</a:t>
            </a:r>
            <a:r>
              <a:rPr lang="bg-BG" sz="2000" dirty="0">
                <a:solidFill>
                  <a:srgbClr val="406F70"/>
                </a:solidFill>
                <a:ea typeface="Calibri" panose="020F0502020204030204" pitchFamily="34" charset="0"/>
              </a:rPr>
              <a:t>, в който както подсказва името, гъвкавият мицел осигурява устойчива алтернатива на всичко – от пластмаса до кожа; и </a:t>
            </a:r>
            <a:r>
              <a:rPr lang="bg-BG" sz="2000" dirty="0" err="1">
                <a:solidFill>
                  <a:srgbClr val="406F70"/>
                </a:solidFill>
                <a:ea typeface="Calibri" panose="020F0502020204030204" pitchFamily="34" charset="0"/>
              </a:rPr>
              <a:t>МайкоКомпозит</a:t>
            </a:r>
            <a:r>
              <a:rPr lang="bg-BG" sz="2000" dirty="0">
                <a:solidFill>
                  <a:srgbClr val="406F70"/>
                </a:solidFill>
                <a:ea typeface="Calibri" panose="020F0502020204030204" pitchFamily="34" charset="0"/>
              </a:rPr>
              <a:t>/</a:t>
            </a:r>
            <a:r>
              <a:rPr lang="en-IE" sz="2000" dirty="0" err="1">
                <a:solidFill>
                  <a:srgbClr val="406F70"/>
                </a:solidFill>
                <a:ea typeface="Calibri" panose="020F0502020204030204" pitchFamily="34" charset="0"/>
              </a:rPr>
              <a:t>MycoComposite</a:t>
            </a:r>
            <a:r>
              <a:rPr lang="bg-BG" sz="2000" dirty="0">
                <a:solidFill>
                  <a:srgbClr val="406F70"/>
                </a:solidFill>
                <a:ea typeface="Calibri" panose="020F0502020204030204" pitchFamily="34" charset="0"/>
              </a:rPr>
              <a:t>, в който мицелът служи като биоразградим опаковъчен материал. </a:t>
            </a:r>
            <a:endParaRPr lang="en-IE" sz="2000" dirty="0">
              <a:solidFill>
                <a:srgbClr val="406F70"/>
              </a:solidFill>
              <a:ea typeface="Calibri" panose="020F0502020204030204" pitchFamily="34" charset="0"/>
            </a:endParaRPr>
          </a:p>
        </p:txBody>
      </p:sp>
      <p:sp>
        <p:nvSpPr>
          <p:cNvPr id="20" name="Rectangle 19">
            <a:extLst>
              <a:ext uri="{FF2B5EF4-FFF2-40B4-BE49-F238E27FC236}">
                <a16:creationId xmlns:a16="http://schemas.microsoft.com/office/drawing/2014/main" id="{B13917D5-36A5-4FFC-993A-F818DCA19056}"/>
              </a:ext>
            </a:extLst>
          </p:cNvPr>
          <p:cNvSpPr/>
          <p:nvPr/>
        </p:nvSpPr>
        <p:spPr>
          <a:xfrm>
            <a:off x="835737" y="5974910"/>
            <a:ext cx="3366393" cy="707886"/>
          </a:xfrm>
          <a:prstGeom prst="rect">
            <a:avLst/>
          </a:prstGeom>
        </p:spPr>
        <p:txBody>
          <a:bodyPr wrap="square">
            <a:spAutoFit/>
          </a:bodyPr>
          <a:lstStyle/>
          <a:p>
            <a:pPr algn="just">
              <a:spcAft>
                <a:spcPts val="0"/>
              </a:spcAft>
            </a:pPr>
            <a:r>
              <a:rPr lang="bg-BG" sz="2000" b="1" dirty="0">
                <a:solidFill>
                  <a:srgbClr val="406F70"/>
                </a:solidFill>
                <a:latin typeface="FreeSans"/>
                <a:ea typeface="Calibri" panose="020F0502020204030204" pitchFamily="34" charset="0"/>
              </a:rPr>
              <a:t>„Пластмасов“ филм на базата на водорасли</a:t>
            </a:r>
            <a:endParaRPr lang="en-IE" dirty="0">
              <a:latin typeface="FreeSans"/>
              <a:ea typeface="Calibri" panose="020F0502020204030204" pitchFamily="34" charset="0"/>
            </a:endParaRPr>
          </a:p>
        </p:txBody>
      </p:sp>
    </p:spTree>
    <p:extLst>
      <p:ext uri="{BB962C8B-B14F-4D97-AF65-F5344CB8AC3E}">
        <p14:creationId xmlns:p14="http://schemas.microsoft.com/office/powerpoint/2010/main" val="11480787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A5982F-A8A4-4180-9775-3848787B6A43}"/>
              </a:ext>
            </a:extLst>
          </p:cNvPr>
          <p:cNvSpPr>
            <a:spLocks noGrp="1"/>
          </p:cNvSpPr>
          <p:nvPr>
            <p:ph type="body" sz="quarter" idx="19"/>
          </p:nvPr>
        </p:nvSpPr>
        <p:spPr/>
        <p:txBody>
          <a:bodyPr/>
          <a:lstStyle/>
          <a:p>
            <a:r>
              <a:rPr lang="bg-BG" b="1" dirty="0"/>
              <a:t>НАМАЛЯВАНЕ НА ОПАДЪЦИТЕ</a:t>
            </a:r>
            <a:endParaRPr lang="en-IE" b="1" dirty="0"/>
          </a:p>
        </p:txBody>
      </p:sp>
      <p:sp>
        <p:nvSpPr>
          <p:cNvPr id="3" name="Text Placeholder 2">
            <a:extLst>
              <a:ext uri="{FF2B5EF4-FFF2-40B4-BE49-F238E27FC236}">
                <a16:creationId xmlns:a16="http://schemas.microsoft.com/office/drawing/2014/main" id="{1B4D0BE2-45B6-4221-8CAE-E72A94842F66}"/>
              </a:ext>
            </a:extLst>
          </p:cNvPr>
          <p:cNvSpPr>
            <a:spLocks noGrp="1"/>
          </p:cNvSpPr>
          <p:nvPr>
            <p:ph type="body" sz="quarter" idx="20"/>
          </p:nvPr>
        </p:nvSpPr>
        <p:spPr>
          <a:xfrm>
            <a:off x="586551" y="2085654"/>
            <a:ext cx="10968810" cy="3648085"/>
          </a:xfrm>
        </p:spPr>
        <p:txBody>
          <a:bodyPr/>
          <a:lstStyle/>
          <a:p>
            <a:pPr marL="342900" indent="-342900" algn="just">
              <a:buFont typeface="Arial" panose="020B0604020202020204" pitchFamily="34" charset="0"/>
              <a:buChar char="•"/>
            </a:pPr>
            <a:r>
              <a:rPr lang="bg-BG" dirty="0">
                <a:solidFill>
                  <a:srgbClr val="406F70"/>
                </a:solidFill>
              </a:rPr>
              <a:t>Както вече споменахме</a:t>
            </a:r>
            <a:r>
              <a:rPr lang="en-IE" dirty="0">
                <a:solidFill>
                  <a:srgbClr val="406F70"/>
                </a:solidFill>
              </a:rPr>
              <a:t> </a:t>
            </a:r>
            <a:r>
              <a:rPr lang="bg-BG" b="1" dirty="0">
                <a:solidFill>
                  <a:srgbClr val="406F70"/>
                </a:solidFill>
              </a:rPr>
              <a:t>стратегиите за Намаляване и управление на отпадъците </a:t>
            </a:r>
            <a:r>
              <a:rPr lang="bg-BG" dirty="0">
                <a:solidFill>
                  <a:srgbClr val="406F70"/>
                </a:solidFill>
              </a:rPr>
              <a:t>са еднакво важни за </a:t>
            </a:r>
            <a:r>
              <a:rPr lang="bg-BG" u="sng" dirty="0">
                <a:solidFill>
                  <a:srgbClr val="406F70"/>
                </a:solidFill>
              </a:rPr>
              <a:t>хранително-вкусовата промишленост</a:t>
            </a:r>
            <a:r>
              <a:rPr lang="bg-BG" dirty="0">
                <a:solidFill>
                  <a:srgbClr val="406F70"/>
                </a:solidFill>
              </a:rPr>
              <a:t> </a:t>
            </a:r>
            <a:r>
              <a:rPr lang="en-IE" dirty="0">
                <a:solidFill>
                  <a:srgbClr val="406F70"/>
                </a:solidFill>
              </a:rPr>
              <a:t>– </a:t>
            </a:r>
            <a:r>
              <a:rPr lang="bg-BG" dirty="0">
                <a:solidFill>
                  <a:srgbClr val="406F70"/>
                </a:solidFill>
              </a:rPr>
              <a:t>и са важни за </a:t>
            </a:r>
            <a:r>
              <a:rPr lang="bg-BG" u="sng" dirty="0">
                <a:solidFill>
                  <a:srgbClr val="406F70"/>
                </a:solidFill>
              </a:rPr>
              <a:t>клиентите</a:t>
            </a:r>
            <a:r>
              <a:rPr lang="bg-BG" dirty="0">
                <a:solidFill>
                  <a:srgbClr val="406F70"/>
                </a:solidFill>
              </a:rPr>
              <a:t>, които изискват предпочитаните от тях доставчици да се грижат за околната среда и са социално отговорни. </a:t>
            </a:r>
            <a:endParaRPr lang="en-IE" dirty="0">
              <a:solidFill>
                <a:srgbClr val="406F70"/>
              </a:solidFill>
            </a:endParaRPr>
          </a:p>
          <a:p>
            <a:r>
              <a:rPr lang="en-IE" dirty="0">
                <a:solidFill>
                  <a:srgbClr val="406F70"/>
                </a:solidFill>
              </a:rPr>
              <a:t> </a:t>
            </a:r>
          </a:p>
          <a:p>
            <a:pPr marL="342900" indent="-342900" algn="just">
              <a:buFont typeface="Arial" panose="020B0604020202020204" pitchFamily="34" charset="0"/>
              <a:buChar char="•"/>
            </a:pPr>
            <a:r>
              <a:rPr lang="bg-BG" dirty="0">
                <a:solidFill>
                  <a:srgbClr val="406F70"/>
                </a:solidFill>
              </a:rPr>
              <a:t>Намаляването на суровината или предотвратяването на отпадъци е най-ефективният начин за намаляване на въздействието на храната върху околната среда, тъй като предотвратява създаването на нежелани и ненужни материали</a:t>
            </a:r>
            <a:r>
              <a:rPr lang="en-IE" dirty="0">
                <a:solidFill>
                  <a:srgbClr val="406F70"/>
                </a:solidFill>
              </a:rPr>
              <a:t>. </a:t>
            </a:r>
          </a:p>
          <a:p>
            <a:endParaRPr lang="en-IE" dirty="0"/>
          </a:p>
        </p:txBody>
      </p:sp>
    </p:spTree>
    <p:extLst>
      <p:ext uri="{BB962C8B-B14F-4D97-AF65-F5344CB8AC3E}">
        <p14:creationId xmlns:p14="http://schemas.microsoft.com/office/powerpoint/2010/main" val="13946128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06D9EA-E921-4230-AF5B-8A31B4186249}"/>
              </a:ext>
            </a:extLst>
          </p:cNvPr>
          <p:cNvPicPr>
            <a:picLocks noChangeAspect="1"/>
          </p:cNvPicPr>
          <p:nvPr/>
        </p:nvPicPr>
        <p:blipFill>
          <a:blip r:embed="rId2"/>
          <a:stretch>
            <a:fillRect/>
          </a:stretch>
        </p:blipFill>
        <p:spPr>
          <a:xfrm>
            <a:off x="8054939" y="2115160"/>
            <a:ext cx="3729519" cy="3396243"/>
          </a:xfrm>
          <a:prstGeom prst="rect">
            <a:avLst/>
          </a:prstGeom>
          <a:ln>
            <a:noFill/>
          </a:ln>
          <a:effectLst>
            <a:softEdge rad="112500"/>
          </a:effectLst>
        </p:spPr>
      </p:pic>
      <p:sp>
        <p:nvSpPr>
          <p:cNvPr id="2" name="Text Placeholder 1">
            <a:extLst>
              <a:ext uri="{FF2B5EF4-FFF2-40B4-BE49-F238E27FC236}">
                <a16:creationId xmlns:a16="http://schemas.microsoft.com/office/drawing/2014/main" id="{3FA0001A-04F4-42B8-88C3-E4E9F7969C48}"/>
              </a:ext>
            </a:extLst>
          </p:cNvPr>
          <p:cNvSpPr>
            <a:spLocks noGrp="1"/>
          </p:cNvSpPr>
          <p:nvPr>
            <p:ph type="body" sz="quarter" idx="19"/>
          </p:nvPr>
        </p:nvSpPr>
        <p:spPr/>
        <p:txBody>
          <a:bodyPr>
            <a:normAutofit fontScale="77500" lnSpcReduction="20000"/>
          </a:bodyPr>
          <a:lstStyle/>
          <a:p>
            <a:r>
              <a:rPr lang="bg-BG" b="1" dirty="0"/>
              <a:t>НАМАЛЯВАНЕ НА ОТПАДЪЦИТЕ</a:t>
            </a:r>
            <a:endParaRPr lang="en-IE" b="1" dirty="0"/>
          </a:p>
          <a:p>
            <a:r>
              <a:rPr lang="bg-BG" b="1" dirty="0"/>
              <a:t>Предимства на стратегията за предотвратяване на отпадъците включва</a:t>
            </a:r>
            <a:r>
              <a:rPr lang="en-IE" b="1" dirty="0">
                <a:solidFill>
                  <a:srgbClr val="406F70"/>
                </a:solidFill>
              </a:rPr>
              <a:t>: </a:t>
            </a:r>
          </a:p>
          <a:p>
            <a:endParaRPr lang="en-IE" b="1" dirty="0"/>
          </a:p>
        </p:txBody>
      </p:sp>
      <p:sp>
        <p:nvSpPr>
          <p:cNvPr id="3" name="Text Placeholder 2">
            <a:extLst>
              <a:ext uri="{FF2B5EF4-FFF2-40B4-BE49-F238E27FC236}">
                <a16:creationId xmlns:a16="http://schemas.microsoft.com/office/drawing/2014/main" id="{C4161B79-F83D-449D-AA84-4A6A3BDE675B}"/>
              </a:ext>
            </a:extLst>
          </p:cNvPr>
          <p:cNvSpPr>
            <a:spLocks noGrp="1"/>
          </p:cNvSpPr>
          <p:nvPr>
            <p:ph type="body" sz="quarter" idx="20"/>
          </p:nvPr>
        </p:nvSpPr>
        <p:spPr>
          <a:xfrm>
            <a:off x="-352540" y="1928002"/>
            <a:ext cx="8714342" cy="4462524"/>
          </a:xfrm>
        </p:spPr>
        <p:txBody>
          <a:bodyPr/>
          <a:lstStyle/>
          <a:p>
            <a:pPr marL="800100" lvl="1" indent="-342900" algn="l">
              <a:buFont typeface="Arial" panose="020B0604020202020204" pitchFamily="34" charset="0"/>
              <a:buChar char="•"/>
            </a:pPr>
            <a:r>
              <a:rPr lang="bg-BG" sz="2300" dirty="0">
                <a:solidFill>
                  <a:srgbClr val="085156"/>
                </a:solidFill>
              </a:rPr>
              <a:t>Спестяване на разходи, като се избягва закупуването и изхвърлянето на ненужни храни и опаковъчни продукти. </a:t>
            </a:r>
            <a:endParaRPr lang="en-IE" sz="2300" dirty="0">
              <a:solidFill>
                <a:srgbClr val="085156"/>
              </a:solidFill>
            </a:endParaRPr>
          </a:p>
          <a:p>
            <a:pPr marL="800100" lvl="1" indent="-342900" algn="l">
              <a:buFont typeface="Arial" panose="020B0604020202020204" pitchFamily="34" charset="0"/>
              <a:buChar char="•"/>
            </a:pPr>
            <a:r>
              <a:rPr lang="bg-BG" sz="2300" dirty="0">
                <a:solidFill>
                  <a:srgbClr val="085156"/>
                </a:solidFill>
              </a:rPr>
              <a:t>Намалено въздействие върху околната среда през целия жизнен цикъл на продукта, свързано с  </a:t>
            </a:r>
            <a:r>
              <a:rPr lang="en-IE" sz="2300" dirty="0">
                <a:solidFill>
                  <a:srgbClr val="085156"/>
                </a:solidFill>
              </a:rPr>
              <a:t>:</a:t>
            </a:r>
          </a:p>
          <a:p>
            <a:pPr marL="1257300" lvl="2" indent="-342900" algn="l">
              <a:buFont typeface="Arial" panose="020B0604020202020204" pitchFamily="34" charset="0"/>
              <a:buChar char="•"/>
            </a:pPr>
            <a:r>
              <a:rPr lang="bg-BG" sz="2300" dirty="0">
                <a:solidFill>
                  <a:srgbClr val="085156"/>
                </a:solidFill>
              </a:rPr>
              <a:t>Производство на храни и опаковки</a:t>
            </a:r>
            <a:r>
              <a:rPr lang="en-IE" sz="2300" dirty="0">
                <a:solidFill>
                  <a:srgbClr val="085156"/>
                </a:solidFill>
              </a:rPr>
              <a:t> (</a:t>
            </a:r>
            <a:r>
              <a:rPr lang="bg-BG" sz="2300" dirty="0">
                <a:solidFill>
                  <a:srgbClr val="085156"/>
                </a:solidFill>
              </a:rPr>
              <a:t>включително използване на торове и пестициди, замърсяване на водата и на въздуха, използване на енергия, емисии на парникови</a:t>
            </a:r>
            <a:r>
              <a:rPr lang="en-IE" sz="2300" dirty="0">
                <a:solidFill>
                  <a:srgbClr val="085156"/>
                </a:solidFill>
              </a:rPr>
              <a:t>)</a:t>
            </a:r>
          </a:p>
          <a:p>
            <a:pPr marL="1257300" lvl="2" indent="-342900" algn="l">
              <a:buFont typeface="Arial" panose="020B0604020202020204" pitchFamily="34" charset="0"/>
              <a:buChar char="•"/>
            </a:pPr>
            <a:r>
              <a:rPr lang="bg-BG" sz="2300" dirty="0">
                <a:solidFill>
                  <a:srgbClr val="085156"/>
                </a:solidFill>
              </a:rPr>
              <a:t>Транспорт на храни и отпадъчни продукти </a:t>
            </a:r>
            <a:r>
              <a:rPr lang="en-IE" sz="2300" dirty="0">
                <a:solidFill>
                  <a:srgbClr val="085156"/>
                </a:solidFill>
              </a:rPr>
              <a:t>(</a:t>
            </a:r>
            <a:r>
              <a:rPr lang="bg-BG" sz="2300" dirty="0">
                <a:solidFill>
                  <a:srgbClr val="085156"/>
                </a:solidFill>
              </a:rPr>
              <a:t>включително използване на енергия, замърсяване на въздуха и емисии от парникови газове и от транспортните средства</a:t>
            </a:r>
            <a:r>
              <a:rPr lang="en-IE" sz="2300" dirty="0">
                <a:solidFill>
                  <a:srgbClr val="085156"/>
                </a:solidFill>
              </a:rPr>
              <a:t>)</a:t>
            </a:r>
          </a:p>
          <a:p>
            <a:pPr marL="1257300" lvl="2" indent="-342900" algn="l">
              <a:buFont typeface="Arial" panose="020B0604020202020204" pitchFamily="34" charset="0"/>
              <a:buChar char="•"/>
            </a:pPr>
            <a:r>
              <a:rPr lang="bg-BG" sz="2300" dirty="0">
                <a:solidFill>
                  <a:srgbClr val="085156"/>
                </a:solidFill>
              </a:rPr>
              <a:t>Депониране</a:t>
            </a:r>
            <a:r>
              <a:rPr lang="en-IE" sz="2300" dirty="0">
                <a:solidFill>
                  <a:srgbClr val="085156"/>
                </a:solidFill>
              </a:rPr>
              <a:t> (</a:t>
            </a:r>
            <a:r>
              <a:rPr lang="bg-BG" sz="2300" dirty="0">
                <a:solidFill>
                  <a:srgbClr val="085156"/>
                </a:solidFill>
              </a:rPr>
              <a:t>включително емисиите на метан от сметищата, замърсяването на водата</a:t>
            </a:r>
            <a:r>
              <a:rPr lang="en-IE" sz="2300" dirty="0">
                <a:solidFill>
                  <a:srgbClr val="085156"/>
                </a:solidFill>
              </a:rPr>
              <a:t>).</a:t>
            </a:r>
          </a:p>
          <a:p>
            <a:r>
              <a:rPr lang="en-IE" sz="2300" b="1" dirty="0">
                <a:solidFill>
                  <a:srgbClr val="085156"/>
                </a:solidFill>
              </a:rPr>
              <a:t> </a:t>
            </a:r>
            <a:endParaRPr lang="en-IE" sz="2300" dirty="0">
              <a:solidFill>
                <a:srgbClr val="085156"/>
              </a:solidFill>
            </a:endParaRPr>
          </a:p>
          <a:p>
            <a:endParaRPr lang="en-IE" dirty="0"/>
          </a:p>
        </p:txBody>
      </p:sp>
    </p:spTree>
    <p:extLst>
      <p:ext uri="{BB962C8B-B14F-4D97-AF65-F5344CB8AC3E}">
        <p14:creationId xmlns:p14="http://schemas.microsoft.com/office/powerpoint/2010/main" val="4569664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EFCF89-31A1-4D0F-A25C-7A2101599244}"/>
              </a:ext>
            </a:extLst>
          </p:cNvPr>
          <p:cNvSpPr>
            <a:spLocks noGrp="1"/>
          </p:cNvSpPr>
          <p:nvPr>
            <p:ph type="body" sz="quarter" idx="19"/>
          </p:nvPr>
        </p:nvSpPr>
        <p:spPr>
          <a:xfrm>
            <a:off x="110169" y="652821"/>
            <a:ext cx="9992298" cy="1160989"/>
          </a:xfrm>
        </p:spPr>
        <p:txBody>
          <a:bodyPr>
            <a:normAutofit fontScale="77500" lnSpcReduction="20000"/>
          </a:bodyPr>
          <a:lstStyle/>
          <a:p>
            <a:r>
              <a:rPr lang="bg-BG" b="1" dirty="0"/>
              <a:t>ИЗБЯГВАНЕ/НАМАЛЯВАНЕ НА ПЛАСТМАСОВИТЕ ОТПАДЪЦИ</a:t>
            </a:r>
            <a:r>
              <a:rPr lang="en-IE" b="1" dirty="0"/>
              <a:t>…</a:t>
            </a:r>
          </a:p>
          <a:p>
            <a:r>
              <a:rPr lang="bg-BG" b="1" dirty="0"/>
              <a:t>Какво индустрията на хранителните услуги може да направи, за да помогне</a:t>
            </a:r>
            <a:r>
              <a:rPr lang="en-IE" b="1" dirty="0"/>
              <a:t>:	</a:t>
            </a:r>
          </a:p>
        </p:txBody>
      </p:sp>
      <p:sp>
        <p:nvSpPr>
          <p:cNvPr id="3" name="Text Placeholder 2">
            <a:extLst>
              <a:ext uri="{FF2B5EF4-FFF2-40B4-BE49-F238E27FC236}">
                <a16:creationId xmlns:a16="http://schemas.microsoft.com/office/drawing/2014/main" id="{4FA4874A-213F-42DC-96AE-8492C15CC0FF}"/>
              </a:ext>
            </a:extLst>
          </p:cNvPr>
          <p:cNvSpPr>
            <a:spLocks noGrp="1"/>
          </p:cNvSpPr>
          <p:nvPr>
            <p:ph type="body" sz="quarter" idx="20"/>
          </p:nvPr>
        </p:nvSpPr>
        <p:spPr>
          <a:xfrm>
            <a:off x="586551" y="2503356"/>
            <a:ext cx="11485706" cy="3230383"/>
          </a:xfrm>
        </p:spPr>
        <p:txBody>
          <a:bodyPr/>
          <a:lstStyle/>
          <a:p>
            <a:r>
              <a:rPr lang="bg-BG" b="1" dirty="0">
                <a:solidFill>
                  <a:srgbClr val="085156"/>
                </a:solidFill>
              </a:rPr>
              <a:t>Включване намаляването на опаковките в политиката за покупки също ще помогни за постигане целите за намаляване и спестяване на разходи</a:t>
            </a:r>
            <a:r>
              <a:rPr lang="en-IE" b="1" dirty="0">
                <a:solidFill>
                  <a:srgbClr val="085156"/>
                </a:solidFill>
              </a:rPr>
              <a:t>: </a:t>
            </a:r>
            <a:endParaRPr lang="en-IE" dirty="0">
              <a:solidFill>
                <a:srgbClr val="085156"/>
              </a:solidFill>
            </a:endParaRPr>
          </a:p>
          <a:p>
            <a:pPr marL="342900" lvl="0" indent="-342900">
              <a:buFont typeface="Arial" panose="020B0604020202020204" pitchFamily="34" charset="0"/>
              <a:buChar char="•"/>
            </a:pPr>
            <a:r>
              <a:rPr lang="bg-BG" dirty="0">
                <a:solidFill>
                  <a:srgbClr val="085156"/>
                </a:solidFill>
              </a:rPr>
              <a:t>Купувайте продукти в опаковки с връщането им.</a:t>
            </a:r>
            <a:endParaRPr lang="en-IE" dirty="0">
              <a:solidFill>
                <a:srgbClr val="085156"/>
              </a:solidFill>
            </a:endParaRPr>
          </a:p>
          <a:p>
            <a:pPr marL="342900" lvl="0" indent="-342900">
              <a:buFont typeface="Arial" panose="020B0604020202020204" pitchFamily="34" charset="0"/>
              <a:buChar char="•"/>
            </a:pPr>
            <a:r>
              <a:rPr lang="bg-BG" dirty="0">
                <a:solidFill>
                  <a:srgbClr val="085156"/>
                </a:solidFill>
              </a:rPr>
              <a:t>Купувайте консумативи в </a:t>
            </a:r>
            <a:r>
              <a:rPr lang="bg-BG" dirty="0" err="1">
                <a:solidFill>
                  <a:srgbClr val="085156"/>
                </a:solidFill>
              </a:rPr>
              <a:t>рециклируеми</a:t>
            </a:r>
            <a:r>
              <a:rPr lang="bg-BG" dirty="0">
                <a:solidFill>
                  <a:srgbClr val="085156"/>
                </a:solidFill>
              </a:rPr>
              <a:t> опаковки.</a:t>
            </a:r>
            <a:endParaRPr lang="en-IE" dirty="0">
              <a:solidFill>
                <a:srgbClr val="085156"/>
              </a:solidFill>
            </a:endParaRPr>
          </a:p>
          <a:p>
            <a:pPr marL="342900" lvl="0" indent="-342900">
              <a:buFont typeface="Arial" panose="020B0604020202020204" pitchFamily="34" charset="0"/>
              <a:buChar char="•"/>
            </a:pPr>
            <a:r>
              <a:rPr lang="bg-BG" dirty="0">
                <a:solidFill>
                  <a:srgbClr val="085156"/>
                </a:solidFill>
              </a:rPr>
              <a:t>Купувайте доставки с къси вериги за транспорт и избягване по този начин на пластмасовите опаковки.</a:t>
            </a:r>
          </a:p>
          <a:p>
            <a:pPr marL="342900" lvl="0" indent="-342900">
              <a:buFont typeface="Arial" panose="020B0604020202020204" pitchFamily="34" charset="0"/>
              <a:buChar char="•"/>
            </a:pPr>
            <a:r>
              <a:rPr lang="bg-BG" dirty="0">
                <a:solidFill>
                  <a:srgbClr val="085156"/>
                </a:solidFill>
              </a:rPr>
              <a:t>Изберете посуда с многократна употреба или </a:t>
            </a:r>
            <a:r>
              <a:rPr lang="bg-BG" dirty="0" err="1">
                <a:solidFill>
                  <a:srgbClr val="085156"/>
                </a:solidFill>
              </a:rPr>
              <a:t>компостируема</a:t>
            </a:r>
            <a:r>
              <a:rPr lang="bg-BG" dirty="0">
                <a:solidFill>
                  <a:srgbClr val="085156"/>
                </a:solidFill>
              </a:rPr>
              <a:t>, вместо съдови за еднократна употреба: прибори за хранене, бъркалки и др.</a:t>
            </a:r>
            <a:endParaRPr lang="en-IE" dirty="0">
              <a:solidFill>
                <a:srgbClr val="085156"/>
              </a:solidFill>
            </a:endParaRPr>
          </a:p>
          <a:p>
            <a:pPr marL="342900" lvl="0" indent="-342900">
              <a:buFont typeface="Arial" panose="020B0604020202020204" pitchFamily="34" charset="0"/>
              <a:buChar char="•"/>
            </a:pPr>
            <a:r>
              <a:rPr lang="bg-BG" dirty="0">
                <a:solidFill>
                  <a:srgbClr val="085156"/>
                </a:solidFill>
              </a:rPr>
              <a:t>Насърчете клиентите си да донесат собствени съдове.</a:t>
            </a:r>
            <a:endParaRPr lang="en-IE" dirty="0">
              <a:solidFill>
                <a:srgbClr val="085156"/>
              </a:solidFill>
            </a:endParaRPr>
          </a:p>
          <a:p>
            <a:endParaRPr lang="en-IE" dirty="0"/>
          </a:p>
        </p:txBody>
      </p:sp>
    </p:spTree>
    <p:extLst>
      <p:ext uri="{BB962C8B-B14F-4D97-AF65-F5344CB8AC3E}">
        <p14:creationId xmlns:p14="http://schemas.microsoft.com/office/powerpoint/2010/main" val="10770410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EBE282-A43A-44FE-BF0F-1D73464ED8F5}"/>
              </a:ext>
            </a:extLst>
          </p:cNvPr>
          <p:cNvSpPr>
            <a:spLocks noGrp="1"/>
          </p:cNvSpPr>
          <p:nvPr>
            <p:ph type="body" sz="quarter" idx="19"/>
          </p:nvPr>
        </p:nvSpPr>
        <p:spPr/>
        <p:txBody>
          <a:bodyPr>
            <a:normAutofit fontScale="85000" lnSpcReduction="10000"/>
          </a:bodyPr>
          <a:lstStyle/>
          <a:p>
            <a:r>
              <a:rPr lang="bg-BG" b="1" dirty="0"/>
              <a:t>НАМАЛЯВАНЕ НА ПЛАСТМАСОВИТЕ ОТПАДЪЦИ</a:t>
            </a:r>
            <a:endParaRPr lang="en-IE" b="1" dirty="0"/>
          </a:p>
          <a:p>
            <a:r>
              <a:rPr lang="bg-BG" b="1" dirty="0"/>
              <a:t>Чувствата на потребителите</a:t>
            </a:r>
            <a:r>
              <a:rPr lang="en-IE" b="1" dirty="0"/>
              <a:t>…	</a:t>
            </a:r>
          </a:p>
        </p:txBody>
      </p:sp>
      <p:sp>
        <p:nvSpPr>
          <p:cNvPr id="3" name="Text Placeholder 2">
            <a:extLst>
              <a:ext uri="{FF2B5EF4-FFF2-40B4-BE49-F238E27FC236}">
                <a16:creationId xmlns:a16="http://schemas.microsoft.com/office/drawing/2014/main" id="{7F25B448-3F4A-4879-A365-3E020CCE907D}"/>
              </a:ext>
            </a:extLst>
          </p:cNvPr>
          <p:cNvSpPr>
            <a:spLocks noGrp="1"/>
          </p:cNvSpPr>
          <p:nvPr>
            <p:ph type="body" sz="quarter" idx="20"/>
          </p:nvPr>
        </p:nvSpPr>
        <p:spPr>
          <a:xfrm>
            <a:off x="579603" y="2000366"/>
            <a:ext cx="10968810" cy="3535069"/>
          </a:xfrm>
        </p:spPr>
        <p:txBody>
          <a:bodyPr/>
          <a:lstStyle/>
          <a:p>
            <a:pPr algn="just"/>
            <a:r>
              <a:rPr lang="bg-BG" dirty="0">
                <a:solidFill>
                  <a:srgbClr val="085156"/>
                </a:solidFill>
              </a:rPr>
              <a:t>Много европейски потребители са разочаровани от сегашните нива на опаковки за храни. В проучване на британския потребителски наблюдател „Кой“/</a:t>
            </a:r>
            <a:r>
              <a:rPr lang="en-IE" dirty="0">
                <a:solidFill>
                  <a:srgbClr val="085156"/>
                </a:solidFill>
              </a:rPr>
              <a:t>‘Which?’, 94% </a:t>
            </a:r>
            <a:r>
              <a:rPr lang="bg-BG" dirty="0">
                <a:solidFill>
                  <a:srgbClr val="085156"/>
                </a:solidFill>
              </a:rPr>
              <a:t>от анкетираните са съгласни, че производителите и супермаркетите трябва да действат, за да намалят количеството опаковки, използвани в техните продукти</a:t>
            </a:r>
            <a:r>
              <a:rPr lang="en-IE" dirty="0">
                <a:solidFill>
                  <a:srgbClr val="085156"/>
                </a:solidFill>
              </a:rPr>
              <a:t>, 54% </a:t>
            </a:r>
            <a:r>
              <a:rPr lang="bg-BG" dirty="0">
                <a:solidFill>
                  <a:srgbClr val="085156"/>
                </a:solidFill>
              </a:rPr>
              <a:t> казват, че се опитват да купуват продукти, които не са прекалено опаковани и 23% отчитат излишната опаковка като причина да избегнат закупуването на продукт</a:t>
            </a:r>
            <a:r>
              <a:rPr lang="en-IE" dirty="0">
                <a:solidFill>
                  <a:srgbClr val="085156"/>
                </a:solidFill>
              </a:rPr>
              <a:t>.  </a:t>
            </a:r>
          </a:p>
          <a:p>
            <a:r>
              <a:rPr lang="en-IE" sz="1200" dirty="0">
                <a:solidFill>
                  <a:srgbClr val="085156"/>
                </a:solidFill>
              </a:rPr>
              <a:t>(Which?, Which? unwraps packaging in supermarkets, in Which? Magazine. 2011, Which?: London, UK)</a:t>
            </a:r>
            <a:endParaRPr lang="en-IE" dirty="0">
              <a:solidFill>
                <a:srgbClr val="085156"/>
              </a:solidFill>
            </a:endParaRPr>
          </a:p>
          <a:p>
            <a:r>
              <a:rPr lang="bg-BG" sz="3200" b="1" dirty="0">
                <a:solidFill>
                  <a:srgbClr val="F5C05B"/>
                </a:solidFill>
              </a:rPr>
              <a:t>Запомнете</a:t>
            </a:r>
            <a:r>
              <a:rPr lang="en-IE" sz="3200" b="1" dirty="0">
                <a:solidFill>
                  <a:srgbClr val="F5C05B"/>
                </a:solidFill>
              </a:rPr>
              <a:t>: </a:t>
            </a:r>
          </a:p>
          <a:p>
            <a:r>
              <a:rPr lang="bg-BG" sz="3200" b="1" dirty="0">
                <a:solidFill>
                  <a:srgbClr val="F5C05B"/>
                </a:solidFill>
              </a:rPr>
              <a:t>Най-екологичната опаковка </a:t>
            </a:r>
            <a:r>
              <a:rPr lang="en-IE" sz="3200" b="1" dirty="0">
                <a:solidFill>
                  <a:srgbClr val="F5C05B"/>
                </a:solidFill>
              </a:rPr>
              <a:t> = </a:t>
            </a:r>
            <a:r>
              <a:rPr lang="bg-BG" sz="3200" b="1" dirty="0">
                <a:solidFill>
                  <a:srgbClr val="F5C05B"/>
                </a:solidFill>
              </a:rPr>
              <a:t>Без опаковка</a:t>
            </a:r>
            <a:endParaRPr lang="en-IE" sz="3200" b="1" dirty="0">
              <a:solidFill>
                <a:srgbClr val="F5C05B"/>
              </a:solidFill>
            </a:endParaRPr>
          </a:p>
          <a:p>
            <a:endParaRPr lang="en-IE" dirty="0"/>
          </a:p>
        </p:txBody>
      </p:sp>
    </p:spTree>
    <p:extLst>
      <p:ext uri="{BB962C8B-B14F-4D97-AF65-F5344CB8AC3E}">
        <p14:creationId xmlns:p14="http://schemas.microsoft.com/office/powerpoint/2010/main" val="14142869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77BAB1-961E-45B0-8599-1A4A7AD94CA1}"/>
              </a:ext>
            </a:extLst>
          </p:cNvPr>
          <p:cNvSpPr>
            <a:spLocks noGrp="1"/>
          </p:cNvSpPr>
          <p:nvPr>
            <p:ph type="body" sz="quarter" idx="19"/>
          </p:nvPr>
        </p:nvSpPr>
        <p:spPr>
          <a:xfrm>
            <a:off x="586551" y="2268012"/>
            <a:ext cx="11018898" cy="631600"/>
          </a:xfrm>
        </p:spPr>
        <p:txBody>
          <a:bodyPr>
            <a:normAutofit fontScale="85000" lnSpcReduction="10000"/>
          </a:bodyPr>
          <a:lstStyle/>
          <a:p>
            <a:r>
              <a:rPr lang="bg-BG" dirty="0"/>
              <a:t>Казус, който показва как опаковките могат да бъдат избегнати</a:t>
            </a:r>
            <a:r>
              <a:rPr lang="en-US" dirty="0"/>
              <a:t>:</a:t>
            </a:r>
            <a:endParaRPr lang="en-IE" dirty="0"/>
          </a:p>
        </p:txBody>
      </p:sp>
      <p:sp>
        <p:nvSpPr>
          <p:cNvPr id="3" name="Text Placeholder 2">
            <a:extLst>
              <a:ext uri="{FF2B5EF4-FFF2-40B4-BE49-F238E27FC236}">
                <a16:creationId xmlns:a16="http://schemas.microsoft.com/office/drawing/2014/main" id="{5F3928A8-E431-49BA-B8DD-74CEFD3FA2FB}"/>
              </a:ext>
            </a:extLst>
          </p:cNvPr>
          <p:cNvSpPr>
            <a:spLocks noGrp="1"/>
          </p:cNvSpPr>
          <p:nvPr>
            <p:ph type="body" sz="quarter" idx="20"/>
          </p:nvPr>
        </p:nvSpPr>
        <p:spPr>
          <a:xfrm>
            <a:off x="586551" y="2897470"/>
            <a:ext cx="10968810" cy="2370221"/>
          </a:xfrm>
        </p:spPr>
        <p:txBody>
          <a:bodyPr/>
          <a:lstStyle/>
          <a:p>
            <a:pPr algn="just">
              <a:lnSpc>
                <a:spcPct val="107000"/>
              </a:lnSpc>
            </a:pPr>
            <a:r>
              <a:rPr lang="bg-BG" dirty="0">
                <a:solidFill>
                  <a:srgbClr val="406F70"/>
                </a:solidFill>
                <a:latin typeface="Calibri" panose="020F0502020204030204" pitchFamily="34" charset="0"/>
                <a:ea typeface="Calibri" panose="020F0502020204030204" pitchFamily="34" charset="0"/>
                <a:cs typeface="Times New Roman" panose="02020603050405020304" pitchFamily="18" charset="0"/>
              </a:rPr>
              <a:t>Тези автомати в региона на баските в Испания предлагат на потребителите нов начин за закупуване на прясно мляко и млечни продукти</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a:t>
            </a:r>
            <a:r>
              <a:rPr lang="bg-BG"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Тези машини дават възможност на общността да избере качеството и количеството, което иска. </a:t>
            </a:r>
            <a:r>
              <a:rPr lang="bg-BG"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Вендинг</a:t>
            </a:r>
            <a:r>
              <a:rPr lang="bg-BG"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машините </a:t>
            </a:r>
            <a:r>
              <a:rPr lang="bg-BG" b="1"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премахват опаковките</a:t>
            </a:r>
            <a:r>
              <a:rPr lang="bg-BG"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тъй като клиентите осигуряват свои собствени съдове.  </a:t>
            </a:r>
            <a:r>
              <a:rPr lang="bg-BG" dirty="0">
                <a:solidFill>
                  <a:srgbClr val="406F70"/>
                </a:solidFill>
                <a:latin typeface="Calibri" panose="020F0502020204030204" pitchFamily="34" charset="0"/>
                <a:ea typeface="Calibri" panose="020F0502020204030204" pitchFamily="34" charset="0"/>
                <a:cs typeface="Times New Roman" panose="02020603050405020304" pitchFamily="18" charset="0"/>
              </a:rPr>
              <a:t>Късата верига на доставки и директните продажби намаляват разходите и означава, че местните фермери ще станат по-устойчиви</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endParaRPr lang="en-IE"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bg-BG" sz="1800" b="1" dirty="0">
                <a:solidFill>
                  <a:srgbClr val="085156"/>
                </a:solidFill>
                <a:highlight>
                  <a:srgbClr val="F5C05B"/>
                </a:highlight>
                <a:latin typeface="Calibri" panose="020F0502020204030204" pitchFamily="34" charset="0"/>
                <a:ea typeface="Calibri" panose="020F0502020204030204" pitchFamily="34" charset="0"/>
                <a:cs typeface="Times New Roman" panose="02020603050405020304" pitchFamily="18" charset="0"/>
              </a:rPr>
              <a:t>ПОСЕТИ</a:t>
            </a:r>
            <a:r>
              <a:rPr lang="en-US" sz="1800" b="1" dirty="0">
                <a:solidFill>
                  <a:srgbClr val="085156"/>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085156"/>
                </a:solidFill>
                <a:effectLst/>
                <a:latin typeface="Calibri" panose="020F0502020204030204" pitchFamily="34" charset="0"/>
                <a:ea typeface="Calibri" panose="020F0502020204030204" pitchFamily="34" charset="0"/>
                <a:cs typeface="Times New Roman" panose="02020603050405020304" pitchFamily="18" charset="0"/>
                <a:hlinkClick r:id="rId2"/>
              </a:rPr>
              <a:t>https://www.foodinnovation.how/wp-content/uploads/2021/08/83-Organic-Dairy-Vending-Machines.pdf</a:t>
            </a:r>
            <a:endParaRPr lang="en-US" sz="1800" dirty="0">
              <a:solidFill>
                <a:srgbClr val="085156"/>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endParaRPr lang="en-IE"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pic>
        <p:nvPicPr>
          <p:cNvPr id="5" name="Picture 4" descr="Diagram&#10;&#10;Description automatically generated">
            <a:extLst>
              <a:ext uri="{FF2B5EF4-FFF2-40B4-BE49-F238E27FC236}">
                <a16:creationId xmlns:a16="http://schemas.microsoft.com/office/drawing/2014/main" id="{D05369F7-7222-4B16-85A6-4F4802E2C5DF}"/>
              </a:ext>
            </a:extLst>
          </p:cNvPr>
          <p:cNvPicPr>
            <a:picLocks noChangeAspect="1"/>
          </p:cNvPicPr>
          <p:nvPr/>
        </p:nvPicPr>
        <p:blipFill>
          <a:blip r:embed="rId3"/>
          <a:stretch>
            <a:fillRect/>
          </a:stretch>
        </p:blipFill>
        <p:spPr>
          <a:xfrm>
            <a:off x="202619" y="151962"/>
            <a:ext cx="6709024" cy="2128044"/>
          </a:xfrm>
          <a:prstGeom prst="rect">
            <a:avLst/>
          </a:prstGeom>
        </p:spPr>
      </p:pic>
      <p:sp>
        <p:nvSpPr>
          <p:cNvPr id="9" name="TextBox 8">
            <a:extLst>
              <a:ext uri="{FF2B5EF4-FFF2-40B4-BE49-F238E27FC236}">
                <a16:creationId xmlns:a16="http://schemas.microsoft.com/office/drawing/2014/main" id="{0B2E5704-9437-4C14-8AF8-B9096AF70B0F}"/>
              </a:ext>
            </a:extLst>
          </p:cNvPr>
          <p:cNvSpPr txBox="1"/>
          <p:nvPr/>
        </p:nvSpPr>
        <p:spPr>
          <a:xfrm>
            <a:off x="7142744" y="414088"/>
            <a:ext cx="3290297" cy="707886"/>
          </a:xfrm>
          <a:prstGeom prst="rect">
            <a:avLst/>
          </a:prstGeom>
          <a:solidFill>
            <a:srgbClr val="F5C05B"/>
          </a:solidFill>
        </p:spPr>
        <p:txBody>
          <a:bodyPr wrap="square" rtlCol="0">
            <a:spAutoFit/>
          </a:bodyPr>
          <a:lstStyle/>
          <a:p>
            <a:r>
              <a:rPr lang="bg-BG" sz="2000" b="1" dirty="0">
                <a:solidFill>
                  <a:schemeClr val="bg1"/>
                </a:solidFill>
              </a:rPr>
              <a:t>ИЗСЛЕДВАНЕ НА СЛУЧАЙ</a:t>
            </a:r>
            <a:r>
              <a:rPr lang="en-US" sz="2000" b="1" dirty="0">
                <a:solidFill>
                  <a:schemeClr val="bg1"/>
                </a:solidFill>
              </a:rPr>
              <a:t> – </a:t>
            </a:r>
            <a:r>
              <a:rPr lang="bg-BG" sz="2000" b="1" dirty="0">
                <a:solidFill>
                  <a:schemeClr val="bg1"/>
                </a:solidFill>
              </a:rPr>
              <a:t>БЪДЕТЕ ВДЪХНОВЕНИ</a:t>
            </a:r>
            <a:endParaRPr lang="en-IE" sz="2000" b="1" dirty="0">
              <a:solidFill>
                <a:schemeClr val="bg1"/>
              </a:solidFill>
            </a:endParaRPr>
          </a:p>
        </p:txBody>
      </p:sp>
    </p:spTree>
    <p:extLst>
      <p:ext uri="{BB962C8B-B14F-4D97-AF65-F5344CB8AC3E}">
        <p14:creationId xmlns:p14="http://schemas.microsoft.com/office/powerpoint/2010/main" val="16712340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3B1C4B-5854-4749-BED4-043FEFD430D1}"/>
              </a:ext>
            </a:extLst>
          </p:cNvPr>
          <p:cNvSpPr>
            <a:spLocks noGrp="1"/>
          </p:cNvSpPr>
          <p:nvPr>
            <p:ph type="body" sz="quarter" idx="19"/>
          </p:nvPr>
        </p:nvSpPr>
        <p:spPr/>
        <p:txBody>
          <a:bodyPr/>
          <a:lstStyle/>
          <a:p>
            <a:r>
              <a:rPr lang="bg-BG" b="1" dirty="0"/>
              <a:t>ДЕЙНОСТ</a:t>
            </a:r>
            <a:r>
              <a:rPr lang="en-IE" b="1" dirty="0"/>
              <a:t>…</a:t>
            </a:r>
            <a:r>
              <a:rPr lang="bg-BG" b="1" dirty="0"/>
              <a:t>Пътят напред</a:t>
            </a:r>
            <a:r>
              <a:rPr lang="en-IE" dirty="0"/>
              <a:t>	</a:t>
            </a:r>
          </a:p>
        </p:txBody>
      </p:sp>
      <p:sp>
        <p:nvSpPr>
          <p:cNvPr id="3" name="Text Placeholder 2">
            <a:extLst>
              <a:ext uri="{FF2B5EF4-FFF2-40B4-BE49-F238E27FC236}">
                <a16:creationId xmlns:a16="http://schemas.microsoft.com/office/drawing/2014/main" id="{9A0C9952-EB1D-4099-BC9D-3EF4807A5CF0}"/>
              </a:ext>
            </a:extLst>
          </p:cNvPr>
          <p:cNvSpPr>
            <a:spLocks noGrp="1"/>
          </p:cNvSpPr>
          <p:nvPr>
            <p:ph type="body" sz="quarter" idx="20"/>
          </p:nvPr>
        </p:nvSpPr>
        <p:spPr/>
        <p:txBody>
          <a:bodyPr/>
          <a:lstStyle/>
          <a:p>
            <a:r>
              <a:rPr lang="bg-BG" b="1" dirty="0">
                <a:solidFill>
                  <a:srgbClr val="406F70"/>
                </a:solidFill>
              </a:rPr>
              <a:t>Анализ на приходите и разходите: Дейност</a:t>
            </a:r>
            <a:endParaRPr lang="en-IE" dirty="0">
              <a:solidFill>
                <a:srgbClr val="406F70"/>
              </a:solidFill>
            </a:endParaRPr>
          </a:p>
          <a:p>
            <a:r>
              <a:rPr lang="bg-BG" dirty="0"/>
              <a:t>Помислете за вашата услуга и това, което предлагате – как една услуга чрез собствена доставка може да ви позволи да спестите опаковки и пари. </a:t>
            </a:r>
            <a:endParaRPr lang="en-IE" dirty="0"/>
          </a:p>
          <a:p>
            <a:r>
              <a:rPr lang="bg-BG" b="1" dirty="0">
                <a:solidFill>
                  <a:srgbClr val="406F70"/>
                </a:solidFill>
              </a:rPr>
              <a:t>Следване на ново законодателство</a:t>
            </a:r>
            <a:r>
              <a:rPr lang="en-IE" dirty="0"/>
              <a:t>: </a:t>
            </a:r>
            <a:r>
              <a:rPr lang="bg-BG" dirty="0"/>
              <a:t>Скоро то ще бъде задължително</a:t>
            </a:r>
            <a:endParaRPr lang="en-IE" dirty="0"/>
          </a:p>
          <a:p>
            <a:r>
              <a:rPr lang="en-IE" dirty="0">
                <a:hlinkClick r:id="rId2"/>
              </a:rPr>
              <a:t>https://www.irishtimes.com/news/environment/reuse-repair-recycle-circular-economy-legislation-set-to-have-huge-impact-1.4597151</a:t>
            </a:r>
            <a:endParaRPr lang="en-IE" dirty="0"/>
          </a:p>
          <a:p>
            <a:endParaRPr lang="en-IE" dirty="0"/>
          </a:p>
          <a:p>
            <a:r>
              <a:rPr lang="en-IE" b="1" dirty="0"/>
              <a:t> </a:t>
            </a:r>
            <a:endParaRPr lang="en-IE" dirty="0"/>
          </a:p>
          <a:p>
            <a:endParaRPr lang="en-IE" dirty="0"/>
          </a:p>
        </p:txBody>
      </p:sp>
    </p:spTree>
    <p:extLst>
      <p:ext uri="{BB962C8B-B14F-4D97-AF65-F5344CB8AC3E}">
        <p14:creationId xmlns:p14="http://schemas.microsoft.com/office/powerpoint/2010/main" val="1361103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AF505E-EA8F-4D8D-8877-7B34AF019222}"/>
              </a:ext>
            </a:extLst>
          </p:cNvPr>
          <p:cNvSpPr>
            <a:spLocks noGrp="1"/>
          </p:cNvSpPr>
          <p:nvPr>
            <p:ph type="body" sz="quarter" idx="14"/>
          </p:nvPr>
        </p:nvSpPr>
        <p:spPr>
          <a:xfrm>
            <a:off x="9480342" y="3756675"/>
            <a:ext cx="892039" cy="1047536"/>
          </a:xfrm>
        </p:spPr>
        <p:txBody>
          <a:bodyPr>
            <a:normAutofit fontScale="85000" lnSpcReduction="20000"/>
          </a:bodyPr>
          <a:lstStyle/>
          <a:p>
            <a:endParaRPr lang="en-US" dirty="0"/>
          </a:p>
        </p:txBody>
      </p:sp>
      <p:sp>
        <p:nvSpPr>
          <p:cNvPr id="4" name="Text Placeholder 3">
            <a:extLst>
              <a:ext uri="{FF2B5EF4-FFF2-40B4-BE49-F238E27FC236}">
                <a16:creationId xmlns:a16="http://schemas.microsoft.com/office/drawing/2014/main" id="{6D6AE159-4C8C-41F6-9118-8609BBBB46DE}"/>
              </a:ext>
            </a:extLst>
          </p:cNvPr>
          <p:cNvSpPr>
            <a:spLocks noGrp="1"/>
          </p:cNvSpPr>
          <p:nvPr>
            <p:ph type="body" sz="quarter" idx="15"/>
          </p:nvPr>
        </p:nvSpPr>
        <p:spPr>
          <a:xfrm>
            <a:off x="2123653" y="1157815"/>
            <a:ext cx="2613204" cy="1221666"/>
          </a:xfrm>
        </p:spPr>
        <p:txBody>
          <a:bodyPr>
            <a:normAutofit fontScale="92500" lnSpcReduction="10000"/>
          </a:bodyPr>
          <a:lstStyle/>
          <a:p>
            <a:endParaRPr lang="en-US" dirty="0"/>
          </a:p>
        </p:txBody>
      </p:sp>
      <p:sp>
        <p:nvSpPr>
          <p:cNvPr id="2" name="Text Placeholder 1">
            <a:extLst>
              <a:ext uri="{FF2B5EF4-FFF2-40B4-BE49-F238E27FC236}">
                <a16:creationId xmlns:a16="http://schemas.microsoft.com/office/drawing/2014/main" id="{C758C742-CDBF-4E89-A654-7FC935D3FCE9}"/>
              </a:ext>
            </a:extLst>
          </p:cNvPr>
          <p:cNvSpPr>
            <a:spLocks noGrp="1"/>
          </p:cNvSpPr>
          <p:nvPr>
            <p:ph type="body" sz="quarter" idx="13"/>
          </p:nvPr>
        </p:nvSpPr>
        <p:spPr>
          <a:xfrm>
            <a:off x="2341913" y="1434397"/>
            <a:ext cx="7901544" cy="2846046"/>
          </a:xfrm>
        </p:spPr>
        <p:txBody>
          <a:bodyPr>
            <a:noAutofit/>
          </a:bodyPr>
          <a:lstStyle/>
          <a:p>
            <a:r>
              <a:rPr lang="bg-BG" sz="2600" dirty="0">
                <a:ea typeface="+mn-lt"/>
                <a:cs typeface="+mn-lt"/>
              </a:rPr>
              <a:t>Добрият живот в рамките на екологичните граници ще изисква фундаментални преходи в обществените системи на производство и потребление, които са основната причина за натиска върху околната среда и климата, включително хранителната система, и че тези преходи ще доведат до дълбоки промени във водещите институции, практики, технологии, политики, начин на живот и мислене</a:t>
            </a:r>
            <a:r>
              <a:rPr lang="en-IE" sz="3200" dirty="0">
                <a:ea typeface="+mn-lt"/>
                <a:cs typeface="+mn-lt"/>
              </a:rPr>
              <a:t>.</a:t>
            </a:r>
            <a:endParaRPr lang="en-US" sz="3200" dirty="0">
              <a:ea typeface="+mn-lt"/>
              <a:cs typeface="+mn-lt"/>
            </a:endParaRPr>
          </a:p>
        </p:txBody>
      </p:sp>
      <p:sp>
        <p:nvSpPr>
          <p:cNvPr id="5" name="TextBox 4">
            <a:extLst>
              <a:ext uri="{FF2B5EF4-FFF2-40B4-BE49-F238E27FC236}">
                <a16:creationId xmlns:a16="http://schemas.microsoft.com/office/drawing/2014/main" id="{5D51A8D1-D6DC-4D89-A797-F71C59BEF05A}"/>
              </a:ext>
            </a:extLst>
          </p:cNvPr>
          <p:cNvSpPr txBox="1"/>
          <p:nvPr/>
        </p:nvSpPr>
        <p:spPr>
          <a:xfrm>
            <a:off x="6290631" y="4900383"/>
            <a:ext cx="590137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bg-BG" sz="2800" dirty="0">
                <a:solidFill>
                  <a:srgbClr val="FCFBF7"/>
                </a:solidFill>
              </a:rPr>
              <a:t>Д-р </a:t>
            </a:r>
            <a:r>
              <a:rPr lang="bg-BG" sz="2800" dirty="0" err="1">
                <a:solidFill>
                  <a:srgbClr val="FCFBF7"/>
                </a:solidFill>
              </a:rPr>
              <a:t>Кати</a:t>
            </a:r>
            <a:r>
              <a:rPr lang="bg-BG" sz="2800" dirty="0">
                <a:solidFill>
                  <a:srgbClr val="FCFBF7"/>
                </a:solidFill>
              </a:rPr>
              <a:t> </a:t>
            </a:r>
            <a:r>
              <a:rPr lang="bg-BG" sz="2800" dirty="0" err="1">
                <a:solidFill>
                  <a:srgbClr val="FCFBF7"/>
                </a:solidFill>
              </a:rPr>
              <a:t>Магуайър</a:t>
            </a:r>
            <a:r>
              <a:rPr lang="bg-BG" sz="2800" dirty="0">
                <a:solidFill>
                  <a:srgbClr val="FCFBF7"/>
                </a:solidFill>
              </a:rPr>
              <a:t>/</a:t>
            </a:r>
            <a:r>
              <a:rPr lang="en-US" sz="2800" dirty="0">
                <a:solidFill>
                  <a:srgbClr val="FCFBF7"/>
                </a:solidFill>
              </a:rPr>
              <a:t>Dr. Cathy Maguire </a:t>
            </a:r>
            <a:endParaRPr lang="en-US" sz="2800" dirty="0">
              <a:solidFill>
                <a:srgbClr val="FCFBF7"/>
              </a:solidFill>
              <a:cs typeface="Calibri"/>
            </a:endParaRPr>
          </a:p>
        </p:txBody>
      </p:sp>
      <p:sp>
        <p:nvSpPr>
          <p:cNvPr id="7" name="TextBox 6">
            <a:extLst>
              <a:ext uri="{FF2B5EF4-FFF2-40B4-BE49-F238E27FC236}">
                <a16:creationId xmlns:a16="http://schemas.microsoft.com/office/drawing/2014/main" id="{C0F26AF8-9F8C-4199-A3DB-6A16BB7326CF}"/>
              </a:ext>
            </a:extLst>
          </p:cNvPr>
          <p:cNvSpPr txBox="1"/>
          <p:nvPr/>
        </p:nvSpPr>
        <p:spPr>
          <a:xfrm>
            <a:off x="1688856" y="6068321"/>
            <a:ext cx="6386507" cy="800219"/>
          </a:xfrm>
          <a:prstGeom prst="rect">
            <a:avLst/>
          </a:prstGeom>
          <a:noFill/>
        </p:spPr>
        <p:txBody>
          <a:bodyPr wrap="square">
            <a:spAutoFit/>
          </a:bodyPr>
          <a:lstStyle/>
          <a:p>
            <a:r>
              <a:rPr lang="en-US" sz="1400" dirty="0">
                <a:hlinkClick r:id="rId3"/>
              </a:rPr>
              <a:t>https://ec.europa.eu/info/sites/default/files/conferences/food2030_2017/4.1.2_food_in_a_green_light-cathy_maguire_eea_0.pdf</a:t>
            </a:r>
            <a:endParaRPr lang="en-US" sz="1400" dirty="0"/>
          </a:p>
          <a:p>
            <a:endParaRPr lang="en-US" dirty="0"/>
          </a:p>
        </p:txBody>
      </p:sp>
      <p:sp>
        <p:nvSpPr>
          <p:cNvPr id="8" name="TextBox 7">
            <a:extLst>
              <a:ext uri="{FF2B5EF4-FFF2-40B4-BE49-F238E27FC236}">
                <a16:creationId xmlns:a16="http://schemas.microsoft.com/office/drawing/2014/main" id="{5649BE1D-248A-4F02-821D-5825C6783B82}"/>
              </a:ext>
            </a:extLst>
          </p:cNvPr>
          <p:cNvSpPr txBox="1"/>
          <p:nvPr/>
        </p:nvSpPr>
        <p:spPr>
          <a:xfrm>
            <a:off x="140433" y="6102358"/>
            <a:ext cx="1721418" cy="461665"/>
          </a:xfrm>
          <a:prstGeom prst="rect">
            <a:avLst/>
          </a:prstGeom>
          <a:noFill/>
        </p:spPr>
        <p:txBody>
          <a:bodyPr wrap="square" rtlCol="0">
            <a:spAutoFit/>
          </a:bodyPr>
          <a:lstStyle/>
          <a:p>
            <a:r>
              <a:rPr lang="bg-BG" sz="2400" b="1" dirty="0">
                <a:solidFill>
                  <a:srgbClr val="085156"/>
                </a:solidFill>
                <a:highlight>
                  <a:srgbClr val="F5C05B"/>
                </a:highlight>
              </a:rPr>
              <a:t>ПРОЧЕТЕТЕ</a:t>
            </a:r>
            <a:endParaRPr lang="en-IE" sz="2400" b="1" dirty="0">
              <a:solidFill>
                <a:srgbClr val="085156"/>
              </a:solidFill>
              <a:highlight>
                <a:srgbClr val="F5C05B"/>
              </a:highlight>
            </a:endParaRPr>
          </a:p>
        </p:txBody>
      </p:sp>
    </p:spTree>
    <p:extLst>
      <p:ext uri="{BB962C8B-B14F-4D97-AF65-F5344CB8AC3E}">
        <p14:creationId xmlns:p14="http://schemas.microsoft.com/office/powerpoint/2010/main" val="5385887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A58375-C8BB-4AE5-9002-63197A7F226E}"/>
              </a:ext>
            </a:extLst>
          </p:cNvPr>
          <p:cNvSpPr>
            <a:spLocks noGrp="1"/>
          </p:cNvSpPr>
          <p:nvPr>
            <p:ph type="body" sz="quarter" idx="19"/>
          </p:nvPr>
        </p:nvSpPr>
        <p:spPr/>
        <p:txBody>
          <a:bodyPr/>
          <a:lstStyle/>
          <a:p>
            <a:r>
              <a:rPr lang="bg-BG" b="1" dirty="0"/>
              <a:t>ДЕЙНОСТ</a:t>
            </a:r>
            <a:r>
              <a:rPr lang="en-IE" b="1" dirty="0"/>
              <a:t>: </a:t>
            </a:r>
            <a:r>
              <a:rPr lang="bg-BG" b="1" dirty="0"/>
              <a:t>Примерът на </a:t>
            </a:r>
            <a:r>
              <a:rPr lang="en-IE" b="1" dirty="0"/>
              <a:t>CBA</a:t>
            </a:r>
          </a:p>
          <a:p>
            <a:endParaRPr lang="en-IE" dirty="0"/>
          </a:p>
        </p:txBody>
      </p:sp>
      <p:pic>
        <p:nvPicPr>
          <p:cNvPr id="3" name="Picture 2">
            <a:extLst>
              <a:ext uri="{FF2B5EF4-FFF2-40B4-BE49-F238E27FC236}">
                <a16:creationId xmlns:a16="http://schemas.microsoft.com/office/drawing/2014/main" id="{902A3F3F-CD10-4ED3-BC16-9742505A1EBE}"/>
              </a:ext>
            </a:extLst>
          </p:cNvPr>
          <p:cNvPicPr>
            <a:picLocks noChangeAspect="1"/>
          </p:cNvPicPr>
          <p:nvPr/>
        </p:nvPicPr>
        <p:blipFill>
          <a:blip r:embed="rId2"/>
          <a:stretch>
            <a:fillRect/>
          </a:stretch>
        </p:blipFill>
        <p:spPr>
          <a:xfrm>
            <a:off x="7605953" y="1813810"/>
            <a:ext cx="5651482" cy="6261135"/>
          </a:xfrm>
          <a:prstGeom prst="rect">
            <a:avLst/>
          </a:prstGeom>
        </p:spPr>
      </p:pic>
      <p:graphicFrame>
        <p:nvGraphicFramePr>
          <p:cNvPr id="7" name="Table 6">
            <a:extLst>
              <a:ext uri="{FF2B5EF4-FFF2-40B4-BE49-F238E27FC236}">
                <a16:creationId xmlns:a16="http://schemas.microsoft.com/office/drawing/2014/main" id="{CA71E74B-8287-4EAA-8C1F-F74E4D997DCE}"/>
              </a:ext>
            </a:extLst>
          </p:cNvPr>
          <p:cNvGraphicFramePr>
            <a:graphicFrameLocks noGrp="1"/>
          </p:cNvGraphicFramePr>
          <p:nvPr>
            <p:extLst>
              <p:ext uri="{D42A27DB-BD31-4B8C-83A1-F6EECF244321}">
                <p14:modId xmlns:p14="http://schemas.microsoft.com/office/powerpoint/2010/main" val="1460152297"/>
              </p:ext>
            </p:extLst>
          </p:nvPr>
        </p:nvGraphicFramePr>
        <p:xfrm>
          <a:off x="753446" y="3625936"/>
          <a:ext cx="6397631" cy="1005876"/>
        </p:xfrm>
        <a:graphic>
          <a:graphicData uri="http://schemas.openxmlformats.org/drawingml/2006/table">
            <a:tbl>
              <a:tblPr firstRow="1" firstCol="1" bandRow="1"/>
              <a:tblGrid>
                <a:gridCol w="2132307">
                  <a:extLst>
                    <a:ext uri="{9D8B030D-6E8A-4147-A177-3AD203B41FA5}">
                      <a16:colId xmlns:a16="http://schemas.microsoft.com/office/drawing/2014/main" val="2153510250"/>
                    </a:ext>
                  </a:extLst>
                </a:gridCol>
                <a:gridCol w="2132307">
                  <a:extLst>
                    <a:ext uri="{9D8B030D-6E8A-4147-A177-3AD203B41FA5}">
                      <a16:colId xmlns:a16="http://schemas.microsoft.com/office/drawing/2014/main" val="1632349843"/>
                    </a:ext>
                  </a:extLst>
                </a:gridCol>
                <a:gridCol w="2133017">
                  <a:extLst>
                    <a:ext uri="{9D8B030D-6E8A-4147-A177-3AD203B41FA5}">
                      <a16:colId xmlns:a16="http://schemas.microsoft.com/office/drawing/2014/main" val="2121490669"/>
                    </a:ext>
                  </a:extLst>
                </a:gridCol>
              </a:tblGrid>
              <a:tr h="576320">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No. </a:t>
                      </a:r>
                      <a:r>
                        <a:rPr lang="bg-BG" sz="1100" b="1" dirty="0">
                          <a:solidFill>
                            <a:srgbClr val="FFFFFF"/>
                          </a:solidFill>
                          <a:effectLst/>
                          <a:latin typeface="Source Sans 3"/>
                          <a:ea typeface="Calibri" panose="020F0502020204030204" pitchFamily="34" charset="0"/>
                          <a:cs typeface="Times New Roman" panose="02020603050405020304" pitchFamily="18" charset="0"/>
                        </a:rPr>
                        <a:t>на</a:t>
                      </a:r>
                      <a:r>
                        <a:rPr lang="bg-BG" sz="1100" b="1" baseline="0" dirty="0">
                          <a:solidFill>
                            <a:srgbClr val="FFFFFF"/>
                          </a:solidFill>
                          <a:effectLst/>
                          <a:latin typeface="Source Sans 3"/>
                          <a:ea typeface="Calibri" panose="020F0502020204030204" pitchFamily="34" charset="0"/>
                          <a:cs typeface="Times New Roman" panose="02020603050405020304" pitchFamily="18" charset="0"/>
                        </a:rPr>
                        <a:t> </a:t>
                      </a:r>
                      <a:r>
                        <a:rPr lang="en-US" sz="1100" b="1" dirty="0">
                          <a:solidFill>
                            <a:srgbClr val="FFFFFF"/>
                          </a:solidFill>
                          <a:effectLst/>
                          <a:latin typeface="Source Sans 3"/>
                          <a:ea typeface="Calibri" panose="020F0502020204030204" pitchFamily="34" charset="0"/>
                          <a:cs typeface="Times New Roman" panose="02020603050405020304" pitchFamily="18" charset="0"/>
                        </a:rPr>
                        <a:t>“</a:t>
                      </a:r>
                      <a:r>
                        <a:rPr lang="bg-BG" sz="1100" b="1" dirty="0">
                          <a:solidFill>
                            <a:srgbClr val="FFFFFF"/>
                          </a:solidFill>
                          <a:effectLst/>
                          <a:latin typeface="Source Sans 3"/>
                          <a:ea typeface="Calibri" panose="020F0502020204030204" pitchFamily="34" charset="0"/>
                          <a:cs typeface="Times New Roman" panose="02020603050405020304" pitchFamily="18" charset="0"/>
                        </a:rPr>
                        <a:t>донесете сами“ на час</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02444A"/>
                    </a:solidFill>
                  </a:tcPr>
                </a:tc>
                <a:tc>
                  <a:txBody>
                    <a:bodyPr/>
                    <a:lstStyle/>
                    <a:p>
                      <a:pPr algn="ctr"/>
                      <a:r>
                        <a:rPr lang="bg-BG" sz="1100" b="1" dirty="0">
                          <a:solidFill>
                            <a:srgbClr val="FFFFFF"/>
                          </a:solidFill>
                          <a:effectLst/>
                          <a:latin typeface="Source Sans 3"/>
                          <a:ea typeface="Calibri" panose="020F0502020204030204" pitchFamily="34" charset="0"/>
                          <a:cs typeface="Times New Roman" panose="02020603050405020304" pitchFamily="18" charset="0"/>
                        </a:rPr>
                        <a:t>Ежедневна</a:t>
                      </a:r>
                      <a:r>
                        <a:rPr lang="bg-BG" sz="1100" b="1" baseline="0" dirty="0">
                          <a:solidFill>
                            <a:srgbClr val="FFFFFF"/>
                          </a:solidFill>
                          <a:effectLst/>
                          <a:latin typeface="Source Sans 3"/>
                          <a:ea typeface="Calibri" panose="020F0502020204030204" pitchFamily="34" charset="0"/>
                          <a:cs typeface="Times New Roman" panose="02020603050405020304" pitchFamily="18" charset="0"/>
                        </a:rPr>
                        <a:t> икономия</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02444A"/>
                    </a:solidFill>
                  </a:tcPr>
                </a:tc>
                <a:tc>
                  <a:txBody>
                    <a:bodyPr/>
                    <a:lstStyle/>
                    <a:p>
                      <a:pPr algn="ctr"/>
                      <a:r>
                        <a:rPr lang="bg-BG" sz="1100" b="1" dirty="0">
                          <a:solidFill>
                            <a:srgbClr val="FFFFFF"/>
                          </a:solidFill>
                          <a:effectLst/>
                          <a:latin typeface="Source Sans 3"/>
                          <a:ea typeface="Calibri" panose="020F0502020204030204" pitchFamily="34" charset="0"/>
                          <a:cs typeface="Times New Roman" panose="02020603050405020304" pitchFamily="18" charset="0"/>
                        </a:rPr>
                        <a:t>Годишна икономия</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rgbClr val="02444A"/>
                    </a:solidFill>
                  </a:tcPr>
                </a:tc>
                <a:extLst>
                  <a:ext uri="{0D108BD9-81ED-4DB2-BD59-A6C34878D82A}">
                    <a16:rowId xmlns:a16="http://schemas.microsoft.com/office/drawing/2014/main" val="3646630217"/>
                  </a:ext>
                </a:extLst>
              </a:tr>
              <a:tr h="214778">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3</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A5A5"/>
                    </a:solidFill>
                  </a:tcPr>
                </a:tc>
                <a:tc>
                  <a:txBody>
                    <a:bodyPr/>
                    <a:lstStyle/>
                    <a:p>
                      <a:pPr algn="ctr"/>
                      <a:r>
                        <a:rPr lang="en-US" sz="1100" b="1">
                          <a:solidFill>
                            <a:srgbClr val="FFFFFF"/>
                          </a:solidFill>
                          <a:effectLst/>
                          <a:latin typeface="Source Sans 3"/>
                          <a:ea typeface="Calibri" panose="020F0502020204030204" pitchFamily="34" charset="0"/>
                          <a:cs typeface="Times New Roman" panose="02020603050405020304" pitchFamily="18" charset="0"/>
                        </a:rPr>
                        <a:t>$1.80</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A5A5"/>
                    </a:solidFill>
                  </a:tcPr>
                </a:tc>
                <a:tc>
                  <a:txBody>
                    <a:bodyPr/>
                    <a:lstStyle/>
                    <a:p>
                      <a:pPr algn="ctr"/>
                      <a:r>
                        <a:rPr lang="en-US" sz="1100" b="1">
                          <a:solidFill>
                            <a:srgbClr val="FFFFFF"/>
                          </a:solidFill>
                          <a:effectLst/>
                          <a:latin typeface="Source Sans 3"/>
                          <a:ea typeface="Calibri" panose="020F0502020204030204" pitchFamily="34" charset="0"/>
                          <a:cs typeface="Times New Roman" panose="02020603050405020304" pitchFamily="18" charset="0"/>
                        </a:rPr>
                        <a:t>$657</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A5A5"/>
                    </a:solidFill>
                  </a:tcPr>
                </a:tc>
                <a:extLst>
                  <a:ext uri="{0D108BD9-81ED-4DB2-BD59-A6C34878D82A}">
                    <a16:rowId xmlns:a16="http://schemas.microsoft.com/office/drawing/2014/main" val="2736149151"/>
                  </a:ext>
                </a:extLst>
              </a:tr>
              <a:tr h="214778">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10</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67A5A5"/>
                    </a:solidFill>
                  </a:tcPr>
                </a:tc>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$6.00</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67A5A5"/>
                    </a:solidFill>
                  </a:tcPr>
                </a:tc>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$2,190</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rgbClr val="67A5A5"/>
                    </a:solidFill>
                  </a:tcPr>
                </a:tc>
                <a:extLst>
                  <a:ext uri="{0D108BD9-81ED-4DB2-BD59-A6C34878D82A}">
                    <a16:rowId xmlns:a16="http://schemas.microsoft.com/office/drawing/2014/main" val="1336182357"/>
                  </a:ext>
                </a:extLst>
              </a:tr>
            </a:tbl>
          </a:graphicData>
        </a:graphic>
      </p:graphicFrame>
      <p:graphicFrame>
        <p:nvGraphicFramePr>
          <p:cNvPr id="8" name="Table 7">
            <a:extLst>
              <a:ext uri="{FF2B5EF4-FFF2-40B4-BE49-F238E27FC236}">
                <a16:creationId xmlns:a16="http://schemas.microsoft.com/office/drawing/2014/main" id="{5BF46C32-3FF2-4F93-9B01-C5F41A15E89A}"/>
              </a:ext>
            </a:extLst>
          </p:cNvPr>
          <p:cNvGraphicFramePr>
            <a:graphicFrameLocks noGrp="1"/>
          </p:cNvGraphicFramePr>
          <p:nvPr>
            <p:extLst>
              <p:ext uri="{D42A27DB-BD31-4B8C-83A1-F6EECF244321}">
                <p14:modId xmlns:p14="http://schemas.microsoft.com/office/powerpoint/2010/main" val="169338925"/>
              </p:ext>
            </p:extLst>
          </p:nvPr>
        </p:nvGraphicFramePr>
        <p:xfrm>
          <a:off x="753446" y="4854558"/>
          <a:ext cx="6397631" cy="1217995"/>
        </p:xfrm>
        <a:graphic>
          <a:graphicData uri="http://schemas.openxmlformats.org/drawingml/2006/table">
            <a:tbl>
              <a:tblPr firstRow="1" firstCol="1" bandRow="1"/>
              <a:tblGrid>
                <a:gridCol w="2132307">
                  <a:extLst>
                    <a:ext uri="{9D8B030D-6E8A-4147-A177-3AD203B41FA5}">
                      <a16:colId xmlns:a16="http://schemas.microsoft.com/office/drawing/2014/main" val="2303537368"/>
                    </a:ext>
                  </a:extLst>
                </a:gridCol>
                <a:gridCol w="2132307">
                  <a:extLst>
                    <a:ext uri="{9D8B030D-6E8A-4147-A177-3AD203B41FA5}">
                      <a16:colId xmlns:a16="http://schemas.microsoft.com/office/drawing/2014/main" val="929130229"/>
                    </a:ext>
                  </a:extLst>
                </a:gridCol>
                <a:gridCol w="2133017">
                  <a:extLst>
                    <a:ext uri="{9D8B030D-6E8A-4147-A177-3AD203B41FA5}">
                      <a16:colId xmlns:a16="http://schemas.microsoft.com/office/drawing/2014/main" val="792053053"/>
                    </a:ext>
                  </a:extLst>
                </a:gridCol>
              </a:tblGrid>
              <a:tr h="697855">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No. </a:t>
                      </a:r>
                      <a:r>
                        <a:rPr lang="bg-BG" sz="1100" b="1" dirty="0">
                          <a:solidFill>
                            <a:srgbClr val="FFFFFF"/>
                          </a:solidFill>
                          <a:effectLst/>
                          <a:latin typeface="Source Sans 3"/>
                          <a:ea typeface="Calibri" panose="020F0502020204030204" pitchFamily="34" charset="0"/>
                          <a:cs typeface="Times New Roman" panose="02020603050405020304" pitchFamily="18" charset="0"/>
                        </a:rPr>
                        <a:t>на</a:t>
                      </a:r>
                      <a:r>
                        <a:rPr lang="en-US" sz="1100" b="1" dirty="0">
                          <a:solidFill>
                            <a:srgbClr val="FFFFFF"/>
                          </a:solidFill>
                          <a:effectLst/>
                          <a:latin typeface="Source Sans 3"/>
                          <a:ea typeface="Calibri" panose="020F0502020204030204" pitchFamily="34" charset="0"/>
                          <a:cs typeface="Times New Roman" panose="02020603050405020304" pitchFamily="18" charset="0"/>
                        </a:rPr>
                        <a:t> “</a:t>
                      </a:r>
                      <a:r>
                        <a:rPr lang="bg-BG" sz="1100" b="1" dirty="0">
                          <a:solidFill>
                            <a:srgbClr val="FFFFFF"/>
                          </a:solidFill>
                          <a:effectLst/>
                          <a:latin typeface="Source Sans 3"/>
                          <a:ea typeface="Calibri" panose="020F0502020204030204" pitchFamily="34" charset="0"/>
                          <a:cs typeface="Times New Roman" panose="02020603050405020304" pitchFamily="18" charset="0"/>
                        </a:rPr>
                        <a:t>донесете</a:t>
                      </a:r>
                      <a:r>
                        <a:rPr lang="bg-BG" sz="1100" b="1" baseline="0" dirty="0">
                          <a:solidFill>
                            <a:srgbClr val="FFFFFF"/>
                          </a:solidFill>
                          <a:effectLst/>
                          <a:latin typeface="Source Sans 3"/>
                          <a:ea typeface="Calibri" panose="020F0502020204030204" pitchFamily="34" charset="0"/>
                          <a:cs typeface="Times New Roman" panose="02020603050405020304" pitchFamily="18" charset="0"/>
                        </a:rPr>
                        <a:t> сами</a:t>
                      </a:r>
                      <a:r>
                        <a:rPr lang="en-US" sz="1100" b="1" dirty="0">
                          <a:solidFill>
                            <a:srgbClr val="FFFFFF"/>
                          </a:solidFill>
                          <a:effectLst/>
                          <a:latin typeface="Source Sans 3"/>
                          <a:ea typeface="Calibri" panose="020F0502020204030204" pitchFamily="34" charset="0"/>
                          <a:cs typeface="Times New Roman" panose="02020603050405020304" pitchFamily="18" charset="0"/>
                        </a:rPr>
                        <a:t>”</a:t>
                      </a:r>
                      <a:r>
                        <a:rPr lang="bg-BG" sz="1100" b="1" dirty="0">
                          <a:solidFill>
                            <a:srgbClr val="FFFFFF"/>
                          </a:solidFill>
                          <a:effectLst/>
                          <a:latin typeface="Source Sans 3"/>
                          <a:ea typeface="Calibri" panose="020F0502020204030204" pitchFamily="34" charset="0"/>
                          <a:cs typeface="Times New Roman" panose="02020603050405020304" pitchFamily="18" charset="0"/>
                        </a:rPr>
                        <a:t> на час</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02444A"/>
                    </a:solidFill>
                  </a:tcPr>
                </a:tc>
                <a:tc>
                  <a:txBody>
                    <a:bodyPr/>
                    <a:lstStyle/>
                    <a:p>
                      <a:pPr algn="ctr"/>
                      <a:r>
                        <a:rPr lang="bg-BG" sz="1100" b="1" dirty="0">
                          <a:solidFill>
                            <a:srgbClr val="FFFFFF"/>
                          </a:solidFill>
                          <a:effectLst/>
                          <a:latin typeface="Source Sans 3"/>
                          <a:ea typeface="Calibri" panose="020F0502020204030204" pitchFamily="34" charset="0"/>
                          <a:cs typeface="Times New Roman" panose="02020603050405020304" pitchFamily="18" charset="0"/>
                        </a:rPr>
                        <a:t>Годишно</a:t>
                      </a:r>
                      <a:r>
                        <a:rPr lang="bg-BG" sz="1100" b="1" baseline="0" dirty="0">
                          <a:solidFill>
                            <a:srgbClr val="FFFFFF"/>
                          </a:solidFill>
                          <a:effectLst/>
                          <a:latin typeface="Source Sans 3"/>
                          <a:ea typeface="Calibri" panose="020F0502020204030204" pitchFamily="34" charset="0"/>
                          <a:cs typeface="Times New Roman" panose="02020603050405020304" pitchFamily="18" charset="0"/>
                        </a:rPr>
                        <a:t> намаление на парникови газове </a:t>
                      </a:r>
                    </a:p>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 (lb.CO</a:t>
                      </a:r>
                      <a:r>
                        <a:rPr lang="en-US" sz="1100" b="1" baseline="-25000" dirty="0">
                          <a:solidFill>
                            <a:srgbClr val="FFFFFF"/>
                          </a:solidFill>
                          <a:effectLst/>
                          <a:latin typeface="Source Sans 3"/>
                          <a:ea typeface="Calibri" panose="020F0502020204030204" pitchFamily="34" charset="0"/>
                          <a:cs typeface="Times New Roman" panose="02020603050405020304" pitchFamily="18" charset="0"/>
                        </a:rPr>
                        <a:t>2</a:t>
                      </a:r>
                      <a:r>
                        <a:rPr lang="en-US" sz="1100" b="1" dirty="0">
                          <a:solidFill>
                            <a:srgbClr val="FFFFFF"/>
                          </a:solidFill>
                          <a:effectLst/>
                          <a:latin typeface="Source Sans 3"/>
                          <a:ea typeface="Calibri" panose="020F0502020204030204" pitchFamily="34" charset="0"/>
                          <a:cs typeface="Times New Roman" panose="02020603050405020304" pitchFamily="18" charset="0"/>
                        </a:rPr>
                        <a:t> </a:t>
                      </a:r>
                      <a:r>
                        <a:rPr lang="bg-BG" sz="1100" b="1" dirty="0">
                          <a:solidFill>
                            <a:srgbClr val="FFFFFF"/>
                          </a:solidFill>
                          <a:effectLst/>
                          <a:latin typeface="Source Sans 3"/>
                          <a:ea typeface="Calibri" panose="020F0502020204030204" pitchFamily="34" charset="0"/>
                          <a:cs typeface="Times New Roman" panose="02020603050405020304" pitchFamily="18" charset="0"/>
                        </a:rPr>
                        <a:t>еквивалент</a:t>
                      </a:r>
                      <a:r>
                        <a:rPr lang="en-US" sz="1100" b="1" dirty="0">
                          <a:solidFill>
                            <a:srgbClr val="FFFFFF"/>
                          </a:solidFill>
                          <a:effectLst/>
                          <a:latin typeface="Source Sans 3"/>
                          <a:ea typeface="Calibri" panose="020F0502020204030204" pitchFamily="34" charset="0"/>
                          <a:cs typeface="Times New Roman" panose="02020603050405020304" pitchFamily="18" charset="0"/>
                        </a:rPr>
                        <a:t>) *</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02444A"/>
                    </a:solidFill>
                  </a:tcPr>
                </a:tc>
                <a:tc>
                  <a:txBody>
                    <a:bodyPr/>
                    <a:lstStyle/>
                    <a:p>
                      <a:pPr algn="ctr"/>
                      <a:r>
                        <a:rPr lang="bg-BG" sz="1100" b="1" dirty="0">
                          <a:solidFill>
                            <a:srgbClr val="FFFFFF"/>
                          </a:solidFill>
                          <a:effectLst/>
                          <a:latin typeface="Source Sans 3"/>
                          <a:ea typeface="Calibri" panose="020F0502020204030204" pitchFamily="34" charset="0"/>
                          <a:cs typeface="Times New Roman" panose="02020603050405020304" pitchFamily="18" charset="0"/>
                        </a:rPr>
                        <a:t>Годишно</a:t>
                      </a:r>
                      <a:r>
                        <a:rPr lang="bg-BG" sz="1100" b="1" baseline="0" dirty="0">
                          <a:solidFill>
                            <a:srgbClr val="FFFFFF"/>
                          </a:solidFill>
                          <a:effectLst/>
                          <a:latin typeface="Source Sans 3"/>
                          <a:ea typeface="Calibri" panose="020F0502020204030204" pitchFamily="34" charset="0"/>
                          <a:cs typeface="Times New Roman" panose="02020603050405020304" pitchFamily="18" charset="0"/>
                        </a:rPr>
                        <a:t> намаление на парникови газове </a:t>
                      </a:r>
                    </a:p>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(lb.) *</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rgbClr val="02444A"/>
                    </a:solidFill>
                  </a:tcPr>
                </a:tc>
                <a:extLst>
                  <a:ext uri="{0D108BD9-81ED-4DB2-BD59-A6C34878D82A}">
                    <a16:rowId xmlns:a16="http://schemas.microsoft.com/office/drawing/2014/main" val="2590895358"/>
                  </a:ext>
                </a:extLst>
              </a:tr>
              <a:tr h="260070">
                <a:tc>
                  <a:txBody>
                    <a:bodyPr/>
                    <a:lstStyle/>
                    <a:p>
                      <a:pPr algn="ctr"/>
                      <a:r>
                        <a:rPr lang="en-US" sz="1100" b="1">
                          <a:solidFill>
                            <a:srgbClr val="FFFFFF"/>
                          </a:solidFill>
                          <a:effectLst/>
                          <a:latin typeface="Source Sans 3"/>
                          <a:ea typeface="Calibri" panose="020F0502020204030204" pitchFamily="34" charset="0"/>
                          <a:cs typeface="Times New Roman" panose="02020603050405020304" pitchFamily="18" charset="0"/>
                        </a:rPr>
                        <a:t>3</a:t>
                      </a:r>
                      <a:endParaRPr lang="en-IE"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A5A5"/>
                    </a:solidFill>
                  </a:tcPr>
                </a:tc>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339</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A5A5"/>
                    </a:solidFill>
                  </a:tcPr>
                </a:tc>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378</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A5A5"/>
                    </a:solidFill>
                  </a:tcPr>
                </a:tc>
                <a:extLst>
                  <a:ext uri="{0D108BD9-81ED-4DB2-BD59-A6C34878D82A}">
                    <a16:rowId xmlns:a16="http://schemas.microsoft.com/office/drawing/2014/main" val="3218305866"/>
                  </a:ext>
                </a:extLst>
              </a:tr>
              <a:tr h="260070">
                <a:tc>
                  <a:txBody>
                    <a:bodyPr/>
                    <a:lstStyle/>
                    <a:p>
                      <a:pPr algn="ctr"/>
                      <a:r>
                        <a:rPr lang="en-US" sz="1100" b="1">
                          <a:solidFill>
                            <a:srgbClr val="FFFFFF"/>
                          </a:solidFill>
                          <a:effectLst/>
                          <a:latin typeface="Source Sans 3"/>
                          <a:ea typeface="Calibri" panose="020F0502020204030204" pitchFamily="34" charset="0"/>
                          <a:cs typeface="Times New Roman" panose="02020603050405020304" pitchFamily="18" charset="0"/>
                        </a:rPr>
                        <a:t>10</a:t>
                      </a:r>
                      <a:endParaRPr lang="en-IE"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67A5A5"/>
                    </a:solidFill>
                  </a:tcPr>
                </a:tc>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1130</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67A5A5"/>
                    </a:solidFill>
                  </a:tcPr>
                </a:tc>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1260</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rgbClr val="67A5A5"/>
                    </a:solidFill>
                  </a:tcPr>
                </a:tc>
                <a:extLst>
                  <a:ext uri="{0D108BD9-81ED-4DB2-BD59-A6C34878D82A}">
                    <a16:rowId xmlns:a16="http://schemas.microsoft.com/office/drawing/2014/main" val="2299507252"/>
                  </a:ext>
                </a:extLst>
              </a:tr>
            </a:tbl>
          </a:graphicData>
        </a:graphic>
      </p:graphicFrame>
      <p:sp>
        <p:nvSpPr>
          <p:cNvPr id="9" name="Rectangle 1">
            <a:extLst>
              <a:ext uri="{FF2B5EF4-FFF2-40B4-BE49-F238E27FC236}">
                <a16:creationId xmlns:a16="http://schemas.microsoft.com/office/drawing/2014/main" id="{D7A17DDD-E9AA-4D28-B683-3C046D826492}"/>
              </a:ext>
            </a:extLst>
          </p:cNvPr>
          <p:cNvSpPr>
            <a:spLocks noChangeArrowheads="1"/>
          </p:cNvSpPr>
          <p:nvPr/>
        </p:nvSpPr>
        <p:spPr bwMode="auto">
          <a:xfrm>
            <a:off x="753445" y="3213556"/>
            <a:ext cx="180246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sz="2200" dirty="0">
                <a:solidFill>
                  <a:srgbClr val="02444A"/>
                </a:solidFill>
                <a:latin typeface="DIN Condensed" charset="0"/>
                <a:ea typeface="Calibri" panose="020F0502020204030204" pitchFamily="34" charset="0"/>
                <a:cs typeface="Times New Roman" panose="02020603050405020304" pitchFamily="18" charset="0"/>
              </a:rPr>
              <a:t>РЕЗУЛТАТИ</a:t>
            </a:r>
            <a:endParaRPr kumimoji="0" lang="en-IE" altLang="en-US" sz="800" b="0" i="0" u="none" strike="noStrike" cap="none" normalizeH="0" baseline="0" dirty="0">
              <a:ln>
                <a:noFill/>
              </a:ln>
              <a:solidFill>
                <a:schemeClr val="tx1"/>
              </a:solidFill>
              <a:effectLst/>
            </a:endParaRPr>
          </a:p>
        </p:txBody>
      </p:sp>
      <p:sp>
        <p:nvSpPr>
          <p:cNvPr id="10" name="TextBox 9">
            <a:extLst>
              <a:ext uri="{FF2B5EF4-FFF2-40B4-BE49-F238E27FC236}">
                <a16:creationId xmlns:a16="http://schemas.microsoft.com/office/drawing/2014/main" id="{7AEC841B-76B6-4F70-8C6A-D09BDDEAFDDD}"/>
              </a:ext>
            </a:extLst>
          </p:cNvPr>
          <p:cNvSpPr txBox="1"/>
          <p:nvPr/>
        </p:nvSpPr>
        <p:spPr>
          <a:xfrm>
            <a:off x="753446" y="1477739"/>
            <a:ext cx="7062466"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bg-BG" altLang="en-US" b="1" dirty="0">
                <a:solidFill>
                  <a:srgbClr val="02444A"/>
                </a:solidFill>
                <a:latin typeface="DIN Condensed" charset="0"/>
                <a:ea typeface="Calibri" panose="020F0502020204030204" pitchFamily="34" charset="0"/>
                <a:cs typeface="Times New Roman" panose="02020603050405020304" pitchFamily="18" charset="0"/>
              </a:rPr>
              <a:t>ПРИМЕР</a:t>
            </a:r>
            <a:r>
              <a:rPr kumimoji="0" lang="en-US" altLang="en-US" sz="1800" b="1" i="0" u="none" strike="noStrike" cap="none" normalizeH="0" baseline="0" dirty="0">
                <a:ln>
                  <a:noFill/>
                </a:ln>
                <a:solidFill>
                  <a:srgbClr val="02444A"/>
                </a:solidFill>
                <a:effectLst/>
                <a:latin typeface="DIN Condensed" charset="0"/>
                <a:ea typeface="Calibri" panose="020F0502020204030204" pitchFamily="34" charset="0"/>
                <a:cs typeface="Times New Roman" panose="02020603050405020304" pitchFamily="18" charset="0"/>
              </a:rPr>
              <a:t>: </a:t>
            </a:r>
            <a:r>
              <a:rPr kumimoji="0" lang="bg-BG" altLang="en-US" sz="1800" b="1" i="0" u="none" strike="noStrike" cap="none" normalizeH="0" baseline="0" dirty="0">
                <a:ln>
                  <a:noFill/>
                </a:ln>
                <a:solidFill>
                  <a:srgbClr val="02444A"/>
                </a:solidFill>
                <a:effectLst/>
                <a:latin typeface="DIN Condensed" charset="0"/>
                <a:ea typeface="Calibri" panose="020F0502020204030204" pitchFamily="34" charset="0"/>
                <a:cs typeface="Times New Roman" panose="02020603050405020304" pitchFamily="18" charset="0"/>
              </a:rPr>
              <a:t>АНАЛИЗ НА РАЗХОДИТЕ </a:t>
            </a:r>
            <a:r>
              <a:rPr kumimoji="0" lang="en-US" altLang="en-US" sz="1800" b="1" i="0" u="none" strike="noStrike" cap="none" normalizeH="0" baseline="0" dirty="0">
                <a:ln>
                  <a:noFill/>
                </a:ln>
                <a:solidFill>
                  <a:srgbClr val="02444A"/>
                </a:solidFill>
                <a:effectLst/>
                <a:latin typeface="Calibri" panose="020F0502020204030204" pitchFamily="34" charset="0"/>
                <a:ea typeface="Calibri" panose="020F0502020204030204" pitchFamily="34" charset="0"/>
                <a:cs typeface="Times New Roman" panose="02020603050405020304" pitchFamily="18" charset="0"/>
              </a:rPr>
              <a:t>“</a:t>
            </a:r>
            <a:r>
              <a:rPr kumimoji="0" lang="bg-BG" altLang="en-US" sz="1800" b="1" i="0" u="none" strike="noStrike" cap="none" normalizeH="0" baseline="0" dirty="0">
                <a:ln>
                  <a:noFill/>
                </a:ln>
                <a:solidFill>
                  <a:srgbClr val="02444A"/>
                </a:solidFill>
                <a:effectLst/>
                <a:latin typeface="DIN Condensed" charset="0"/>
                <a:ea typeface="Calibri" panose="020F0502020204030204" pitchFamily="34" charset="0"/>
                <a:cs typeface="Times New Roman" panose="02020603050405020304" pitchFamily="18" charset="0"/>
              </a:rPr>
              <a:t>ДОНЕСЕТЕ САМИ</a:t>
            </a:r>
            <a:r>
              <a:rPr kumimoji="0" lang="en-US" altLang="en-US" sz="1800" b="1" i="0" u="none" strike="noStrike" cap="none" normalizeH="0" baseline="0" dirty="0">
                <a:ln>
                  <a:noFill/>
                </a:ln>
                <a:solidFill>
                  <a:srgbClr val="02444A"/>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800" b="1" i="0" u="none" strike="noStrike" cap="none" normalizeH="0" baseline="0" dirty="0">
                <a:ln>
                  <a:noFill/>
                </a:ln>
                <a:solidFill>
                  <a:srgbClr val="02444A"/>
                </a:solidFill>
                <a:effectLst/>
                <a:latin typeface="DIN Condensed" charset="0"/>
                <a:ea typeface="Calibri" panose="020F0502020204030204" pitchFamily="34" charset="0"/>
                <a:cs typeface="Times New Roman" panose="02020603050405020304" pitchFamily="18" charset="0"/>
              </a:rPr>
              <a:t> </a:t>
            </a:r>
            <a:endParaRPr kumimoji="0" lang="en-IE" altLang="en-US" sz="6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2444A"/>
              </a:solidFill>
              <a:effectLst/>
              <a:latin typeface="DIN Condensed"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bg-BG" altLang="en-US" b="1" dirty="0">
                <a:solidFill>
                  <a:srgbClr val="02444A"/>
                </a:solidFill>
                <a:latin typeface="DIN Condensed" charset="0"/>
                <a:ea typeface="Calibri" panose="020F0502020204030204" pitchFamily="34" charset="0"/>
                <a:cs typeface="Times New Roman" panose="02020603050405020304" pitchFamily="18" charset="0"/>
              </a:rPr>
              <a:t>ПРЕДПОЛОЖЕНИЯ</a:t>
            </a:r>
            <a:r>
              <a:rPr kumimoji="0" lang="en-US" altLang="en-US" sz="1800" b="1" i="0" u="none" strike="noStrike" cap="none" normalizeH="0" baseline="0" dirty="0">
                <a:ln>
                  <a:noFill/>
                </a:ln>
                <a:solidFill>
                  <a:srgbClr val="02444A"/>
                </a:solidFill>
                <a:effectLst/>
                <a:latin typeface="DIN Condensed" charset="0"/>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4C05B"/>
                </a:solidFill>
                <a:effectLst/>
                <a:latin typeface="Source Sans 3 Semibold" charset="0"/>
                <a:ea typeface="Calibri" panose="020F0502020204030204" pitchFamily="34" charset="0"/>
                <a:cs typeface="Times New Roman" panose="02020603050405020304" pitchFamily="18" charset="0"/>
              </a:rPr>
              <a:t>$0.15</a:t>
            </a:r>
            <a:r>
              <a:rPr kumimoji="0" lang="en-US"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rPr>
              <a:t>	</a:t>
            </a:r>
            <a:r>
              <a:rPr kumimoji="0" lang="bg-BG"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rPr>
              <a:t>Цена</a:t>
            </a:r>
            <a:r>
              <a:rPr kumimoji="0" lang="bg-BG" altLang="en-US" sz="1600" b="0" i="0" u="none" strike="noStrike" cap="none" normalizeH="0" dirty="0">
                <a:ln>
                  <a:noFill/>
                </a:ln>
                <a:solidFill>
                  <a:srgbClr val="CC9030"/>
                </a:solidFill>
                <a:effectLst/>
                <a:latin typeface="Source Sans 3" charset="0"/>
                <a:ea typeface="Calibri" panose="020F0502020204030204" pitchFamily="34" charset="0"/>
                <a:cs typeface="Times New Roman" panose="02020603050405020304" pitchFamily="18" charset="0"/>
              </a:rPr>
              <a:t> на еднократна опаковка</a:t>
            </a:r>
            <a:r>
              <a:rPr kumimoji="0" lang="en-US"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rPr>
              <a:t> (</a:t>
            </a:r>
            <a:r>
              <a:rPr kumimoji="0" lang="bg-BG"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rPr>
              <a:t>чаша, капак, бъркалка</a:t>
            </a:r>
            <a:r>
              <a:rPr kumimoji="0" lang="en-US"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rPr>
              <a:t>)</a:t>
            </a:r>
            <a:endParaRPr kumimoji="0" lang="en-IE"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4C05B"/>
                </a:solidFill>
                <a:effectLst/>
                <a:latin typeface="Source Sans 3 Semibold" charset="0"/>
                <a:ea typeface="Calibri" panose="020F0502020204030204" pitchFamily="34" charset="0"/>
                <a:cs typeface="Times New Roman" panose="02020603050405020304" pitchFamily="18" charset="0"/>
              </a:rPr>
              <a:t>$0.10	</a:t>
            </a:r>
            <a:r>
              <a:rPr lang="bg-BG" altLang="en-US" sz="1600" dirty="0">
                <a:solidFill>
                  <a:srgbClr val="CC9030"/>
                </a:solidFill>
                <a:latin typeface="Source Sans 3 Semibold" charset="0"/>
                <a:ea typeface="Calibri" panose="020F0502020204030204" pitchFamily="34" charset="0"/>
                <a:cs typeface="Times New Roman" panose="02020603050405020304" pitchFamily="18" charset="0"/>
              </a:rPr>
              <a:t>Отстъпка за чаша при „донесете сами“ </a:t>
            </a:r>
            <a:endParaRPr kumimoji="0" lang="en-IE"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4C05B"/>
                </a:solidFill>
                <a:effectLst/>
                <a:latin typeface="Source Sans 3 Semibold" charset="0"/>
                <a:ea typeface="Calibri" panose="020F0502020204030204" pitchFamily="34" charset="0"/>
                <a:cs typeface="Times New Roman" panose="02020603050405020304" pitchFamily="18" charset="0"/>
              </a:rPr>
              <a:t>12 hours</a:t>
            </a:r>
            <a:r>
              <a:rPr kumimoji="0" lang="en-US"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rPr>
              <a:t>	</a:t>
            </a:r>
            <a:r>
              <a:rPr kumimoji="0" lang="bg-BG"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rPr>
              <a:t>Дневни</a:t>
            </a:r>
            <a:r>
              <a:rPr kumimoji="0" lang="bg-BG" altLang="en-US" sz="1600" b="0" i="0" u="none" strike="noStrike" cap="none" normalizeH="0" dirty="0">
                <a:ln>
                  <a:noFill/>
                </a:ln>
                <a:solidFill>
                  <a:srgbClr val="CC9030"/>
                </a:solidFill>
                <a:effectLst/>
                <a:latin typeface="Source Sans 3" charset="0"/>
                <a:ea typeface="Calibri" panose="020F0502020204030204" pitchFamily="34" charset="0"/>
                <a:cs typeface="Times New Roman" panose="02020603050405020304" pitchFamily="18" charset="0"/>
              </a:rPr>
              <a:t> работни часове</a:t>
            </a:r>
            <a:endParaRPr kumimoji="0" lang="en-IE"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IE" altLang="en-US" sz="6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6114641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bowl of fruit&#10;&#10;Description automatically generated">
            <a:extLst>
              <a:ext uri="{FF2B5EF4-FFF2-40B4-BE49-F238E27FC236}">
                <a16:creationId xmlns:a16="http://schemas.microsoft.com/office/drawing/2014/main" id="{24254257-F31C-4A6F-A3D9-3A98B9840B00}"/>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68524629-91C8-CC44-B13E-DD769D07E323}"/>
              </a:ext>
            </a:extLst>
          </p:cNvPr>
          <p:cNvSpPr>
            <a:spLocks noGrp="1"/>
          </p:cNvSpPr>
          <p:nvPr>
            <p:ph type="body" sz="quarter" idx="16"/>
          </p:nvPr>
        </p:nvSpPr>
        <p:spPr/>
        <p:txBody>
          <a:bodyPr>
            <a:normAutofit fontScale="70000" lnSpcReduction="20000"/>
          </a:bodyPr>
          <a:lstStyle/>
          <a:p>
            <a:r>
              <a:rPr lang="bg-BG" b="1" dirty="0">
                <a:solidFill>
                  <a:srgbClr val="085156"/>
                </a:solidFill>
              </a:rPr>
              <a:t>ПАКТ ЗА ПЛАСТМАСИ В ОК/</a:t>
            </a:r>
            <a:r>
              <a:rPr lang="en-US" b="1" dirty="0">
                <a:solidFill>
                  <a:srgbClr val="085156"/>
                </a:solidFill>
              </a:rPr>
              <a:t>UK PLASTICS PACT</a:t>
            </a:r>
          </a:p>
        </p:txBody>
      </p:sp>
      <p:sp>
        <p:nvSpPr>
          <p:cNvPr id="4" name="Text Placeholder 3">
            <a:extLst>
              <a:ext uri="{FF2B5EF4-FFF2-40B4-BE49-F238E27FC236}">
                <a16:creationId xmlns:a16="http://schemas.microsoft.com/office/drawing/2014/main" id="{A2B95485-BA0C-EC41-B078-7950BA62DB17}"/>
              </a:ext>
            </a:extLst>
          </p:cNvPr>
          <p:cNvSpPr>
            <a:spLocks noGrp="1"/>
          </p:cNvSpPr>
          <p:nvPr>
            <p:ph type="body" sz="quarter" idx="17"/>
          </p:nvPr>
        </p:nvSpPr>
        <p:spPr/>
        <p:txBody>
          <a:bodyPr/>
          <a:lstStyle/>
          <a:p>
            <a:r>
              <a:rPr lang="bg-BG" sz="2400" dirty="0">
                <a:solidFill>
                  <a:srgbClr val="085156"/>
                </a:solidFill>
              </a:rPr>
              <a:t>ПАКТ ЗА ПЛАСТМАСИ В ОК/</a:t>
            </a:r>
            <a:r>
              <a:rPr lang="en-IE" sz="2400" dirty="0">
                <a:solidFill>
                  <a:srgbClr val="085156"/>
                </a:solidFill>
              </a:rPr>
              <a:t>UK PLASTICS PACT </a:t>
            </a:r>
            <a:r>
              <a:rPr lang="bg-BG" sz="2400" dirty="0">
                <a:solidFill>
                  <a:srgbClr val="085156"/>
                </a:solidFill>
              </a:rPr>
              <a:t>издаде много добри насоки за избор на устойчиви опаковки в сектора на хранителните услуги</a:t>
            </a:r>
            <a:r>
              <a:rPr lang="en-IE" sz="2400" dirty="0"/>
              <a:t>: </a:t>
            </a:r>
            <a:endParaRPr lang="en-IE" dirty="0">
              <a:hlinkClick r:id="rId3"/>
            </a:endParaRPr>
          </a:p>
          <a:p>
            <a:endParaRPr lang="en-IE" dirty="0">
              <a:hlinkClick r:id="rId3"/>
            </a:endParaRPr>
          </a:p>
          <a:p>
            <a:r>
              <a:rPr lang="en-IE" sz="2000" dirty="0">
                <a:hlinkClick r:id="rId3"/>
              </a:rPr>
              <a:t>https://www.wrap.org.uk/sites/files/wrap/Considerations-for-compostable-plastic-packaging.pdf#page=16</a:t>
            </a:r>
            <a:endParaRPr lang="en-US" sz="2000" dirty="0"/>
          </a:p>
        </p:txBody>
      </p:sp>
    </p:spTree>
    <p:extLst>
      <p:ext uri="{BB962C8B-B14F-4D97-AF65-F5344CB8AC3E}">
        <p14:creationId xmlns:p14="http://schemas.microsoft.com/office/powerpoint/2010/main" val="7789513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lobe from outer space">
            <a:extLst>
              <a:ext uri="{FF2B5EF4-FFF2-40B4-BE49-F238E27FC236}">
                <a16:creationId xmlns:a16="http://schemas.microsoft.com/office/drawing/2014/main" id="{D1E86706-C203-496B-BB79-E72B206B0BF6}"/>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a:xfrm flipH="1">
            <a:off x="6540708" y="6385"/>
            <a:ext cx="5651292" cy="6261962"/>
          </a:xfrm>
        </p:spPr>
      </p:pic>
      <p:sp>
        <p:nvSpPr>
          <p:cNvPr id="3" name="Text Placeholder 2">
            <a:extLst>
              <a:ext uri="{FF2B5EF4-FFF2-40B4-BE49-F238E27FC236}">
                <a16:creationId xmlns:a16="http://schemas.microsoft.com/office/drawing/2014/main" id="{A57CC90C-9813-487C-8191-606F32DA3518}"/>
              </a:ext>
            </a:extLst>
          </p:cNvPr>
          <p:cNvSpPr>
            <a:spLocks noGrp="1"/>
          </p:cNvSpPr>
          <p:nvPr>
            <p:ph type="body" sz="quarter" idx="19"/>
          </p:nvPr>
        </p:nvSpPr>
        <p:spPr/>
        <p:txBody>
          <a:bodyPr>
            <a:normAutofit fontScale="77500" lnSpcReduction="20000"/>
          </a:bodyPr>
          <a:lstStyle/>
          <a:p>
            <a:r>
              <a:rPr lang="bg-BG" b="1" dirty="0">
                <a:solidFill>
                  <a:srgbClr val="406F70"/>
                </a:solidFill>
              </a:rPr>
              <a:t>ДЕЙНОСТИ</a:t>
            </a:r>
            <a:r>
              <a:rPr lang="en-IE" b="1" dirty="0">
                <a:solidFill>
                  <a:srgbClr val="406F70"/>
                </a:solidFill>
              </a:rPr>
              <a:t>-</a:t>
            </a:r>
            <a:r>
              <a:rPr lang="bg-BG" b="1" dirty="0">
                <a:solidFill>
                  <a:srgbClr val="406F70"/>
                </a:solidFill>
              </a:rPr>
              <a:t>Контролен списък</a:t>
            </a:r>
            <a:r>
              <a:rPr lang="en-IE" b="1" dirty="0">
                <a:solidFill>
                  <a:srgbClr val="406F70"/>
                </a:solidFill>
              </a:rPr>
              <a:t>:</a:t>
            </a:r>
            <a:endParaRPr lang="en-IE" dirty="0"/>
          </a:p>
        </p:txBody>
      </p:sp>
      <p:sp>
        <p:nvSpPr>
          <p:cNvPr id="4" name="Text Placeholder 3">
            <a:extLst>
              <a:ext uri="{FF2B5EF4-FFF2-40B4-BE49-F238E27FC236}">
                <a16:creationId xmlns:a16="http://schemas.microsoft.com/office/drawing/2014/main" id="{09CCC9C0-846F-4695-8430-2B39882ABCA7}"/>
              </a:ext>
            </a:extLst>
          </p:cNvPr>
          <p:cNvSpPr>
            <a:spLocks noGrp="1"/>
          </p:cNvSpPr>
          <p:nvPr>
            <p:ph type="body" sz="quarter" idx="20"/>
          </p:nvPr>
        </p:nvSpPr>
        <p:spPr>
          <a:xfrm>
            <a:off x="388247" y="1786300"/>
            <a:ext cx="6502617" cy="3947440"/>
          </a:xfrm>
        </p:spPr>
        <p:txBody>
          <a:bodyPr/>
          <a:lstStyle/>
          <a:p>
            <a:r>
              <a:rPr lang="bg-BG" b="1" dirty="0">
                <a:solidFill>
                  <a:srgbClr val="406F70"/>
                </a:solidFill>
              </a:rPr>
              <a:t>Тенденции в храните в ерата на измененията в климата</a:t>
            </a:r>
            <a:endParaRPr lang="en-US" sz="2400" b="1" dirty="0">
              <a:solidFill>
                <a:srgbClr val="406F70"/>
              </a:solidFill>
            </a:endParaRPr>
          </a:p>
          <a:p>
            <a:r>
              <a:rPr lang="bg-BG" b="1" dirty="0">
                <a:solidFill>
                  <a:srgbClr val="406F70"/>
                </a:solidFill>
              </a:rPr>
              <a:t>Контролен списък за готовност</a:t>
            </a:r>
            <a:r>
              <a:rPr lang="en-IE" dirty="0">
                <a:solidFill>
                  <a:srgbClr val="406F70"/>
                </a:solidFill>
              </a:rPr>
              <a:t>:</a:t>
            </a:r>
          </a:p>
          <a:p>
            <a:r>
              <a:rPr lang="bg-BG" dirty="0">
                <a:solidFill>
                  <a:srgbClr val="406F70"/>
                </a:solidFill>
              </a:rPr>
              <a:t>Използвате ли устойчиви опаковки</a:t>
            </a:r>
            <a:r>
              <a:rPr lang="en-IE" dirty="0">
                <a:solidFill>
                  <a:srgbClr val="406F70"/>
                </a:solidFill>
              </a:rPr>
              <a:t>?</a:t>
            </a:r>
            <a:r>
              <a:rPr lang="en-US" dirty="0">
                <a:solidFill>
                  <a:srgbClr val="406F70"/>
                </a:solidFill>
              </a:rPr>
              <a:t> 	⃝</a:t>
            </a:r>
          </a:p>
          <a:p>
            <a:r>
              <a:rPr lang="bg-BG" dirty="0">
                <a:solidFill>
                  <a:srgbClr val="406F70"/>
                </a:solidFill>
              </a:rPr>
              <a:t>Насърчавате ли повторна употреба и намаляване на опаковките</a:t>
            </a:r>
            <a:r>
              <a:rPr lang="en-US" dirty="0">
                <a:solidFill>
                  <a:srgbClr val="406F70"/>
                </a:solidFill>
              </a:rPr>
              <a:t>? 	 	⃝</a:t>
            </a:r>
          </a:p>
          <a:p>
            <a:r>
              <a:rPr lang="bg-BG" dirty="0">
                <a:solidFill>
                  <a:srgbClr val="406F70"/>
                </a:solidFill>
              </a:rPr>
              <a:t>Вашият бизнес рециклира ли правилно</a:t>
            </a:r>
            <a:r>
              <a:rPr lang="en-US" dirty="0">
                <a:solidFill>
                  <a:srgbClr val="406F70"/>
                </a:solidFill>
              </a:rPr>
              <a:t>? 	⃝ </a:t>
            </a:r>
          </a:p>
          <a:p>
            <a:r>
              <a:rPr lang="bg-BG" dirty="0">
                <a:solidFill>
                  <a:srgbClr val="406F70"/>
                </a:solidFill>
              </a:rPr>
              <a:t>Избягвате ли използване на пластмаси</a:t>
            </a:r>
            <a:r>
              <a:rPr lang="en-US" dirty="0">
                <a:solidFill>
                  <a:srgbClr val="406F70"/>
                </a:solidFill>
              </a:rPr>
              <a:t>? 	⃝ </a:t>
            </a:r>
          </a:p>
          <a:p>
            <a:r>
              <a:rPr lang="bg-BG" dirty="0">
                <a:solidFill>
                  <a:srgbClr val="406F70"/>
                </a:solidFill>
              </a:rPr>
              <a:t>Предлагате ли алтернативни протеинови    опции в менюто си</a:t>
            </a:r>
            <a:r>
              <a:rPr lang="en-IE" dirty="0"/>
              <a:t>?	</a:t>
            </a:r>
            <a:r>
              <a:rPr lang="bg-BG" dirty="0"/>
              <a:t>               </a:t>
            </a:r>
            <a:r>
              <a:rPr lang="en-IE" dirty="0"/>
              <a:t>	</a:t>
            </a:r>
            <a:r>
              <a:rPr lang="en-US" dirty="0">
                <a:solidFill>
                  <a:srgbClr val="406F70"/>
                </a:solidFill>
              </a:rPr>
              <a:t> 	⃝ </a:t>
            </a:r>
            <a:r>
              <a:rPr lang="en-IE" dirty="0"/>
              <a:t>	</a:t>
            </a:r>
          </a:p>
        </p:txBody>
      </p:sp>
    </p:spTree>
    <p:extLst>
      <p:ext uri="{BB962C8B-B14F-4D97-AF65-F5344CB8AC3E}">
        <p14:creationId xmlns:p14="http://schemas.microsoft.com/office/powerpoint/2010/main" val="15032574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EC99D12-AE90-8945-A440-4B8732AE7606}"/>
              </a:ext>
            </a:extLst>
          </p:cNvPr>
          <p:cNvSpPr>
            <a:spLocks noGrp="1"/>
          </p:cNvSpPr>
          <p:nvPr>
            <p:ph type="body" sz="quarter" idx="19"/>
          </p:nvPr>
        </p:nvSpPr>
        <p:spPr/>
        <p:txBody>
          <a:bodyPr/>
          <a:lstStyle/>
          <a:p>
            <a:r>
              <a:rPr lang="bg-BG" dirty="0"/>
              <a:t>Някакви въпроси?</a:t>
            </a:r>
            <a:endParaRPr lang="en-US" dirty="0"/>
          </a:p>
        </p:txBody>
      </p:sp>
      <p:sp>
        <p:nvSpPr>
          <p:cNvPr id="6" name="Text Placeholder 5">
            <a:extLst>
              <a:ext uri="{FF2B5EF4-FFF2-40B4-BE49-F238E27FC236}">
                <a16:creationId xmlns:a16="http://schemas.microsoft.com/office/drawing/2014/main" id="{BF2607B3-3639-0248-950E-5ED1788F9D35}"/>
              </a:ext>
            </a:extLst>
          </p:cNvPr>
          <p:cNvSpPr>
            <a:spLocks noGrp="1"/>
          </p:cNvSpPr>
          <p:nvPr>
            <p:ph type="body" sz="quarter" idx="20"/>
          </p:nvPr>
        </p:nvSpPr>
        <p:spPr/>
        <p:txBody>
          <a:bodyPr>
            <a:normAutofit fontScale="70000" lnSpcReduction="20000"/>
          </a:bodyPr>
          <a:lstStyle/>
          <a:p>
            <a:r>
              <a:rPr lang="bg-BG" dirty="0"/>
              <a:t>Благодарим ви</a:t>
            </a:r>
            <a:r>
              <a:rPr lang="en-US" dirty="0"/>
              <a:t>!</a:t>
            </a:r>
          </a:p>
        </p:txBody>
      </p:sp>
    </p:spTree>
    <p:extLst>
      <p:ext uri="{BB962C8B-B14F-4D97-AF65-F5344CB8AC3E}">
        <p14:creationId xmlns:p14="http://schemas.microsoft.com/office/powerpoint/2010/main" val="1684046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ld map formed by people united">
            <a:extLst>
              <a:ext uri="{FF2B5EF4-FFF2-40B4-BE49-F238E27FC236}">
                <a16:creationId xmlns:a16="http://schemas.microsoft.com/office/drawing/2014/main" id="{EFB86788-612D-454A-927F-6A41990B93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4000" y="1813810"/>
            <a:ext cx="6858000" cy="4236971"/>
          </a:xfrm>
          <a:prstGeom prst="rect">
            <a:avLst/>
          </a:prstGeom>
        </p:spPr>
      </p:pic>
      <p:sp>
        <p:nvSpPr>
          <p:cNvPr id="2" name="Text Placeholder 1">
            <a:extLst>
              <a:ext uri="{FF2B5EF4-FFF2-40B4-BE49-F238E27FC236}">
                <a16:creationId xmlns:a16="http://schemas.microsoft.com/office/drawing/2014/main" id="{D57C1C9A-3589-2741-9EC3-54EF8109404C}"/>
              </a:ext>
            </a:extLst>
          </p:cNvPr>
          <p:cNvSpPr>
            <a:spLocks noGrp="1"/>
          </p:cNvSpPr>
          <p:nvPr>
            <p:ph type="body" sz="quarter" idx="19"/>
          </p:nvPr>
        </p:nvSpPr>
        <p:spPr>
          <a:xfrm>
            <a:off x="2773179" y="807219"/>
            <a:ext cx="8775233" cy="1006591"/>
          </a:xfrm>
        </p:spPr>
        <p:txBody>
          <a:bodyPr>
            <a:normAutofit/>
          </a:bodyPr>
          <a:lstStyle/>
          <a:p>
            <a:r>
              <a:rPr lang="bg-BG" b="1" dirty="0">
                <a:solidFill>
                  <a:srgbClr val="F5C05B"/>
                </a:solidFill>
              </a:rPr>
              <a:t>Фактори за климатични промени</a:t>
            </a:r>
            <a:endParaRPr lang="en-US" b="1" dirty="0">
              <a:solidFill>
                <a:srgbClr val="F5C05B"/>
              </a:solidFill>
            </a:endParaRPr>
          </a:p>
        </p:txBody>
      </p:sp>
      <p:sp>
        <p:nvSpPr>
          <p:cNvPr id="3" name="Text Placeholder 2">
            <a:extLst>
              <a:ext uri="{FF2B5EF4-FFF2-40B4-BE49-F238E27FC236}">
                <a16:creationId xmlns:a16="http://schemas.microsoft.com/office/drawing/2014/main" id="{77AAD46A-AF4D-F740-B502-607D22F90AB7}"/>
              </a:ext>
            </a:extLst>
          </p:cNvPr>
          <p:cNvSpPr>
            <a:spLocks noGrp="1"/>
          </p:cNvSpPr>
          <p:nvPr>
            <p:ph type="body" sz="quarter" idx="20"/>
          </p:nvPr>
        </p:nvSpPr>
        <p:spPr>
          <a:xfrm>
            <a:off x="77118" y="1377108"/>
            <a:ext cx="5849957" cy="5709492"/>
          </a:xfrm>
        </p:spPr>
        <p:txBody>
          <a:bodyPr/>
          <a:lstStyle/>
          <a:p>
            <a:endParaRPr lang="en-IE" dirty="0"/>
          </a:p>
          <a:p>
            <a:pPr marL="342900" indent="-342900">
              <a:buFont typeface="Arial" panose="020B0604020202020204" pitchFamily="34" charset="0"/>
              <a:buChar char="•"/>
            </a:pPr>
            <a:r>
              <a:rPr lang="bg-BG" dirty="0">
                <a:solidFill>
                  <a:srgbClr val="406F70"/>
                </a:solidFill>
              </a:rPr>
              <a:t>Скорошно проучване на в </a:t>
            </a:r>
            <a:r>
              <a:rPr lang="bg-BG" dirty="0" err="1">
                <a:solidFill>
                  <a:srgbClr val="406F70"/>
                </a:solidFill>
              </a:rPr>
              <a:t>Биосайънсис</a:t>
            </a:r>
            <a:r>
              <a:rPr lang="bg-BG" dirty="0">
                <a:solidFill>
                  <a:srgbClr val="406F70"/>
                </a:solidFill>
              </a:rPr>
              <a:t>/</a:t>
            </a:r>
            <a:r>
              <a:rPr lang="en-IE" dirty="0">
                <a:solidFill>
                  <a:srgbClr val="406F70"/>
                </a:solidFill>
              </a:rPr>
              <a:t> </a:t>
            </a:r>
            <a:r>
              <a:rPr lang="en-IE" dirty="0">
                <a:solidFill>
                  <a:srgbClr val="406F70"/>
                </a:solidFill>
                <a:hlinkClick r:id="rId3"/>
              </a:rPr>
              <a:t>Biosciences</a:t>
            </a:r>
            <a:r>
              <a:rPr lang="en-IE" dirty="0">
                <a:solidFill>
                  <a:srgbClr val="406F70"/>
                </a:solidFill>
              </a:rPr>
              <a:t> </a:t>
            </a:r>
            <a:r>
              <a:rPr lang="bg-BG" dirty="0">
                <a:solidFill>
                  <a:srgbClr val="406F70"/>
                </a:solidFill>
              </a:rPr>
              <a:t>предполага, че вероятно производството на храни ще трябва да се увеличи между </a:t>
            </a:r>
            <a:r>
              <a:rPr lang="en-IE" dirty="0">
                <a:solidFill>
                  <a:srgbClr val="406F70"/>
                </a:solidFill>
              </a:rPr>
              <a:t>25% </a:t>
            </a:r>
            <a:r>
              <a:rPr lang="bg-BG" dirty="0">
                <a:solidFill>
                  <a:srgbClr val="406F70"/>
                </a:solidFill>
              </a:rPr>
              <a:t>и</a:t>
            </a:r>
            <a:r>
              <a:rPr lang="en-IE" dirty="0">
                <a:solidFill>
                  <a:srgbClr val="406F70"/>
                </a:solidFill>
              </a:rPr>
              <a:t> 70%</a:t>
            </a:r>
            <a:r>
              <a:rPr lang="bg-BG" dirty="0">
                <a:solidFill>
                  <a:srgbClr val="406F70"/>
                </a:solidFill>
              </a:rPr>
              <a:t>, за да отговори на търсенето на храна през</a:t>
            </a:r>
            <a:r>
              <a:rPr lang="en-IE" dirty="0">
                <a:solidFill>
                  <a:srgbClr val="406F70"/>
                </a:solidFill>
              </a:rPr>
              <a:t> 2050 </a:t>
            </a:r>
            <a:r>
              <a:rPr lang="bg-BG" dirty="0">
                <a:solidFill>
                  <a:srgbClr val="406F70"/>
                </a:solidFill>
              </a:rPr>
              <a:t>г</a:t>
            </a:r>
            <a:r>
              <a:rPr lang="en-IE" dirty="0">
                <a:solidFill>
                  <a:srgbClr val="406F70"/>
                </a:solidFill>
              </a:rPr>
              <a:t>. </a:t>
            </a:r>
          </a:p>
          <a:p>
            <a:pPr marL="342900" indent="-342900">
              <a:buFont typeface="Arial" panose="020B0604020202020204" pitchFamily="34" charset="0"/>
              <a:buChar char="•"/>
            </a:pPr>
            <a:r>
              <a:rPr lang="bg-BG" dirty="0">
                <a:solidFill>
                  <a:srgbClr val="406F70"/>
                </a:solidFill>
              </a:rPr>
              <a:t>Устойчивото хранене на </a:t>
            </a:r>
            <a:r>
              <a:rPr lang="en-IE" dirty="0">
                <a:solidFill>
                  <a:srgbClr val="406F70"/>
                </a:solidFill>
              </a:rPr>
              <a:t>10 </a:t>
            </a:r>
            <a:r>
              <a:rPr lang="bg-BG" dirty="0">
                <a:solidFill>
                  <a:srgbClr val="406F70"/>
                </a:solidFill>
              </a:rPr>
              <a:t>милиарда души към </a:t>
            </a:r>
            <a:r>
              <a:rPr lang="en-IE" dirty="0">
                <a:solidFill>
                  <a:srgbClr val="406F70"/>
                </a:solidFill>
              </a:rPr>
              <a:t>2050</a:t>
            </a:r>
            <a:r>
              <a:rPr lang="bg-BG" dirty="0">
                <a:solidFill>
                  <a:srgbClr val="406F70"/>
                </a:solidFill>
              </a:rPr>
              <a:t> г.</a:t>
            </a:r>
            <a:r>
              <a:rPr lang="en-IE" dirty="0">
                <a:solidFill>
                  <a:srgbClr val="406F70"/>
                </a:solidFill>
              </a:rPr>
              <a:t> </a:t>
            </a:r>
            <a:r>
              <a:rPr lang="bg-BG" dirty="0">
                <a:solidFill>
                  <a:srgbClr val="406F70"/>
                </a:solidFill>
              </a:rPr>
              <a:t>изисква затваряне на  три празнини</a:t>
            </a:r>
            <a:r>
              <a:rPr lang="en-IE" dirty="0">
                <a:solidFill>
                  <a:srgbClr val="406F70"/>
                </a:solidFill>
              </a:rPr>
              <a:t>: </a:t>
            </a:r>
          </a:p>
          <a:p>
            <a:r>
              <a:rPr lang="en-IE" dirty="0">
                <a:solidFill>
                  <a:srgbClr val="406F70"/>
                </a:solidFill>
              </a:rPr>
              <a:t>	</a:t>
            </a:r>
            <a:r>
              <a:rPr lang="bg-BG" dirty="0">
                <a:solidFill>
                  <a:srgbClr val="406F70"/>
                </a:solidFill>
              </a:rPr>
              <a:t>Проблеми с храната</a:t>
            </a:r>
            <a:endParaRPr lang="en-IE" dirty="0">
              <a:solidFill>
                <a:srgbClr val="406F70"/>
              </a:solidFill>
            </a:endParaRPr>
          </a:p>
          <a:p>
            <a:r>
              <a:rPr lang="en-IE" dirty="0">
                <a:solidFill>
                  <a:srgbClr val="406F70"/>
                </a:solidFill>
              </a:rPr>
              <a:t>	</a:t>
            </a:r>
            <a:r>
              <a:rPr lang="bg-BG" dirty="0">
                <a:solidFill>
                  <a:srgbClr val="406F70"/>
                </a:solidFill>
              </a:rPr>
              <a:t>Проблеми със земя</a:t>
            </a:r>
            <a:r>
              <a:rPr lang="en-IE" dirty="0">
                <a:solidFill>
                  <a:srgbClr val="406F70"/>
                </a:solidFill>
              </a:rPr>
              <a:t> </a:t>
            </a:r>
          </a:p>
          <a:p>
            <a:r>
              <a:rPr lang="en-IE" dirty="0">
                <a:solidFill>
                  <a:srgbClr val="406F70"/>
                </a:solidFill>
              </a:rPr>
              <a:t>	</a:t>
            </a:r>
            <a:r>
              <a:rPr lang="bg-BG" dirty="0">
                <a:solidFill>
                  <a:srgbClr val="406F70"/>
                </a:solidFill>
              </a:rPr>
              <a:t>Проблеми за смекчаване на ПГ</a:t>
            </a:r>
            <a:endParaRPr lang="en-IE" dirty="0">
              <a:solidFill>
                <a:srgbClr val="406F70"/>
              </a:solidFill>
            </a:endParaRPr>
          </a:p>
          <a:p>
            <a:endParaRPr lang="en-US" dirty="0"/>
          </a:p>
        </p:txBody>
      </p:sp>
    </p:spTree>
    <p:extLst>
      <p:ext uri="{BB962C8B-B14F-4D97-AF65-F5344CB8AC3E}">
        <p14:creationId xmlns:p14="http://schemas.microsoft.com/office/powerpoint/2010/main" val="32809713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F7F29FAAF84E49985F5364605989CA" ma:contentTypeVersion="8" ma:contentTypeDescription="Create a new document." ma:contentTypeScope="" ma:versionID="422fd0eccd15940ec8205d25b9bb0228">
  <xsd:schema xmlns:xsd="http://www.w3.org/2001/XMLSchema" xmlns:xs="http://www.w3.org/2001/XMLSchema" xmlns:p="http://schemas.microsoft.com/office/2006/metadata/properties" xmlns:ns2="67dd3286-db87-444e-8dd1-4849b974caca" targetNamespace="http://schemas.microsoft.com/office/2006/metadata/properties" ma:root="true" ma:fieldsID="0aaa5d8ecb3d525cb0abd63b0ddb9e30" ns2:_="">
    <xsd:import namespace="67dd3286-db87-444e-8dd1-4849b974ca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d3286-db87-444e-8dd1-4849b974ca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8CDC66-3A54-408A-AA64-5CDBD3025C40}">
  <ds:schemaRefs>
    <ds:schemaRef ds:uri="http://purl.org/dc/elements/1.1/"/>
    <ds:schemaRef ds:uri="http://www.w3.org/XML/1998/namespace"/>
    <ds:schemaRef ds:uri="http://purl.org/dc/terms/"/>
    <ds:schemaRef ds:uri="http://purl.org/dc/dcmityp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67dd3286-db87-444e-8dd1-4849b974caca"/>
  </ds:schemaRefs>
</ds:datastoreItem>
</file>

<file path=customXml/itemProps2.xml><?xml version="1.0" encoding="utf-8"?>
<ds:datastoreItem xmlns:ds="http://schemas.openxmlformats.org/officeDocument/2006/customXml" ds:itemID="{F6C29C56-3D42-4326-9DDA-2C87050FB0D2}">
  <ds:schemaRefs>
    <ds:schemaRef ds:uri="http://schemas.microsoft.com/sharepoint/v3/contenttype/forms"/>
  </ds:schemaRefs>
</ds:datastoreItem>
</file>

<file path=customXml/itemProps3.xml><?xml version="1.0" encoding="utf-8"?>
<ds:datastoreItem xmlns:ds="http://schemas.openxmlformats.org/officeDocument/2006/customXml" ds:itemID="{34E262B3-316A-4D42-9576-66DC490CB1FA}">
  <ds:schemaRefs>
    <ds:schemaRef ds:uri="67dd3286-db87-444e-8dd1-4849b974ca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10084</TotalTime>
  <Words>7491</Words>
  <Application>Microsoft Macintosh PowerPoint</Application>
  <PresentationFormat>Widescreen</PresentationFormat>
  <Paragraphs>542</Paragraphs>
  <Slides>83</Slides>
  <Notes>5</Notes>
  <HiddenSlides>0</HiddenSlides>
  <MMClips>6</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83</vt:i4>
      </vt:variant>
    </vt:vector>
  </HeadingPairs>
  <TitlesOfParts>
    <vt:vector size="106" baseType="lpstr">
      <vt:lpstr>acumin-pro-semi-condensed</vt:lpstr>
      <vt:lpstr>Alegreya</vt:lpstr>
      <vt:lpstr>Arial</vt:lpstr>
      <vt:lpstr>Arial Narrow</vt:lpstr>
      <vt:lpstr>Arial,Sans-Serif</vt:lpstr>
      <vt:lpstr>Austin News</vt:lpstr>
      <vt:lpstr>Calibri</vt:lpstr>
      <vt:lpstr>Calibri (Body)</vt:lpstr>
      <vt:lpstr>Calibri Light</vt:lpstr>
      <vt:lpstr>DIN Condensed</vt:lpstr>
      <vt:lpstr>FreeSans</vt:lpstr>
      <vt:lpstr>Helvetica Neue</vt:lpstr>
      <vt:lpstr>Lucida Grande</vt:lpstr>
      <vt:lpstr>Open Sans</vt:lpstr>
      <vt:lpstr>Open Sans</vt:lpstr>
      <vt:lpstr>Quattrocento Sans</vt:lpstr>
      <vt:lpstr>Roboto</vt:lpstr>
      <vt:lpstr>Source Sans 3</vt:lpstr>
      <vt:lpstr>Source Sans 3 Semibold</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На какво трябва да обърнем внимание…</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Cooney</dc:creator>
  <cp:lastModifiedBy>Ian Sayers</cp:lastModifiedBy>
  <cp:revision>539</cp:revision>
  <dcterms:created xsi:type="dcterms:W3CDTF">2020-02-11T09:40:22Z</dcterms:created>
  <dcterms:modified xsi:type="dcterms:W3CDTF">2022-01-24T16:48:58Z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0x010100D0F7F29FAAF84E49985F5364605989CA</vt:lpwstr>
  </property>
</Properties>
</file>