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5"/>
  </p:notesMasterIdLst>
  <p:sldIdLst>
    <p:sldId id="294" r:id="rId5"/>
    <p:sldId id="361" r:id="rId6"/>
    <p:sldId id="347" r:id="rId7"/>
    <p:sldId id="284" r:id="rId8"/>
    <p:sldId id="303" r:id="rId9"/>
    <p:sldId id="302" r:id="rId10"/>
    <p:sldId id="368" r:id="rId11"/>
    <p:sldId id="370" r:id="rId12"/>
    <p:sldId id="313" r:id="rId13"/>
    <p:sldId id="312" r:id="rId14"/>
    <p:sldId id="286" r:id="rId15"/>
    <p:sldId id="279" r:id="rId16"/>
    <p:sldId id="297" r:id="rId17"/>
    <p:sldId id="371" r:id="rId18"/>
    <p:sldId id="373" r:id="rId19"/>
    <p:sldId id="374" r:id="rId20"/>
    <p:sldId id="304" r:id="rId21"/>
    <p:sldId id="298" r:id="rId22"/>
    <p:sldId id="384" r:id="rId23"/>
    <p:sldId id="321" r:id="rId24"/>
    <p:sldId id="375" r:id="rId25"/>
    <p:sldId id="376" r:id="rId26"/>
    <p:sldId id="301" r:id="rId27"/>
    <p:sldId id="377" r:id="rId28"/>
    <p:sldId id="310" r:id="rId29"/>
    <p:sldId id="306" r:id="rId30"/>
    <p:sldId id="378" r:id="rId31"/>
    <p:sldId id="379" r:id="rId32"/>
    <p:sldId id="316" r:id="rId33"/>
    <p:sldId id="381" r:id="rId34"/>
    <p:sldId id="317" r:id="rId35"/>
    <p:sldId id="309" r:id="rId36"/>
    <p:sldId id="296" r:id="rId37"/>
    <p:sldId id="336" r:id="rId38"/>
    <p:sldId id="337" r:id="rId39"/>
    <p:sldId id="339" r:id="rId40"/>
    <p:sldId id="319" r:id="rId41"/>
    <p:sldId id="365" r:id="rId42"/>
    <p:sldId id="363" r:id="rId43"/>
    <p:sldId id="334" r:id="rId44"/>
    <p:sldId id="366" r:id="rId45"/>
    <p:sldId id="380" r:id="rId46"/>
    <p:sldId id="348" r:id="rId47"/>
    <p:sldId id="345" r:id="rId48"/>
    <p:sldId id="362" r:id="rId49"/>
    <p:sldId id="349" r:id="rId50"/>
    <p:sldId id="350" r:id="rId51"/>
    <p:sldId id="351" r:id="rId52"/>
    <p:sldId id="352" r:id="rId53"/>
    <p:sldId id="355" r:id="rId54"/>
    <p:sldId id="356" r:id="rId55"/>
    <p:sldId id="357" r:id="rId56"/>
    <p:sldId id="358" r:id="rId57"/>
    <p:sldId id="359" r:id="rId58"/>
    <p:sldId id="353" r:id="rId59"/>
    <p:sldId id="382" r:id="rId60"/>
    <p:sldId id="354" r:id="rId61"/>
    <p:sldId id="360" r:id="rId62"/>
    <p:sldId id="285" r:id="rId63"/>
    <p:sldId id="29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156"/>
    <a:srgbClr val="F5C05B"/>
    <a:srgbClr val="CC9131"/>
    <a:srgbClr val="406F70"/>
    <a:srgbClr val="1CC2D4"/>
    <a:srgbClr val="5E5E5E"/>
    <a:srgbClr val="044449"/>
    <a:srgbClr val="F26B27"/>
    <a:srgbClr val="C54A9A"/>
    <a:srgbClr val="1EB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44"/>
  </p:normalViewPr>
  <p:slideViewPr>
    <p:cSldViewPr snapToGrid="0">
      <p:cViewPr varScale="1">
        <p:scale>
          <a:sx n="116" d="100"/>
          <a:sy n="116" d="100"/>
        </p:scale>
        <p:origin x="960"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27</a:t>
            </a:fld>
            <a:endParaRPr lang="en-US"/>
          </a:p>
        </p:txBody>
      </p:sp>
    </p:spTree>
    <p:extLst>
      <p:ext uri="{BB962C8B-B14F-4D97-AF65-F5344CB8AC3E}">
        <p14:creationId xmlns:p14="http://schemas.microsoft.com/office/powerpoint/2010/main" val="30235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text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5" name="Freeform 14">
            <a:extLst>
              <a:ext uri="{FF2B5EF4-FFF2-40B4-BE49-F238E27FC236}">
                <a16:creationId xmlns:a16="http://schemas.microsoft.com/office/drawing/2014/main" id="{AD0D5CAB-74C1-0E43-849C-A45CF04F6F04}"/>
              </a:ext>
            </a:extLst>
          </p:cNvPr>
          <p:cNvSpPr/>
          <p:nvPr userDrawn="1"/>
        </p:nvSpPr>
        <p:spPr>
          <a:xfrm>
            <a:off x="-105413" y="-1"/>
            <a:ext cx="6298404" cy="5900507"/>
          </a:xfrm>
          <a:custGeom>
            <a:avLst/>
            <a:gdLst>
              <a:gd name="connsiteX0" fmla="*/ 196547 w 6298404"/>
              <a:gd name="connsiteY0" fmla="*/ 0 h 5900507"/>
              <a:gd name="connsiteX1" fmla="*/ 926203 w 6298404"/>
              <a:gd name="connsiteY1" fmla="*/ 0 h 5900507"/>
              <a:gd name="connsiteX2" fmla="*/ 926203 w 6298404"/>
              <a:gd name="connsiteY2" fmla="*/ 4 h 5900507"/>
              <a:gd name="connsiteX3" fmla="*/ 6298404 w 6298404"/>
              <a:gd name="connsiteY3" fmla="*/ 4 h 5900507"/>
              <a:gd name="connsiteX4" fmla="*/ 6296454 w 6298404"/>
              <a:gd name="connsiteY4" fmla="*/ 44068 h 5900507"/>
              <a:gd name="connsiteX5" fmla="*/ 5516773 w 6298404"/>
              <a:gd name="connsiteY5" fmla="*/ 2716164 h 5900507"/>
              <a:gd name="connsiteX6" fmla="*/ 5369892 w 6298404"/>
              <a:gd name="connsiteY6" fmla="*/ 2976396 h 5900507"/>
              <a:gd name="connsiteX7" fmla="*/ 5373199 w 6298404"/>
              <a:gd name="connsiteY7" fmla="*/ 2976396 h 5900507"/>
              <a:gd name="connsiteX8" fmla="*/ 5254947 w 6298404"/>
              <a:gd name="connsiteY8" fmla="*/ 3174684 h 5900507"/>
              <a:gd name="connsiteX9" fmla="*/ 1199384 w 6298404"/>
              <a:gd name="connsiteY9" fmla="*/ 5871229 h 5900507"/>
              <a:gd name="connsiteX10" fmla="*/ 690892 w 6298404"/>
              <a:gd name="connsiteY10" fmla="*/ 5900504 h 5900507"/>
              <a:gd name="connsiteX11" fmla="*/ 690892 w 6298404"/>
              <a:gd name="connsiteY11" fmla="*/ 5900507 h 5900507"/>
              <a:gd name="connsiteX12" fmla="*/ 0 w 6298404"/>
              <a:gd name="connsiteY12" fmla="*/ 5900507 h 5900507"/>
              <a:gd name="connsiteX13" fmla="*/ 0 w 6298404"/>
              <a:gd name="connsiteY13" fmla="*/ 11319 h 5900507"/>
              <a:gd name="connsiteX14" fmla="*/ 196547 w 6298404"/>
              <a:gd name="connsiteY14" fmla="*/ 4 h 590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8404" h="5900507">
                <a:moveTo>
                  <a:pt x="196547" y="0"/>
                </a:moveTo>
                <a:lnTo>
                  <a:pt x="926203" y="0"/>
                </a:lnTo>
                <a:lnTo>
                  <a:pt x="926203" y="4"/>
                </a:lnTo>
                <a:lnTo>
                  <a:pt x="6298404" y="4"/>
                </a:lnTo>
                <a:lnTo>
                  <a:pt x="6296454" y="44068"/>
                </a:lnTo>
                <a:cubicBezTo>
                  <a:pt x="6210068" y="1013921"/>
                  <a:pt x="5936180" y="1920575"/>
                  <a:pt x="5516773" y="2716164"/>
                </a:cubicBezTo>
                <a:lnTo>
                  <a:pt x="5369892" y="2976396"/>
                </a:lnTo>
                <a:lnTo>
                  <a:pt x="5373199" y="2976396"/>
                </a:lnTo>
                <a:lnTo>
                  <a:pt x="5254947" y="3174684"/>
                </a:lnTo>
                <a:cubicBezTo>
                  <a:pt x="4330127" y="4657442"/>
                  <a:pt x="2871902" y="5677569"/>
                  <a:pt x="1199384" y="5871229"/>
                </a:cubicBezTo>
                <a:lnTo>
                  <a:pt x="690892" y="5900504"/>
                </a:lnTo>
                <a:lnTo>
                  <a:pt x="690892" y="5900507"/>
                </a:lnTo>
                <a:lnTo>
                  <a:pt x="0" y="5900507"/>
                </a:lnTo>
                <a:lnTo>
                  <a:pt x="0" y="11319"/>
                </a:lnTo>
                <a:lnTo>
                  <a:pt x="196547" y="4"/>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2003112" y="4635607"/>
            <a:ext cx="3558128" cy="158086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3405197" y="2902605"/>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334798" y="49016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471763" y="729295"/>
            <a:ext cx="3579566"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Tree>
    <p:extLst>
      <p:ext uri="{BB962C8B-B14F-4D97-AF65-F5344CB8AC3E}">
        <p14:creationId xmlns:p14="http://schemas.microsoft.com/office/powerpoint/2010/main" val="254034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43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03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Photo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flipH="1">
            <a:off x="6540708" y="6385"/>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a:p>
          <a:p>
            <a:endParaRPr lang="en-US"/>
          </a:p>
          <a:p>
            <a:endParaRPr lang="en-US"/>
          </a:p>
          <a:p>
            <a:endParaRPr lang="en-US"/>
          </a:p>
          <a:p>
            <a:r>
              <a:rPr lang="en-US"/>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flipH="1">
            <a:off x="7197438" y="4146121"/>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6C50B39-CFAC-9D4F-A60A-82DB388EB798}"/>
              </a:ext>
            </a:extLst>
          </p:cNvPr>
          <p:cNvCxnSpPr/>
          <p:nvPr userDrawn="1"/>
        </p:nvCxnSpPr>
        <p:spPr>
          <a:xfrm flipH="1">
            <a:off x="495791" y="1545048"/>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4" y="652821"/>
            <a:ext cx="5279028"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2" y="1786300"/>
            <a:ext cx="5273104" cy="394744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7057088" y="498484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29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3" y="652821"/>
            <a:ext cx="8857251" cy="1160989"/>
          </a:xfrm>
        </p:spPr>
        <p:txBody>
          <a:bodyPr>
            <a:normAutofit/>
          </a:bodyPr>
          <a:lstStyle>
            <a:lvl1pPr marL="0" indent="0" algn="l">
              <a:buNone/>
              <a:defRPr sz="3600">
                <a:solidFill>
                  <a:srgbClr val="406F70"/>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54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2773179" y="652821"/>
            <a:ext cx="8775233" cy="1160989"/>
          </a:xfrm>
        </p:spPr>
        <p:txBody>
          <a:bodyPr>
            <a:normAutofit/>
          </a:bodyPr>
          <a:lstStyle>
            <a:lvl1pPr marL="0" indent="0" algn="r">
              <a:buNone/>
              <a:defRPr sz="3600">
                <a:solidFill>
                  <a:srgbClr val="406F70"/>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 name="Group 1">
            <a:extLst>
              <a:ext uri="{FF2B5EF4-FFF2-40B4-BE49-F238E27FC236}">
                <a16:creationId xmlns:a16="http://schemas.microsoft.com/office/drawing/2014/main" id="{264DD6A6-EA01-4E48-87A8-C48DA0EEB555}"/>
              </a:ext>
            </a:extLst>
          </p:cNvPr>
          <p:cNvGrpSpPr/>
          <p:nvPr userDrawn="1"/>
        </p:nvGrpSpPr>
        <p:grpSpPr>
          <a:xfrm flipH="1">
            <a:off x="0" y="297350"/>
            <a:ext cx="2471218" cy="1653822"/>
            <a:chOff x="9720782" y="349811"/>
            <a:chExt cx="2471218" cy="1653822"/>
          </a:xfrm>
        </p:grpSpPr>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picture containing drawing&#10;&#10;Description automatically generated">
            <a:extLst>
              <a:ext uri="{FF2B5EF4-FFF2-40B4-BE49-F238E27FC236}">
                <a16:creationId xmlns:a16="http://schemas.microsoft.com/office/drawing/2014/main" id="{66711F05-2A47-B348-A827-642057F7CD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13" name="TextBox 12">
            <a:extLst>
              <a:ext uri="{FF2B5EF4-FFF2-40B4-BE49-F238E27FC236}">
                <a16:creationId xmlns:a16="http://schemas.microsoft.com/office/drawing/2014/main" id="{1366D7AB-2970-494C-A6B7-4299E2BF2241}"/>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Tree>
    <p:extLst>
      <p:ext uri="{BB962C8B-B14F-4D97-AF65-F5344CB8AC3E}">
        <p14:creationId xmlns:p14="http://schemas.microsoft.com/office/powerpoint/2010/main" val="3966149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bullets slide with icons">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F5F9BA7-571F-4C47-A20F-A6A2DE65753E}"/>
              </a:ext>
            </a:extLst>
          </p:cNvPr>
          <p:cNvCxnSpPr/>
          <p:nvPr userDrawn="1"/>
        </p:nvCxnSpPr>
        <p:spPr>
          <a:xfrm>
            <a:off x="0" y="2517332"/>
            <a:ext cx="12192000" cy="0"/>
          </a:xfrm>
          <a:prstGeom prst="line">
            <a:avLst/>
          </a:prstGeom>
          <a:ln>
            <a:solidFill>
              <a:srgbClr val="044449"/>
            </a:solidFill>
          </a:ln>
        </p:spPr>
        <p:style>
          <a:lnRef idx="1">
            <a:schemeClr val="accent1"/>
          </a:lnRef>
          <a:fillRef idx="0">
            <a:schemeClr val="accent1"/>
          </a:fillRef>
          <a:effectRef idx="0">
            <a:schemeClr val="accent1"/>
          </a:effectRef>
          <a:fontRef idx="minor">
            <a:schemeClr val="tx1"/>
          </a:fontRef>
        </p:style>
      </p:cxnSp>
      <p:sp>
        <p:nvSpPr>
          <p:cNvPr id="14" name="Oval 41">
            <a:extLst>
              <a:ext uri="{FF2B5EF4-FFF2-40B4-BE49-F238E27FC236}">
                <a16:creationId xmlns:a16="http://schemas.microsoft.com/office/drawing/2014/main" id="{011DB00C-DF56-EC48-8BAB-4675866B48AE}"/>
              </a:ext>
            </a:extLst>
          </p:cNvPr>
          <p:cNvSpPr>
            <a:spLocks noChangeArrowheads="1"/>
          </p:cNvSpPr>
          <p:nvPr userDrawn="1"/>
        </p:nvSpPr>
        <p:spPr bwMode="auto">
          <a:xfrm>
            <a:off x="1863747" y="2031864"/>
            <a:ext cx="1049910" cy="1049910"/>
          </a:xfrm>
          <a:prstGeom prst="ellipse">
            <a:avLst/>
          </a:prstGeom>
          <a:solidFill>
            <a:srgbClr val="04444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Text Placeholder 23">
            <a:extLst>
              <a:ext uri="{FF2B5EF4-FFF2-40B4-BE49-F238E27FC236}">
                <a16:creationId xmlns:a16="http://schemas.microsoft.com/office/drawing/2014/main" id="{EB6CC0F4-69A2-4A48-8800-63FFA3B392DA}"/>
              </a:ext>
            </a:extLst>
          </p:cNvPr>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17" name="Text Placeholder 23">
            <a:extLst>
              <a:ext uri="{FF2B5EF4-FFF2-40B4-BE49-F238E27FC236}">
                <a16:creationId xmlns:a16="http://schemas.microsoft.com/office/drawing/2014/main" id="{F552D4BC-9998-D04A-8E28-4B7ECF397086}"/>
              </a:ext>
            </a:extLst>
          </p:cNvPr>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18" name="Straight Connector 17">
            <a:extLst>
              <a:ext uri="{FF2B5EF4-FFF2-40B4-BE49-F238E27FC236}">
                <a16:creationId xmlns:a16="http://schemas.microsoft.com/office/drawing/2014/main" id="{857E3B5E-E0ED-1F4F-A6CC-773952B492FD}"/>
              </a:ext>
            </a:extLst>
          </p:cNvPr>
          <p:cNvCxnSpPr/>
          <p:nvPr userDrawn="1"/>
        </p:nvCxnSpPr>
        <p:spPr>
          <a:xfrm flipH="1">
            <a:off x="555813" y="4342602"/>
            <a:ext cx="3591091" cy="0"/>
          </a:xfrm>
          <a:prstGeom prst="line">
            <a:avLst/>
          </a:prstGeom>
          <a:ln>
            <a:solidFill>
              <a:srgbClr val="044449"/>
            </a:solidFill>
          </a:ln>
        </p:spPr>
        <p:style>
          <a:lnRef idx="1">
            <a:schemeClr val="accent1"/>
          </a:lnRef>
          <a:fillRef idx="0">
            <a:schemeClr val="accent1"/>
          </a:fillRef>
          <a:effectRef idx="0">
            <a:schemeClr val="accent1"/>
          </a:effectRef>
          <a:fontRef idx="minor">
            <a:schemeClr val="tx1"/>
          </a:fontRef>
        </p:style>
      </p:cxnSp>
      <p:sp>
        <p:nvSpPr>
          <p:cNvPr id="19" name="Oval 41">
            <a:extLst>
              <a:ext uri="{FF2B5EF4-FFF2-40B4-BE49-F238E27FC236}">
                <a16:creationId xmlns:a16="http://schemas.microsoft.com/office/drawing/2014/main" id="{7BAEF165-2934-F042-9879-4FC8ADE458DB}"/>
              </a:ext>
            </a:extLst>
          </p:cNvPr>
          <p:cNvSpPr>
            <a:spLocks noChangeArrowheads="1"/>
          </p:cNvSpPr>
          <p:nvPr userDrawn="1"/>
        </p:nvSpPr>
        <p:spPr bwMode="auto">
          <a:xfrm>
            <a:off x="5691676" y="2031864"/>
            <a:ext cx="1049910" cy="1049910"/>
          </a:xfrm>
          <a:prstGeom prst="ellipse">
            <a:avLst/>
          </a:prstGeom>
          <a:solidFill>
            <a:srgbClr val="406F7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0" name="Text Placeholder 23">
            <a:extLst>
              <a:ext uri="{FF2B5EF4-FFF2-40B4-BE49-F238E27FC236}">
                <a16:creationId xmlns:a16="http://schemas.microsoft.com/office/drawing/2014/main" id="{3758CDC2-462B-984F-8984-550100DE9758}"/>
              </a:ext>
            </a:extLst>
          </p:cNvPr>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21" name="Text Placeholder 23">
            <a:extLst>
              <a:ext uri="{FF2B5EF4-FFF2-40B4-BE49-F238E27FC236}">
                <a16:creationId xmlns:a16="http://schemas.microsoft.com/office/drawing/2014/main" id="{3AC496FE-E102-3145-AC80-932A87D9DD66}"/>
              </a:ext>
            </a:extLst>
          </p:cNvPr>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22" name="Straight Connector 21">
            <a:extLst>
              <a:ext uri="{FF2B5EF4-FFF2-40B4-BE49-F238E27FC236}">
                <a16:creationId xmlns:a16="http://schemas.microsoft.com/office/drawing/2014/main" id="{C96F25D0-6E91-3B4F-B84C-5E1C405F734D}"/>
              </a:ext>
            </a:extLst>
          </p:cNvPr>
          <p:cNvCxnSpPr/>
          <p:nvPr userDrawn="1"/>
        </p:nvCxnSpPr>
        <p:spPr>
          <a:xfrm flipH="1">
            <a:off x="4383742" y="4342602"/>
            <a:ext cx="3591091" cy="0"/>
          </a:xfrm>
          <a:prstGeom prst="line">
            <a:avLst/>
          </a:prstGeom>
          <a:ln>
            <a:solidFill>
              <a:srgbClr val="406F70"/>
            </a:solidFill>
          </a:ln>
        </p:spPr>
        <p:style>
          <a:lnRef idx="1">
            <a:schemeClr val="accent1"/>
          </a:lnRef>
          <a:fillRef idx="0">
            <a:schemeClr val="accent1"/>
          </a:fillRef>
          <a:effectRef idx="0">
            <a:schemeClr val="accent1"/>
          </a:effectRef>
          <a:fontRef idx="minor">
            <a:schemeClr val="tx1"/>
          </a:fontRef>
        </p:style>
      </p:cxnSp>
      <p:sp>
        <p:nvSpPr>
          <p:cNvPr id="23" name="Oval 41">
            <a:extLst>
              <a:ext uri="{FF2B5EF4-FFF2-40B4-BE49-F238E27FC236}">
                <a16:creationId xmlns:a16="http://schemas.microsoft.com/office/drawing/2014/main" id="{650A3FD1-8F48-EE4A-BF81-E86E73CF4D8B}"/>
              </a:ext>
            </a:extLst>
          </p:cNvPr>
          <p:cNvSpPr>
            <a:spLocks noChangeArrowheads="1"/>
          </p:cNvSpPr>
          <p:nvPr userDrawn="1"/>
        </p:nvSpPr>
        <p:spPr bwMode="auto">
          <a:xfrm>
            <a:off x="9407546" y="2031864"/>
            <a:ext cx="1049910" cy="1049910"/>
          </a:xfrm>
          <a:prstGeom prst="ellipse">
            <a:avLst/>
          </a:prstGeom>
          <a:solidFill>
            <a:srgbClr val="F5C05B"/>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Text Placeholder 23">
            <a:extLst>
              <a:ext uri="{FF2B5EF4-FFF2-40B4-BE49-F238E27FC236}">
                <a16:creationId xmlns:a16="http://schemas.microsoft.com/office/drawing/2014/main" id="{D73425C0-FBE5-8C4D-8E8D-7E5C2C40B7AC}"/>
              </a:ext>
            </a:extLst>
          </p:cNvPr>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25" name="Text Placeholder 23">
            <a:extLst>
              <a:ext uri="{FF2B5EF4-FFF2-40B4-BE49-F238E27FC236}">
                <a16:creationId xmlns:a16="http://schemas.microsoft.com/office/drawing/2014/main" id="{BFE964B2-3B7F-6545-9A52-58961AFA0929}"/>
              </a:ext>
            </a:extLst>
          </p:cNvPr>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26" name="Straight Connector 25">
            <a:extLst>
              <a:ext uri="{FF2B5EF4-FFF2-40B4-BE49-F238E27FC236}">
                <a16:creationId xmlns:a16="http://schemas.microsoft.com/office/drawing/2014/main" id="{BA3A1136-C989-1E46-B9E2-F43E94AAD886}"/>
              </a:ext>
            </a:extLst>
          </p:cNvPr>
          <p:cNvCxnSpPr/>
          <p:nvPr userDrawn="1"/>
        </p:nvCxnSpPr>
        <p:spPr>
          <a:xfrm flipH="1">
            <a:off x="8099612" y="4342602"/>
            <a:ext cx="35910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FBCA3BE8-C0E8-D64C-AC53-A1ECC93018A4}"/>
              </a:ext>
            </a:extLst>
          </p:cNvPr>
          <p:cNvSpPr>
            <a:spLocks noGrp="1"/>
          </p:cNvSpPr>
          <p:nvPr>
            <p:ph type="body" sz="quarter" idx="13" hasCustomPrompt="1"/>
          </p:nvPr>
        </p:nvSpPr>
        <p:spPr>
          <a:xfrm>
            <a:off x="-94025" y="900212"/>
            <a:ext cx="12192000" cy="704485"/>
          </a:xfrm>
        </p:spPr>
        <p:txBody>
          <a:bodyPr>
            <a:normAutofit/>
          </a:bodyPr>
          <a:lstStyle>
            <a:lvl1pPr marL="0" indent="0" algn="ctr">
              <a:buNone/>
              <a:defRPr sz="3600">
                <a:solidFill>
                  <a:srgbClr val="5E5E5E"/>
                </a:solidFill>
                <a:latin typeface="+mn-lt"/>
              </a:defRPr>
            </a:lvl1pPr>
          </a:lstStyle>
          <a:p>
            <a:pPr lvl="0"/>
            <a:r>
              <a:rPr lang="en-US"/>
              <a:t>TITLE</a:t>
            </a:r>
          </a:p>
        </p:txBody>
      </p:sp>
      <p:pic>
        <p:nvPicPr>
          <p:cNvPr id="31" name="Picture 30" descr="A picture containing drawing&#10;&#10;Description automatically generated">
            <a:extLst>
              <a:ext uri="{FF2B5EF4-FFF2-40B4-BE49-F238E27FC236}">
                <a16:creationId xmlns:a16="http://schemas.microsoft.com/office/drawing/2014/main" id="{CFB8BBE4-D85B-E24F-822C-567C20318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32" name="TextBox 31">
            <a:extLst>
              <a:ext uri="{FF2B5EF4-FFF2-40B4-BE49-F238E27FC236}">
                <a16:creationId xmlns:a16="http://schemas.microsoft.com/office/drawing/2014/main" id="{C7DA4D82-9E24-1145-A6D3-7B6CC85BB580}"/>
              </a:ext>
            </a:extLst>
          </p:cNvPr>
          <p:cNvSpPr txBox="1"/>
          <p:nvPr userDrawn="1"/>
        </p:nvSpPr>
        <p:spPr>
          <a:xfrm>
            <a:off x="-1" y="6385778"/>
            <a:ext cx="12191999" cy="246221"/>
          </a:xfrm>
          <a:prstGeom prst="rect">
            <a:avLst/>
          </a:prstGeom>
          <a:noFill/>
        </p:spPr>
        <p:txBody>
          <a:bodyPr wrap="square" rtlCol="0">
            <a:spAutoFit/>
          </a:bodyPr>
          <a:lstStyle/>
          <a:p>
            <a:pPr algn="ctr"/>
            <a:r>
              <a:rPr lang="en-US" sz="1000">
                <a:solidFill>
                  <a:srgbClr val="406F70"/>
                </a:solidFill>
              </a:rPr>
              <a:t>INNOVATION FOR THE FOOD SERVICE SECTOR</a:t>
            </a:r>
          </a:p>
        </p:txBody>
      </p:sp>
    </p:spTree>
    <p:extLst>
      <p:ext uri="{BB962C8B-B14F-4D97-AF65-F5344CB8AC3E}">
        <p14:creationId xmlns:p14="http://schemas.microsoft.com/office/powerpoint/2010/main" val="1493237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041FA4-C8B8-5E47-8932-F4D63CB17F83}"/>
              </a:ext>
            </a:extLst>
          </p:cNvPr>
          <p:cNvSpPr/>
          <p:nvPr userDrawn="1"/>
        </p:nvSpPr>
        <p:spPr>
          <a:xfrm>
            <a:off x="4903304" y="1126433"/>
            <a:ext cx="7288696" cy="1302295"/>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A71EA6-6A1C-8F4C-9C08-F81853612952}"/>
              </a:ext>
            </a:extLst>
          </p:cNvPr>
          <p:cNvSpPr/>
          <p:nvPr userDrawn="1"/>
        </p:nvSpPr>
        <p:spPr>
          <a:xfrm>
            <a:off x="4903304" y="2749824"/>
            <a:ext cx="7288696" cy="1302295"/>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579A9E6-E2C7-1549-9608-8E85C1B75E4C}"/>
              </a:ext>
            </a:extLst>
          </p:cNvPr>
          <p:cNvSpPr/>
          <p:nvPr userDrawn="1"/>
        </p:nvSpPr>
        <p:spPr>
          <a:xfrm>
            <a:off x="4903304" y="4373215"/>
            <a:ext cx="7288696" cy="1302295"/>
          </a:xfrm>
          <a:prstGeom prst="rect">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4FC142-62E2-1E45-876B-A967920D3B56}"/>
              </a:ext>
            </a:extLst>
          </p:cNvPr>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C144A9-B0E6-6F49-B680-F3939719C6F0}"/>
              </a:ext>
            </a:extLst>
          </p:cNvPr>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7A1A1-D892-3340-8CEB-2DF3A1550FC6}"/>
              </a:ext>
            </a:extLst>
          </p:cNvPr>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A1431D8-C3DD-9341-960C-34C4CAAD5B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38" name="Text Placeholder 23">
            <a:extLst>
              <a:ext uri="{FF2B5EF4-FFF2-40B4-BE49-F238E27FC236}">
                <a16:creationId xmlns:a16="http://schemas.microsoft.com/office/drawing/2014/main" id="{2AF6C089-9985-F746-9018-EE98A4855044}"/>
              </a:ext>
            </a:extLst>
          </p:cNvPr>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39" name="Text Placeholder 25">
            <a:extLst>
              <a:ext uri="{FF2B5EF4-FFF2-40B4-BE49-F238E27FC236}">
                <a16:creationId xmlns:a16="http://schemas.microsoft.com/office/drawing/2014/main" id="{B2A5D283-F805-6143-BF44-B9512E1C8889}"/>
              </a:ext>
            </a:extLst>
          </p:cNvPr>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
        <p:nvSpPr>
          <p:cNvPr id="40" name="Text Placeholder 23">
            <a:extLst>
              <a:ext uri="{FF2B5EF4-FFF2-40B4-BE49-F238E27FC236}">
                <a16:creationId xmlns:a16="http://schemas.microsoft.com/office/drawing/2014/main" id="{98C034C7-2EE7-3B48-8585-70C8A1E4A1A9}"/>
              </a:ext>
            </a:extLst>
          </p:cNvPr>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a:t>01</a:t>
            </a:r>
          </a:p>
        </p:txBody>
      </p:sp>
      <p:sp>
        <p:nvSpPr>
          <p:cNvPr id="41" name="Text Placeholder 2">
            <a:extLst>
              <a:ext uri="{FF2B5EF4-FFF2-40B4-BE49-F238E27FC236}">
                <a16:creationId xmlns:a16="http://schemas.microsoft.com/office/drawing/2014/main" id="{18B0D704-0A4B-7540-8B5A-071583897382}"/>
              </a:ext>
            </a:extLst>
          </p:cNvPr>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cxnSp>
        <p:nvCxnSpPr>
          <p:cNvPr id="42" name="Straight Connector 41">
            <a:extLst>
              <a:ext uri="{FF2B5EF4-FFF2-40B4-BE49-F238E27FC236}">
                <a16:creationId xmlns:a16="http://schemas.microsoft.com/office/drawing/2014/main" id="{195CDBD2-6CDA-D842-B17F-E00799245D64}"/>
              </a:ext>
            </a:extLst>
          </p:cNvPr>
          <p:cNvCxnSpPr/>
          <p:nvPr userDrawn="1"/>
        </p:nvCxnSpPr>
        <p:spPr>
          <a:xfrm>
            <a:off x="417209" y="1920386"/>
            <a:ext cx="42875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43" name="Text Placeholder 23">
            <a:extLst>
              <a:ext uri="{FF2B5EF4-FFF2-40B4-BE49-F238E27FC236}">
                <a16:creationId xmlns:a16="http://schemas.microsoft.com/office/drawing/2014/main" id="{AC0A8FBF-7591-294A-9D13-6ABE5E35D5A4}"/>
              </a:ext>
            </a:extLst>
          </p:cNvPr>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a:t>02</a:t>
            </a:r>
          </a:p>
        </p:txBody>
      </p:sp>
      <p:sp>
        <p:nvSpPr>
          <p:cNvPr id="44" name="Text Placeholder 2">
            <a:extLst>
              <a:ext uri="{FF2B5EF4-FFF2-40B4-BE49-F238E27FC236}">
                <a16:creationId xmlns:a16="http://schemas.microsoft.com/office/drawing/2014/main" id="{87288F69-0531-1646-BBD8-87685C7490E6}"/>
              </a:ext>
            </a:extLst>
          </p:cNvPr>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sp>
        <p:nvSpPr>
          <p:cNvPr id="45" name="Text Placeholder 23">
            <a:extLst>
              <a:ext uri="{FF2B5EF4-FFF2-40B4-BE49-F238E27FC236}">
                <a16:creationId xmlns:a16="http://schemas.microsoft.com/office/drawing/2014/main" id="{6E2B9549-34AD-1349-A68D-5CE33F7E3713}"/>
              </a:ext>
            </a:extLst>
          </p:cNvPr>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a:t>03</a:t>
            </a:r>
          </a:p>
        </p:txBody>
      </p:sp>
      <p:sp>
        <p:nvSpPr>
          <p:cNvPr id="46" name="Text Placeholder 2">
            <a:extLst>
              <a:ext uri="{FF2B5EF4-FFF2-40B4-BE49-F238E27FC236}">
                <a16:creationId xmlns:a16="http://schemas.microsoft.com/office/drawing/2014/main" id="{736B4533-29F3-E248-9349-559972D09E51}"/>
              </a:ext>
            </a:extLst>
          </p:cNvPr>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pic>
        <p:nvPicPr>
          <p:cNvPr id="49" name="Picture 48" descr="A picture containing drawing&#10;&#10;Description automatically generated">
            <a:extLst>
              <a:ext uri="{FF2B5EF4-FFF2-40B4-BE49-F238E27FC236}">
                <a16:creationId xmlns:a16="http://schemas.microsoft.com/office/drawing/2014/main" id="{682E996E-F346-BE49-88EE-7AA6024A86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0A9BBA1-6715-614A-9985-1B566C92464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467892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bullets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041FA4-C8B8-5E47-8932-F4D63CB17F83}"/>
              </a:ext>
            </a:extLst>
          </p:cNvPr>
          <p:cNvSpPr/>
          <p:nvPr userDrawn="1"/>
        </p:nvSpPr>
        <p:spPr>
          <a:xfrm>
            <a:off x="4998842" y="1299313"/>
            <a:ext cx="7288696" cy="1302295"/>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BA71EA6-6A1C-8F4C-9C08-F81853612952}"/>
              </a:ext>
            </a:extLst>
          </p:cNvPr>
          <p:cNvSpPr/>
          <p:nvPr userDrawn="1"/>
        </p:nvSpPr>
        <p:spPr>
          <a:xfrm>
            <a:off x="4903304" y="2749824"/>
            <a:ext cx="7288696" cy="1302295"/>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579A9E6-E2C7-1549-9608-8E85C1B75E4C}"/>
              </a:ext>
            </a:extLst>
          </p:cNvPr>
          <p:cNvSpPr/>
          <p:nvPr userDrawn="1"/>
        </p:nvSpPr>
        <p:spPr>
          <a:xfrm>
            <a:off x="4903304" y="4373215"/>
            <a:ext cx="7288696" cy="1302295"/>
          </a:xfrm>
          <a:prstGeom prst="rect">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4FC142-62E2-1E45-876B-A967920D3B56}"/>
              </a:ext>
            </a:extLst>
          </p:cNvPr>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C144A9-B0E6-6F49-B680-F3939719C6F0}"/>
              </a:ext>
            </a:extLst>
          </p:cNvPr>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7A1A1-D892-3340-8CEB-2DF3A1550FC6}"/>
              </a:ext>
            </a:extLst>
          </p:cNvPr>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A1431D8-C3DD-9341-960C-34C4CAAD5B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38" name="Text Placeholder 23">
            <a:extLst>
              <a:ext uri="{FF2B5EF4-FFF2-40B4-BE49-F238E27FC236}">
                <a16:creationId xmlns:a16="http://schemas.microsoft.com/office/drawing/2014/main" id="{2AF6C089-9985-F746-9018-EE98A4855044}"/>
              </a:ext>
            </a:extLst>
          </p:cNvPr>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39" name="Text Placeholder 25">
            <a:extLst>
              <a:ext uri="{FF2B5EF4-FFF2-40B4-BE49-F238E27FC236}">
                <a16:creationId xmlns:a16="http://schemas.microsoft.com/office/drawing/2014/main" id="{B2A5D283-F805-6143-BF44-B9512E1C8889}"/>
              </a:ext>
            </a:extLst>
          </p:cNvPr>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
        <p:nvSpPr>
          <p:cNvPr id="40" name="Text Placeholder 23">
            <a:extLst>
              <a:ext uri="{FF2B5EF4-FFF2-40B4-BE49-F238E27FC236}">
                <a16:creationId xmlns:a16="http://schemas.microsoft.com/office/drawing/2014/main" id="{98C034C7-2EE7-3B48-8585-70C8A1E4A1A9}"/>
              </a:ext>
            </a:extLst>
          </p:cNvPr>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a:t>01</a:t>
            </a:r>
          </a:p>
        </p:txBody>
      </p:sp>
      <p:sp>
        <p:nvSpPr>
          <p:cNvPr id="41" name="Text Placeholder 2">
            <a:extLst>
              <a:ext uri="{FF2B5EF4-FFF2-40B4-BE49-F238E27FC236}">
                <a16:creationId xmlns:a16="http://schemas.microsoft.com/office/drawing/2014/main" id="{18B0D704-0A4B-7540-8B5A-071583897382}"/>
              </a:ext>
            </a:extLst>
          </p:cNvPr>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cxnSp>
        <p:nvCxnSpPr>
          <p:cNvPr id="42" name="Straight Connector 41">
            <a:extLst>
              <a:ext uri="{FF2B5EF4-FFF2-40B4-BE49-F238E27FC236}">
                <a16:creationId xmlns:a16="http://schemas.microsoft.com/office/drawing/2014/main" id="{195CDBD2-6CDA-D842-B17F-E00799245D64}"/>
              </a:ext>
            </a:extLst>
          </p:cNvPr>
          <p:cNvCxnSpPr/>
          <p:nvPr userDrawn="1"/>
        </p:nvCxnSpPr>
        <p:spPr>
          <a:xfrm>
            <a:off x="417209" y="1920386"/>
            <a:ext cx="42875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43" name="Text Placeholder 23">
            <a:extLst>
              <a:ext uri="{FF2B5EF4-FFF2-40B4-BE49-F238E27FC236}">
                <a16:creationId xmlns:a16="http://schemas.microsoft.com/office/drawing/2014/main" id="{AC0A8FBF-7591-294A-9D13-6ABE5E35D5A4}"/>
              </a:ext>
            </a:extLst>
          </p:cNvPr>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a:t>02</a:t>
            </a:r>
          </a:p>
        </p:txBody>
      </p:sp>
      <p:sp>
        <p:nvSpPr>
          <p:cNvPr id="44" name="Text Placeholder 2">
            <a:extLst>
              <a:ext uri="{FF2B5EF4-FFF2-40B4-BE49-F238E27FC236}">
                <a16:creationId xmlns:a16="http://schemas.microsoft.com/office/drawing/2014/main" id="{87288F69-0531-1646-BBD8-87685C7490E6}"/>
              </a:ext>
            </a:extLst>
          </p:cNvPr>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sp>
        <p:nvSpPr>
          <p:cNvPr id="45" name="Text Placeholder 23">
            <a:extLst>
              <a:ext uri="{FF2B5EF4-FFF2-40B4-BE49-F238E27FC236}">
                <a16:creationId xmlns:a16="http://schemas.microsoft.com/office/drawing/2014/main" id="{6E2B9549-34AD-1349-A68D-5CE33F7E3713}"/>
              </a:ext>
            </a:extLst>
          </p:cNvPr>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a:t>03</a:t>
            </a:r>
          </a:p>
        </p:txBody>
      </p:sp>
      <p:sp>
        <p:nvSpPr>
          <p:cNvPr id="46" name="Text Placeholder 2">
            <a:extLst>
              <a:ext uri="{FF2B5EF4-FFF2-40B4-BE49-F238E27FC236}">
                <a16:creationId xmlns:a16="http://schemas.microsoft.com/office/drawing/2014/main" id="{736B4533-29F3-E248-9349-559972D09E51}"/>
              </a:ext>
            </a:extLst>
          </p:cNvPr>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pic>
        <p:nvPicPr>
          <p:cNvPr id="49" name="Picture 48" descr="A picture containing drawing&#10;&#10;Description automatically generated">
            <a:extLst>
              <a:ext uri="{FF2B5EF4-FFF2-40B4-BE49-F238E27FC236}">
                <a16:creationId xmlns:a16="http://schemas.microsoft.com/office/drawing/2014/main" id="{682E996E-F346-BE49-88EE-7AA6024A86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0A9BBA1-6715-614A-9985-1B566C92464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
        <p:nvSpPr>
          <p:cNvPr id="20" name="Rectangle 19">
            <a:extLst>
              <a:ext uri="{FF2B5EF4-FFF2-40B4-BE49-F238E27FC236}">
                <a16:creationId xmlns:a16="http://schemas.microsoft.com/office/drawing/2014/main" id="{F563B7A8-4A24-4CF1-B9A1-68A562C5284F}"/>
              </a:ext>
            </a:extLst>
          </p:cNvPr>
          <p:cNvSpPr/>
          <p:nvPr userDrawn="1"/>
        </p:nvSpPr>
        <p:spPr>
          <a:xfrm>
            <a:off x="4968894" y="5570254"/>
            <a:ext cx="7288696" cy="1302295"/>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06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51" name="Freeform 50">
            <a:extLst>
              <a:ext uri="{FF2B5EF4-FFF2-40B4-BE49-F238E27FC236}">
                <a16:creationId xmlns:a16="http://schemas.microsoft.com/office/drawing/2014/main" id="{9455F598-25EE-2E42-AE82-EC89029410A8}"/>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29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SUSTAIN</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SUSTAIN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7E2CB3AD-D17D-C74F-9E53-0AD5B51C1AF0}"/>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Tree>
    <p:extLst>
      <p:ext uri="{BB962C8B-B14F-4D97-AF65-F5344CB8AC3E}">
        <p14:creationId xmlns:p14="http://schemas.microsoft.com/office/powerpoint/2010/main" val="4148160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laptop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48EC69-4DD2-7F42-A144-C9451D2F50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10D0C1DD-3955-1D42-9001-66E5125745E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Click here to add photo</a:t>
            </a:r>
          </a:p>
        </p:txBody>
      </p:sp>
      <p:pic>
        <p:nvPicPr>
          <p:cNvPr id="18" name="Picture 17" descr="A picture containing drawing&#10;&#10;Description automatically generated">
            <a:extLst>
              <a:ext uri="{FF2B5EF4-FFF2-40B4-BE49-F238E27FC236}">
                <a16:creationId xmlns:a16="http://schemas.microsoft.com/office/drawing/2014/main" id="{E8A5AE36-0F2E-124A-A3EF-EEA096924D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19" name="TextBox 18">
            <a:extLst>
              <a:ext uri="{FF2B5EF4-FFF2-40B4-BE49-F238E27FC236}">
                <a16:creationId xmlns:a16="http://schemas.microsoft.com/office/drawing/2014/main" id="{11B8C116-FC38-814F-A747-07F740B0AFB5}"/>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cxnSp>
        <p:nvCxnSpPr>
          <p:cNvPr id="23" name="Straight Connector 22">
            <a:extLst>
              <a:ext uri="{FF2B5EF4-FFF2-40B4-BE49-F238E27FC236}">
                <a16:creationId xmlns:a16="http://schemas.microsoft.com/office/drawing/2014/main" id="{01291A2A-B2DE-DD43-840F-E28E154243DB}"/>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A6B308DE-2276-1643-BCF5-29D090A5AF04}"/>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25" name="Text Placeholder 25">
            <a:extLst>
              <a:ext uri="{FF2B5EF4-FFF2-40B4-BE49-F238E27FC236}">
                <a16:creationId xmlns:a16="http://schemas.microsoft.com/office/drawing/2014/main" id="{8069B3CA-B668-ED44-8A33-09E95C2CAA70}"/>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ptop with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BF31C-659C-884D-9FA3-2AE11699EA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4" name="Text Placeholder 23">
            <a:extLst>
              <a:ext uri="{FF2B5EF4-FFF2-40B4-BE49-F238E27FC236}">
                <a16:creationId xmlns:a16="http://schemas.microsoft.com/office/drawing/2014/main" id="{B1A085AB-3335-C14C-A1AB-2F1E08070A6F}"/>
              </a:ext>
            </a:extLst>
          </p:cNvPr>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5E5E5E"/>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7985ADB-EBD3-8D4F-8AA4-0CFC77281B08}"/>
              </a:ext>
            </a:extLst>
          </p:cNvPr>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cxnSp>
        <p:nvCxnSpPr>
          <p:cNvPr id="19" name="Straight Connector 18">
            <a:extLst>
              <a:ext uri="{FF2B5EF4-FFF2-40B4-BE49-F238E27FC236}">
                <a16:creationId xmlns:a16="http://schemas.microsoft.com/office/drawing/2014/main" id="{90BFF758-75DB-D745-8BA2-793966FF3988}"/>
              </a:ext>
            </a:extLst>
          </p:cNvPr>
          <p:cNvCxnSpPr/>
          <p:nvPr userDrawn="1"/>
        </p:nvCxnSpPr>
        <p:spPr>
          <a:xfrm flipH="1">
            <a:off x="280404" y="945173"/>
            <a:ext cx="116231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0" name="Picture Placeholder 7">
            <a:extLst>
              <a:ext uri="{FF2B5EF4-FFF2-40B4-BE49-F238E27FC236}">
                <a16:creationId xmlns:a16="http://schemas.microsoft.com/office/drawing/2014/main" id="{9D0EE3FE-603F-234A-9467-CD7E8EB8D30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Click here  to add photo</a:t>
            </a:r>
          </a:p>
        </p:txBody>
      </p:sp>
      <p:pic>
        <p:nvPicPr>
          <p:cNvPr id="23" name="Picture 22" descr="A picture containing drawing&#10;&#10;Description automatically generated">
            <a:extLst>
              <a:ext uri="{FF2B5EF4-FFF2-40B4-BE49-F238E27FC236}">
                <a16:creationId xmlns:a16="http://schemas.microsoft.com/office/drawing/2014/main" id="{240513B8-E3AB-3549-8AE8-90DD3C2411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24" name="TextBox 23">
            <a:extLst>
              <a:ext uri="{FF2B5EF4-FFF2-40B4-BE49-F238E27FC236}">
                <a16:creationId xmlns:a16="http://schemas.microsoft.com/office/drawing/2014/main" id="{51BD872D-974D-8848-B07E-82A63089673F}"/>
              </a:ext>
            </a:extLst>
          </p:cNvPr>
          <p:cNvSpPr txBox="1"/>
          <p:nvPr userDrawn="1"/>
        </p:nvSpPr>
        <p:spPr>
          <a:xfrm>
            <a:off x="-1" y="6385778"/>
            <a:ext cx="12191999" cy="246221"/>
          </a:xfrm>
          <a:prstGeom prst="rect">
            <a:avLst/>
          </a:prstGeom>
          <a:noFill/>
        </p:spPr>
        <p:txBody>
          <a:bodyPr wrap="square" rtlCol="0">
            <a:spAutoFit/>
          </a:bodyPr>
          <a:lstStyle/>
          <a:p>
            <a:pPr algn="ctr"/>
            <a:r>
              <a:rPr lang="en-US" sz="1000">
                <a:solidFill>
                  <a:srgbClr val="406F70"/>
                </a:solidFill>
              </a:rPr>
              <a:t>INNOVATION FOR THE FOOD SERVICE SECTOR</a:t>
            </a:r>
          </a:p>
        </p:txBody>
      </p:sp>
    </p:spTree>
    <p:extLst>
      <p:ext uri="{BB962C8B-B14F-4D97-AF65-F5344CB8AC3E}">
        <p14:creationId xmlns:p14="http://schemas.microsoft.com/office/powerpoint/2010/main" val="3033096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iphon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C31BFF-79FC-F241-B04B-5AD2A7DF5C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657" y="550299"/>
            <a:ext cx="5479143" cy="6292294"/>
          </a:xfrm>
          <a:prstGeom prst="rect">
            <a:avLst/>
          </a:prstGeom>
        </p:spPr>
      </p:pic>
      <p:sp>
        <p:nvSpPr>
          <p:cNvPr id="11" name="Picture Placeholder 6">
            <a:extLst>
              <a:ext uri="{FF2B5EF4-FFF2-40B4-BE49-F238E27FC236}">
                <a16:creationId xmlns:a16="http://schemas.microsoft.com/office/drawing/2014/main" id="{C8DEF4C4-57D8-7742-9ABC-010C7DD3CAAA}"/>
              </a:ext>
            </a:extLst>
          </p:cNvPr>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Click here to add photo</a:t>
            </a:r>
          </a:p>
        </p:txBody>
      </p:sp>
      <p:cxnSp>
        <p:nvCxnSpPr>
          <p:cNvPr id="12" name="Straight Connector 11">
            <a:extLst>
              <a:ext uri="{FF2B5EF4-FFF2-40B4-BE49-F238E27FC236}">
                <a16:creationId xmlns:a16="http://schemas.microsoft.com/office/drawing/2014/main" id="{F5A1CC7B-A5D0-3449-BDE4-751FF55A92EF}"/>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654CA222-30C6-D44A-8747-5CB022E2409C}"/>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5" name="Text Placeholder 25">
            <a:extLst>
              <a:ext uri="{FF2B5EF4-FFF2-40B4-BE49-F238E27FC236}">
                <a16:creationId xmlns:a16="http://schemas.microsoft.com/office/drawing/2014/main" id="{7A2E355A-8EB7-0B47-A4F4-CCB80CD2694F}"/>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pic>
        <p:nvPicPr>
          <p:cNvPr id="23" name="Picture 22" descr="A picture containing drawing&#10;&#10;Description automatically generated">
            <a:extLst>
              <a:ext uri="{FF2B5EF4-FFF2-40B4-BE49-F238E27FC236}">
                <a16:creationId xmlns:a16="http://schemas.microsoft.com/office/drawing/2014/main" id="{A0567392-2EED-5D48-8138-1EDB4FCEFF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24" name="TextBox 23">
            <a:extLst>
              <a:ext uri="{FF2B5EF4-FFF2-40B4-BE49-F238E27FC236}">
                <a16:creationId xmlns:a16="http://schemas.microsoft.com/office/drawing/2014/main" id="{D203C31A-0EAA-554F-9679-A9D480BED23A}"/>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348042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2EBD905F-81BB-F044-902E-972357D733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128465" y="-1"/>
            <a:ext cx="9072000" cy="6864407"/>
          </a:xfrm>
          <a:prstGeom prst="rect">
            <a:avLst/>
          </a:prstGeom>
        </p:spPr>
      </p:pic>
      <p:pic>
        <p:nvPicPr>
          <p:cNvPr id="21" name="Picture 20" descr="A close up of a logo&#10;&#10;Description automatically generated">
            <a:extLst>
              <a:ext uri="{FF2B5EF4-FFF2-40B4-BE49-F238E27FC236}">
                <a16:creationId xmlns:a16="http://schemas.microsoft.com/office/drawing/2014/main" id="{F5A16D0D-DB9E-644A-947C-B49B35974A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198" y="2046698"/>
            <a:ext cx="3195485" cy="3492333"/>
          </a:xfrm>
          <a:prstGeom prst="rect">
            <a:avLst/>
          </a:prstGeom>
        </p:spPr>
      </p:pic>
      <p:sp>
        <p:nvSpPr>
          <p:cNvPr id="22" name="Rectangle 21">
            <a:extLst>
              <a:ext uri="{FF2B5EF4-FFF2-40B4-BE49-F238E27FC236}">
                <a16:creationId xmlns:a16="http://schemas.microsoft.com/office/drawing/2014/main" id="{D9E30802-88E8-4644-A7B3-3FBCD6BDED1A}"/>
              </a:ext>
            </a:extLst>
          </p:cNvPr>
          <p:cNvSpPr/>
          <p:nvPr userDrawn="1"/>
        </p:nvSpPr>
        <p:spPr>
          <a:xfrm>
            <a:off x="8049719" y="5906125"/>
            <a:ext cx="4172262" cy="62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50CB1CAC-ECAD-A346-BA02-FD42DC988ACF}"/>
              </a:ext>
            </a:extLst>
          </p:cNvPr>
          <p:cNvSpPr txBox="1">
            <a:spLocks noGrp="1"/>
          </p:cNvSpPr>
          <p:nvPr userDrawn="1"/>
        </p:nvSpPr>
        <p:spPr bwMode="auto">
          <a:xfrm>
            <a:off x="9872225"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4" name="Picture 8">
            <a:extLst>
              <a:ext uri="{FF2B5EF4-FFF2-40B4-BE49-F238E27FC236}">
                <a16:creationId xmlns:a16="http://schemas.microsoft.com/office/drawing/2014/main" id="{6F4B87E8-CD08-6B4C-B1D1-D60E9D5B707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218356"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3">
            <a:extLst>
              <a:ext uri="{FF2B5EF4-FFF2-40B4-BE49-F238E27FC236}">
                <a16:creationId xmlns:a16="http://schemas.microsoft.com/office/drawing/2014/main" id="{5FBB1137-3A3C-1840-82F3-2167743311DA}"/>
              </a:ext>
            </a:extLst>
          </p:cNvPr>
          <p:cNvSpPr>
            <a:spLocks noGrp="1"/>
          </p:cNvSpPr>
          <p:nvPr>
            <p:ph type="body" sz="quarter" idx="19" hasCustomPrompt="1"/>
          </p:nvPr>
        </p:nvSpPr>
        <p:spPr>
          <a:xfrm>
            <a:off x="8274482" y="2573651"/>
            <a:ext cx="3195486" cy="731140"/>
          </a:xfrm>
        </p:spPr>
        <p:txBody>
          <a:bodyPr anchor="ctr">
            <a:normAutofit/>
          </a:bodyPr>
          <a:lstStyle>
            <a:lvl1pPr marL="0" indent="0" algn="r">
              <a:buNone/>
              <a:defRPr sz="2800" baseline="0">
                <a:solidFill>
                  <a:schemeClr val="bg1"/>
                </a:solidFill>
                <a:latin typeface="+mn-lt"/>
              </a:defRPr>
            </a:lvl1pPr>
          </a:lstStyle>
          <a:p>
            <a:pPr lvl="0"/>
            <a:r>
              <a:rPr lang="en-US"/>
              <a:t>Any Questions?</a:t>
            </a:r>
          </a:p>
        </p:txBody>
      </p:sp>
      <p:sp>
        <p:nvSpPr>
          <p:cNvPr id="28" name="Text Placeholder 23">
            <a:extLst>
              <a:ext uri="{FF2B5EF4-FFF2-40B4-BE49-F238E27FC236}">
                <a16:creationId xmlns:a16="http://schemas.microsoft.com/office/drawing/2014/main" id="{2F5CA955-0E42-604F-AAF7-C51BD5ACE297}"/>
              </a:ext>
            </a:extLst>
          </p:cNvPr>
          <p:cNvSpPr>
            <a:spLocks noGrp="1"/>
          </p:cNvSpPr>
          <p:nvPr>
            <p:ph type="body" sz="quarter" idx="20" hasCustomPrompt="1"/>
          </p:nvPr>
        </p:nvSpPr>
        <p:spPr>
          <a:xfrm>
            <a:off x="8274482" y="1764075"/>
            <a:ext cx="3195485" cy="837258"/>
          </a:xfrm>
        </p:spPr>
        <p:txBody>
          <a:bodyPr anchor="ctr">
            <a:normAutofit/>
          </a:bodyPr>
          <a:lstStyle>
            <a:lvl1pPr marL="0" indent="0" algn="r">
              <a:buNone/>
              <a:defRPr sz="5000" baseline="0">
                <a:solidFill>
                  <a:schemeClr val="bg1"/>
                </a:solidFill>
                <a:latin typeface="+mn-lt"/>
              </a:defRPr>
            </a:lvl1pPr>
          </a:lstStyle>
          <a:p>
            <a:pPr lvl="0"/>
            <a:r>
              <a:rPr lang="en-US"/>
              <a:t>Thank You</a:t>
            </a:r>
          </a:p>
        </p:txBody>
      </p:sp>
    </p:spTree>
    <p:extLst>
      <p:ext uri="{BB962C8B-B14F-4D97-AF65-F5344CB8AC3E}">
        <p14:creationId xmlns:p14="http://schemas.microsoft.com/office/powerpoint/2010/main" val="604715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SUSTAIN</a:t>
            </a:r>
          </a:p>
          <a:p>
            <a:pPr marL="0" lvl="0" indent="0" algn="l" rtl="0">
              <a:spcBef>
                <a:spcPts val="0"/>
              </a:spcBef>
              <a:spcAft>
                <a:spcPts val="0"/>
              </a:spcAft>
              <a:buClr>
                <a:schemeClr val="dk1"/>
              </a:buClr>
              <a:buSzPts val="1100"/>
              <a:buFont typeface="Arial"/>
              <a:buNone/>
            </a:pPr>
            <a:r>
              <a:rPr lang="en-IE" sz="3600" baseline="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A52E5665-819D-1B42-BA24-3F5B4CD1E4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190"/>
          <a:stretch/>
        </p:blipFill>
        <p:spPr>
          <a:xfrm>
            <a:off x="-6293" y="-6407"/>
            <a:ext cx="9072000" cy="6864407"/>
          </a:xfrm>
          <a:prstGeom prst="rect">
            <a:avLst/>
          </a:prstGeom>
        </p:spPr>
      </p:pic>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8324" y="535129"/>
            <a:ext cx="3197422" cy="3197422"/>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a:t>Heading </a:t>
            </a:r>
          </a:p>
        </p:txBody>
      </p:sp>
    </p:spTree>
    <p:extLst>
      <p:ext uri="{BB962C8B-B14F-4D97-AF65-F5344CB8AC3E}">
        <p14:creationId xmlns:p14="http://schemas.microsoft.com/office/powerpoint/2010/main" val="1871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with phot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A191C8A7-D781-AE42-8A87-BB0955E2B420}"/>
              </a:ext>
            </a:extLst>
          </p:cNvPr>
          <p:cNvSpPr/>
          <p:nvPr userDrawn="1"/>
        </p:nvSpPr>
        <p:spPr>
          <a:xfrm>
            <a:off x="-27541" y="11234"/>
            <a:ext cx="7658926" cy="4262853"/>
          </a:xfrm>
          <a:custGeom>
            <a:avLst/>
            <a:gdLst>
              <a:gd name="connsiteX0" fmla="*/ 0 w 7658926"/>
              <a:gd name="connsiteY0" fmla="*/ 0 h 4262853"/>
              <a:gd name="connsiteX1" fmla="*/ 7658926 w 7658926"/>
              <a:gd name="connsiteY1" fmla="*/ 0 h 4262853"/>
              <a:gd name="connsiteX2" fmla="*/ 7611483 w 7658926"/>
              <a:gd name="connsiteY2" fmla="*/ 193139 h 4262853"/>
              <a:gd name="connsiteX3" fmla="*/ 7025381 w 7658926"/>
              <a:gd name="connsiteY3" fmla="*/ 1559911 h 4262853"/>
              <a:gd name="connsiteX4" fmla="*/ 6883231 w 7658926"/>
              <a:gd name="connsiteY4" fmla="*/ 1780802 h 4262853"/>
              <a:gd name="connsiteX5" fmla="*/ 6886432 w 7658926"/>
              <a:gd name="connsiteY5" fmla="*/ 1780802 h 4262853"/>
              <a:gd name="connsiteX6" fmla="*/ 6771989 w 7658926"/>
              <a:gd name="connsiteY6" fmla="*/ 1949113 h 4262853"/>
              <a:gd name="connsiteX7" fmla="*/ 2847055 w 7658926"/>
              <a:gd name="connsiteY7" fmla="*/ 4238001 h 4262853"/>
              <a:gd name="connsiteX8" fmla="*/ 2354941 w 7658926"/>
              <a:gd name="connsiteY8" fmla="*/ 4262850 h 4262853"/>
              <a:gd name="connsiteX9" fmla="*/ 2354941 w 7658926"/>
              <a:gd name="connsiteY9" fmla="*/ 4262853 h 4262853"/>
              <a:gd name="connsiteX10" fmla="*/ 1648786 w 7658926"/>
              <a:gd name="connsiteY10" fmla="*/ 4262853 h 4262853"/>
              <a:gd name="connsiteX11" fmla="*/ 1648786 w 7658926"/>
              <a:gd name="connsiteY11" fmla="*/ 4262850 h 4262853"/>
              <a:gd name="connsiteX12" fmla="*/ 0 w 7658926"/>
              <a:gd name="connsiteY12" fmla="*/ 4262850 h 426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8926" h="4262853">
                <a:moveTo>
                  <a:pt x="0" y="0"/>
                </a:moveTo>
                <a:lnTo>
                  <a:pt x="7658926" y="0"/>
                </a:lnTo>
                <a:lnTo>
                  <a:pt x="7611483" y="193139"/>
                </a:lnTo>
                <a:cubicBezTo>
                  <a:pt x="7477741" y="678943"/>
                  <a:pt x="7279067" y="1137840"/>
                  <a:pt x="7025381" y="1559911"/>
                </a:cubicBezTo>
                <a:lnTo>
                  <a:pt x="6883231" y="1780802"/>
                </a:lnTo>
                <a:lnTo>
                  <a:pt x="6886432" y="1780802"/>
                </a:lnTo>
                <a:lnTo>
                  <a:pt x="6771989" y="1949113"/>
                </a:lnTo>
                <a:cubicBezTo>
                  <a:pt x="5876957" y="3207711"/>
                  <a:pt x="4465701" y="4073618"/>
                  <a:pt x="2847055" y="4238001"/>
                </a:cubicBezTo>
                <a:lnTo>
                  <a:pt x="2354941" y="4262850"/>
                </a:lnTo>
                <a:lnTo>
                  <a:pt x="2354941" y="4262853"/>
                </a:lnTo>
                <a:lnTo>
                  <a:pt x="1648786" y="4262853"/>
                </a:lnTo>
                <a:lnTo>
                  <a:pt x="1648786" y="4262850"/>
                </a:lnTo>
                <a:lnTo>
                  <a:pt x="0" y="4262850"/>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A97040EF-11F0-0E46-B338-363C3B6FA559}"/>
              </a:ext>
            </a:extLst>
          </p:cNvPr>
          <p:cNvSpPr/>
          <p:nvPr userDrawn="1"/>
        </p:nvSpPr>
        <p:spPr>
          <a:xfrm flipH="1">
            <a:off x="-41674" y="4289077"/>
            <a:ext cx="7432133" cy="2568925"/>
          </a:xfrm>
          <a:custGeom>
            <a:avLst/>
            <a:gdLst>
              <a:gd name="connsiteX0" fmla="*/ 5292913 w 7432133"/>
              <a:gd name="connsiteY0" fmla="*/ 0 h 2568925"/>
              <a:gd name="connsiteX1" fmla="*/ 4586759 w 7432133"/>
              <a:gd name="connsiteY1" fmla="*/ 0 h 2568925"/>
              <a:gd name="connsiteX2" fmla="*/ 4586759 w 7432133"/>
              <a:gd name="connsiteY2" fmla="*/ 3 h 2568925"/>
              <a:gd name="connsiteX3" fmla="*/ 4094645 w 7432133"/>
              <a:gd name="connsiteY3" fmla="*/ 24852 h 2568925"/>
              <a:gd name="connsiteX4" fmla="*/ 39366 w 7432133"/>
              <a:gd name="connsiteY4" fmla="*/ 2505436 h 2568925"/>
              <a:gd name="connsiteX5" fmla="*/ 0 w 7432133"/>
              <a:gd name="connsiteY5" fmla="*/ 2568925 h 2568925"/>
              <a:gd name="connsiteX6" fmla="*/ 7432133 w 7432133"/>
              <a:gd name="connsiteY6" fmla="*/ 2568925 h 2568925"/>
              <a:gd name="connsiteX7" fmla="*/ 7432133 w 7432133"/>
              <a:gd name="connsiteY7" fmla="*/ 3 h 2568925"/>
              <a:gd name="connsiteX8" fmla="*/ 5292913 w 7432133"/>
              <a:gd name="connsiteY8" fmla="*/ 3 h 256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2133" h="2568925">
                <a:moveTo>
                  <a:pt x="5292913" y="0"/>
                </a:moveTo>
                <a:lnTo>
                  <a:pt x="4586759" y="0"/>
                </a:lnTo>
                <a:lnTo>
                  <a:pt x="4586759" y="3"/>
                </a:lnTo>
                <a:lnTo>
                  <a:pt x="4094645" y="24852"/>
                </a:lnTo>
                <a:cubicBezTo>
                  <a:pt x="2395066" y="197454"/>
                  <a:pt x="924135" y="1143487"/>
                  <a:pt x="39366" y="2505436"/>
                </a:cubicBezTo>
                <a:lnTo>
                  <a:pt x="0" y="2568925"/>
                </a:lnTo>
                <a:lnTo>
                  <a:pt x="7432133" y="2568925"/>
                </a:lnTo>
                <a:lnTo>
                  <a:pt x="7432133" y="3"/>
                </a:lnTo>
                <a:lnTo>
                  <a:pt x="5292913"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713" y="475564"/>
            <a:ext cx="3331937" cy="3331937"/>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a:t>Heading </a:t>
            </a:r>
          </a:p>
        </p:txBody>
      </p:sp>
      <p:sp>
        <p:nvSpPr>
          <p:cNvPr id="16" name="Picture Placeholder 15">
            <a:extLst>
              <a:ext uri="{FF2B5EF4-FFF2-40B4-BE49-F238E27FC236}">
                <a16:creationId xmlns:a16="http://schemas.microsoft.com/office/drawing/2014/main" id="{D90EAE91-C045-9E4F-9447-55FDE253B75C}"/>
              </a:ext>
            </a:extLst>
          </p:cNvPr>
          <p:cNvSpPr>
            <a:spLocks noGrp="1"/>
          </p:cNvSpPr>
          <p:nvPr>
            <p:ph type="pic" sz="quarter" idx="21"/>
          </p:nvPr>
        </p:nvSpPr>
        <p:spPr>
          <a:xfrm>
            <a:off x="0" y="4274087"/>
            <a:ext cx="6986370" cy="2568923"/>
          </a:xfrm>
          <a:custGeom>
            <a:avLst/>
            <a:gdLst>
              <a:gd name="connsiteX0" fmla="*/ 1693458 w 6986370"/>
              <a:gd name="connsiteY0" fmla="*/ 0 h 2568923"/>
              <a:gd name="connsiteX1" fmla="*/ 2399612 w 6986370"/>
              <a:gd name="connsiteY1" fmla="*/ 0 h 2568923"/>
              <a:gd name="connsiteX2" fmla="*/ 2399612 w 6986370"/>
              <a:gd name="connsiteY2" fmla="*/ 3 h 2568923"/>
              <a:gd name="connsiteX3" fmla="*/ 2891726 w 6986370"/>
              <a:gd name="connsiteY3" fmla="*/ 24852 h 2568923"/>
              <a:gd name="connsiteX4" fmla="*/ 6947005 w 6986370"/>
              <a:gd name="connsiteY4" fmla="*/ 2505436 h 2568923"/>
              <a:gd name="connsiteX5" fmla="*/ 6986370 w 6986370"/>
              <a:gd name="connsiteY5" fmla="*/ 2568923 h 2568923"/>
              <a:gd name="connsiteX6" fmla="*/ 0 w 6986370"/>
              <a:gd name="connsiteY6" fmla="*/ 2568923 h 2568923"/>
              <a:gd name="connsiteX7" fmla="*/ 0 w 6986370"/>
              <a:gd name="connsiteY7" fmla="*/ 3 h 2568923"/>
              <a:gd name="connsiteX8" fmla="*/ 1693458 w 6986370"/>
              <a:gd name="connsiteY8" fmla="*/ 3 h 25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6370" h="2568923">
                <a:moveTo>
                  <a:pt x="1693458" y="0"/>
                </a:moveTo>
                <a:lnTo>
                  <a:pt x="2399612" y="0"/>
                </a:lnTo>
                <a:lnTo>
                  <a:pt x="2399612" y="3"/>
                </a:lnTo>
                <a:lnTo>
                  <a:pt x="2891726" y="24852"/>
                </a:lnTo>
                <a:cubicBezTo>
                  <a:pt x="4591305" y="197454"/>
                  <a:pt x="6062236" y="1143487"/>
                  <a:pt x="6947005" y="2505436"/>
                </a:cubicBezTo>
                <a:lnTo>
                  <a:pt x="6986370" y="2568923"/>
                </a:lnTo>
                <a:lnTo>
                  <a:pt x="0" y="2568923"/>
                </a:lnTo>
                <a:lnTo>
                  <a:pt x="0" y="3"/>
                </a:lnTo>
                <a:lnTo>
                  <a:pt x="1693458" y="3"/>
                </a:lnTo>
                <a:close/>
              </a:path>
            </a:pathLst>
          </a:custGeom>
        </p:spPr>
        <p:txBody>
          <a:bodyPr wrap="square">
            <a:noAutofit/>
          </a:bodyPr>
          <a:lstStyle>
            <a:lvl1pPr marL="0" indent="0" algn="l">
              <a:buNone/>
              <a:defRPr>
                <a:solidFill>
                  <a:schemeClr val="bg1"/>
                </a:solidFill>
              </a:defRPr>
            </a:lvl1pPr>
          </a:lstStyle>
          <a:p>
            <a:endParaRPr lang="en-US"/>
          </a:p>
          <a:p>
            <a:endParaRPr lang="en-US"/>
          </a:p>
          <a:p>
            <a:r>
              <a:rPr lang="en-US"/>
              <a:t>   Click to add photo</a:t>
            </a:r>
          </a:p>
        </p:txBody>
      </p:sp>
    </p:spTree>
    <p:extLst>
      <p:ext uri="{BB962C8B-B14F-4D97-AF65-F5344CB8AC3E}">
        <p14:creationId xmlns:p14="http://schemas.microsoft.com/office/powerpoint/2010/main" val="100257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064E0019-97AC-2747-A525-042BEAE38629}"/>
              </a:ext>
            </a:extLst>
          </p:cNvPr>
          <p:cNvSpPr/>
          <p:nvPr userDrawn="1"/>
        </p:nvSpPr>
        <p:spPr>
          <a:xfrm>
            <a:off x="-1" y="0"/>
            <a:ext cx="10281663" cy="3774332"/>
          </a:xfrm>
          <a:custGeom>
            <a:avLst/>
            <a:gdLst>
              <a:gd name="connsiteX0" fmla="*/ 0 w 9340944"/>
              <a:gd name="connsiteY0" fmla="*/ 0 h 3429000"/>
              <a:gd name="connsiteX1" fmla="*/ 9340944 w 9340944"/>
              <a:gd name="connsiteY1" fmla="*/ 0 h 3429000"/>
              <a:gd name="connsiteX2" fmla="*/ 9234646 w 9340944"/>
              <a:gd name="connsiteY2" fmla="*/ 231978 h 3429000"/>
              <a:gd name="connsiteX3" fmla="*/ 9089396 w 9340944"/>
              <a:gd name="connsiteY3" fmla="*/ 510137 h 3429000"/>
              <a:gd name="connsiteX4" fmla="*/ 8947520 w 9340944"/>
              <a:gd name="connsiteY4" fmla="*/ 748674 h 3429000"/>
              <a:gd name="connsiteX5" fmla="*/ 8950715 w 9340944"/>
              <a:gd name="connsiteY5" fmla="*/ 748674 h 3429000"/>
              <a:gd name="connsiteX6" fmla="*/ 8836492 w 9340944"/>
              <a:gd name="connsiteY6" fmla="*/ 930430 h 3429000"/>
              <a:gd name="connsiteX7" fmla="*/ 4919127 w 9340944"/>
              <a:gd name="connsiteY7" fmla="*/ 3402163 h 3429000"/>
              <a:gd name="connsiteX8" fmla="*/ 4427962 w 9340944"/>
              <a:gd name="connsiteY8" fmla="*/ 3428997 h 3429000"/>
              <a:gd name="connsiteX9" fmla="*/ 4427962 w 9340944"/>
              <a:gd name="connsiteY9" fmla="*/ 3429000 h 3429000"/>
              <a:gd name="connsiteX10" fmla="*/ 3723169 w 9340944"/>
              <a:gd name="connsiteY10" fmla="*/ 3429000 h 3429000"/>
              <a:gd name="connsiteX11" fmla="*/ 3723169 w 9340944"/>
              <a:gd name="connsiteY11" fmla="*/ 3428997 h 3429000"/>
              <a:gd name="connsiteX12" fmla="*/ 0 w 9340944"/>
              <a:gd name="connsiteY12" fmla="*/ 3428997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0944" h="3429000">
                <a:moveTo>
                  <a:pt x="0" y="0"/>
                </a:moveTo>
                <a:lnTo>
                  <a:pt x="9340944" y="0"/>
                </a:lnTo>
                <a:lnTo>
                  <a:pt x="9234646" y="231978"/>
                </a:lnTo>
                <a:cubicBezTo>
                  <a:pt x="9188479" y="326231"/>
                  <a:pt x="9140035" y="418980"/>
                  <a:pt x="9089396" y="510137"/>
                </a:cubicBezTo>
                <a:lnTo>
                  <a:pt x="8947520" y="748674"/>
                </a:lnTo>
                <a:lnTo>
                  <a:pt x="8950715" y="748674"/>
                </a:lnTo>
                <a:lnTo>
                  <a:pt x="8836492" y="930430"/>
                </a:lnTo>
                <a:cubicBezTo>
                  <a:pt x="7943186" y="2289570"/>
                  <a:pt x="6534652" y="3224648"/>
                  <a:pt x="4919127" y="3402163"/>
                </a:cubicBezTo>
                <a:lnTo>
                  <a:pt x="4427962" y="3428997"/>
                </a:lnTo>
                <a:lnTo>
                  <a:pt x="4427962" y="3429000"/>
                </a:lnTo>
                <a:lnTo>
                  <a:pt x="3723169" y="3429000"/>
                </a:lnTo>
                <a:lnTo>
                  <a:pt x="3723169" y="3428997"/>
                </a:lnTo>
                <a:lnTo>
                  <a:pt x="0" y="3428997"/>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D7E9A38E-4ED8-5646-AC1B-12098108B7C7}"/>
              </a:ext>
            </a:extLst>
          </p:cNvPr>
          <p:cNvSpPr/>
          <p:nvPr userDrawn="1"/>
        </p:nvSpPr>
        <p:spPr>
          <a:xfrm>
            <a:off x="7327892" y="17310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CB98A5F8-83AA-5E44-B82C-227A8597E47E}"/>
              </a:ext>
            </a:extLst>
          </p:cNvPr>
          <p:cNvSpPr/>
          <p:nvPr userDrawn="1"/>
        </p:nvSpPr>
        <p:spPr>
          <a:xfrm>
            <a:off x="8447083" y="26139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D23400E6-04D3-B048-A9BE-B92A3459635D}"/>
              </a:ext>
            </a:extLst>
          </p:cNvPr>
          <p:cNvSpPr txBox="1">
            <a:spLocks noGrp="1"/>
          </p:cNvSpPr>
          <p:nvPr userDrawn="1"/>
        </p:nvSpPr>
        <p:spPr bwMode="auto">
          <a:xfrm>
            <a:off x="9295510" y="5853633"/>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5" name="Picture 8">
            <a:extLst>
              <a:ext uri="{FF2B5EF4-FFF2-40B4-BE49-F238E27FC236}">
                <a16:creationId xmlns:a16="http://schemas.microsoft.com/office/drawing/2014/main" id="{6C6A9A91-D3B7-D941-914E-70D998F3B9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5853633"/>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23">
            <a:extLst>
              <a:ext uri="{FF2B5EF4-FFF2-40B4-BE49-F238E27FC236}">
                <a16:creationId xmlns:a16="http://schemas.microsoft.com/office/drawing/2014/main" id="{8ABD4E3B-3D78-424B-A5A7-9DAFD6BE84F9}"/>
              </a:ext>
            </a:extLst>
          </p:cNvPr>
          <p:cNvSpPr>
            <a:spLocks noGrp="1"/>
          </p:cNvSpPr>
          <p:nvPr>
            <p:ph type="body" sz="quarter" idx="19" hasCustomPrompt="1"/>
          </p:nvPr>
        </p:nvSpPr>
        <p:spPr>
          <a:xfrm>
            <a:off x="576715" y="5353474"/>
            <a:ext cx="3195486" cy="731140"/>
          </a:xfrm>
        </p:spPr>
        <p:txBody>
          <a:bodyPr anchor="ctr">
            <a:normAutofit/>
          </a:bodyPr>
          <a:lstStyle>
            <a:lvl1pPr marL="0" indent="0" algn="l">
              <a:buNone/>
              <a:defRPr sz="2800" baseline="0">
                <a:solidFill>
                  <a:srgbClr val="406F70"/>
                </a:solidFill>
                <a:latin typeface="+mn-lt"/>
              </a:defRPr>
            </a:lvl1pPr>
          </a:lstStyle>
          <a:p>
            <a:pPr lvl="0"/>
            <a:r>
              <a:rPr lang="en-US"/>
              <a:t>Sub-heading</a:t>
            </a:r>
          </a:p>
        </p:txBody>
      </p:sp>
      <p:sp>
        <p:nvSpPr>
          <p:cNvPr id="28" name="Text Placeholder 23">
            <a:extLst>
              <a:ext uri="{FF2B5EF4-FFF2-40B4-BE49-F238E27FC236}">
                <a16:creationId xmlns:a16="http://schemas.microsoft.com/office/drawing/2014/main" id="{50113A10-A8EF-9E4E-BD98-8F9D6A81B3A5}"/>
              </a:ext>
            </a:extLst>
          </p:cNvPr>
          <p:cNvSpPr>
            <a:spLocks noGrp="1"/>
          </p:cNvSpPr>
          <p:nvPr>
            <p:ph type="body" sz="quarter" idx="20" hasCustomPrompt="1"/>
          </p:nvPr>
        </p:nvSpPr>
        <p:spPr>
          <a:xfrm>
            <a:off x="576715" y="4543898"/>
            <a:ext cx="3195485" cy="837258"/>
          </a:xfrm>
        </p:spPr>
        <p:txBody>
          <a:bodyPr anchor="ctr">
            <a:normAutofit/>
          </a:bodyPr>
          <a:lstStyle>
            <a:lvl1pPr marL="0" indent="0" algn="l">
              <a:buNone/>
              <a:defRPr sz="5000" baseline="0">
                <a:solidFill>
                  <a:srgbClr val="406F70"/>
                </a:solidFill>
                <a:latin typeface="+mn-lt"/>
              </a:defRPr>
            </a:lvl1pPr>
          </a:lstStyle>
          <a:p>
            <a:pPr lvl="0"/>
            <a:r>
              <a:rPr lang="en-US"/>
              <a:t>Heading </a:t>
            </a:r>
          </a:p>
        </p:txBody>
      </p:sp>
      <p:pic>
        <p:nvPicPr>
          <p:cNvPr id="6" name="Picture 5" descr="A picture containing drawing&#10;&#10;Description automatically generated">
            <a:extLst>
              <a:ext uri="{FF2B5EF4-FFF2-40B4-BE49-F238E27FC236}">
                <a16:creationId xmlns:a16="http://schemas.microsoft.com/office/drawing/2014/main" id="{D7A795C8-927A-CE44-AC9B-101D55A2CE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3900" y="769566"/>
            <a:ext cx="5225801" cy="2008168"/>
          </a:xfrm>
          <a:prstGeom prst="rect">
            <a:avLst/>
          </a:prstGeom>
        </p:spPr>
      </p:pic>
    </p:spTree>
    <p:extLst>
      <p:ext uri="{BB962C8B-B14F-4D97-AF65-F5344CB8AC3E}">
        <p14:creationId xmlns:p14="http://schemas.microsoft.com/office/powerpoint/2010/main" val="345813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3767471" y="1014696"/>
            <a:ext cx="7886801"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3777521" y="2542563"/>
            <a:ext cx="787675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18" name="Picture 17" descr="A picture containing drawing&#10;&#10;Description automatically generated">
            <a:extLst>
              <a:ext uri="{FF2B5EF4-FFF2-40B4-BE49-F238E27FC236}">
                <a16:creationId xmlns:a16="http://schemas.microsoft.com/office/drawing/2014/main" id="{2B9B6365-5C1A-AB4B-BBCC-D464627B8A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0309" y="6221191"/>
            <a:ext cx="203964" cy="269828"/>
          </a:xfrm>
          <a:prstGeom prst="rect">
            <a:avLst/>
          </a:prstGeom>
        </p:spPr>
      </p:pic>
      <p:sp>
        <p:nvSpPr>
          <p:cNvPr id="19" name="TextBox 18">
            <a:extLst>
              <a:ext uri="{FF2B5EF4-FFF2-40B4-BE49-F238E27FC236}">
                <a16:creationId xmlns:a16="http://schemas.microsoft.com/office/drawing/2014/main" id="{BC032534-BC87-5D4F-B26D-CF89E2F3C640}"/>
              </a:ext>
            </a:extLst>
          </p:cNvPr>
          <p:cNvSpPr txBox="1"/>
          <p:nvPr userDrawn="1"/>
        </p:nvSpPr>
        <p:spPr>
          <a:xfrm>
            <a:off x="8701210" y="624479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pic>
        <p:nvPicPr>
          <p:cNvPr id="7" name="Picture 6" descr="A picture containing drawing&#10;&#10;Description automatically generated">
            <a:extLst>
              <a:ext uri="{FF2B5EF4-FFF2-40B4-BE49-F238E27FC236}">
                <a16:creationId xmlns:a16="http://schemas.microsoft.com/office/drawing/2014/main" id="{87F97D81-6562-A840-B079-58506E6A2E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A97CE00F-DEB2-AE46-9EA9-6615CC1CFA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237" y="365395"/>
            <a:ext cx="1826297" cy="1995953"/>
          </a:xfrm>
          <a:prstGeom prst="rect">
            <a:avLst/>
          </a:prstGeom>
        </p:spPr>
      </p:pic>
      <p:sp>
        <p:nvSpPr>
          <p:cNvPr id="10" name="Text Placeholder 25">
            <a:extLst>
              <a:ext uri="{FF2B5EF4-FFF2-40B4-BE49-F238E27FC236}">
                <a16:creationId xmlns:a16="http://schemas.microsoft.com/office/drawing/2014/main" id="{8258470A-9031-F643-91F2-83EDE010FF47}"/>
              </a:ext>
            </a:extLst>
          </p:cNvPr>
          <p:cNvSpPr>
            <a:spLocks noGrp="1"/>
          </p:cNvSpPr>
          <p:nvPr>
            <p:ph type="body" sz="quarter" idx="17" hasCustomPrompt="1"/>
          </p:nvPr>
        </p:nvSpPr>
        <p:spPr>
          <a:xfrm>
            <a:off x="2818151" y="2726744"/>
            <a:ext cx="7876753" cy="3173773"/>
          </a:xfrm>
        </p:spPr>
        <p:txBody>
          <a:bodyPr>
            <a:noAutofit/>
          </a:bodyPr>
          <a:lstStyle>
            <a:lvl1pPr marL="0" indent="0" algn="just">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4804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Photo Slide">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A3B193AB-B400-AD45-A369-DD189568AA43}"/>
              </a:ext>
            </a:extLst>
          </p:cNvPr>
          <p:cNvSpPr>
            <a:spLocks noGrp="1"/>
          </p:cNvSpPr>
          <p:nvPr>
            <p:ph type="body" sz="quarter" idx="13" hasCustomPrompt="1"/>
          </p:nvPr>
        </p:nvSpPr>
        <p:spPr>
          <a:xfrm>
            <a:off x="509666" y="3961597"/>
            <a:ext cx="4077324" cy="1912390"/>
          </a:xfrm>
        </p:spPr>
        <p:txBody>
          <a:bodyPr>
            <a:normAutofit/>
          </a:bodyPr>
          <a:lstStyle>
            <a:lvl1pPr marL="0" indent="0" algn="l">
              <a:buNone/>
              <a:defRPr sz="3600">
                <a:solidFill>
                  <a:srgbClr val="5E5E5E"/>
                </a:solidFill>
                <a:latin typeface="+mn-lt"/>
              </a:defRPr>
            </a:lvl1pPr>
          </a:lstStyle>
          <a:p>
            <a:pPr lvl="0"/>
            <a:r>
              <a:rPr lang="en-US"/>
              <a:t>TITLE</a:t>
            </a:r>
          </a:p>
        </p:txBody>
      </p:sp>
      <p:sp>
        <p:nvSpPr>
          <p:cNvPr id="34" name="Picture Placeholder 33">
            <a:extLst>
              <a:ext uri="{FF2B5EF4-FFF2-40B4-BE49-F238E27FC236}">
                <a16:creationId xmlns:a16="http://schemas.microsoft.com/office/drawing/2014/main" id="{ECDCE132-A25C-3647-8519-2E32D62863AD}"/>
              </a:ext>
            </a:extLst>
          </p:cNvPr>
          <p:cNvSpPr>
            <a:spLocks noGrp="1"/>
          </p:cNvSpPr>
          <p:nvPr>
            <p:ph type="pic" sz="quarter" idx="15"/>
          </p:nvPr>
        </p:nvSpPr>
        <p:spPr>
          <a:xfrm>
            <a:off x="0" y="0"/>
            <a:ext cx="12069770" cy="3585092"/>
          </a:xfrm>
          <a:custGeom>
            <a:avLst/>
            <a:gdLst>
              <a:gd name="connsiteX0" fmla="*/ 1295503 w 12069770"/>
              <a:gd name="connsiteY0" fmla="*/ 0 h 3585092"/>
              <a:gd name="connsiteX1" fmla="*/ 12069770 w 12069770"/>
              <a:gd name="connsiteY1" fmla="*/ 0 h 3585092"/>
              <a:gd name="connsiteX2" fmla="*/ 11966788 w 12069770"/>
              <a:gd name="connsiteY2" fmla="*/ 207716 h 3585092"/>
              <a:gd name="connsiteX3" fmla="*/ 11800766 w 12069770"/>
              <a:gd name="connsiteY3" fmla="*/ 501567 h 3585092"/>
              <a:gd name="connsiteX4" fmla="*/ 11638600 w 12069770"/>
              <a:gd name="connsiteY4" fmla="*/ 753560 h 3585092"/>
              <a:gd name="connsiteX5" fmla="*/ 11642252 w 12069770"/>
              <a:gd name="connsiteY5" fmla="*/ 753560 h 3585092"/>
              <a:gd name="connsiteX6" fmla="*/ 11511695 w 12069770"/>
              <a:gd name="connsiteY6" fmla="*/ 945570 h 3585092"/>
              <a:gd name="connsiteX7" fmla="*/ 10877562 w 12069770"/>
              <a:gd name="connsiteY7" fmla="*/ 1703644 h 3585092"/>
              <a:gd name="connsiteX8" fmla="*/ 10825384 w 12069770"/>
              <a:gd name="connsiteY8" fmla="*/ 1754215 h 3585092"/>
              <a:gd name="connsiteX9" fmla="*/ 10084820 w 12069770"/>
              <a:gd name="connsiteY9" fmla="*/ 1754215 h 3585092"/>
              <a:gd name="connsiteX10" fmla="*/ 10084820 w 12069770"/>
              <a:gd name="connsiteY10" fmla="*/ 1754214 h 3585092"/>
              <a:gd name="connsiteX11" fmla="*/ 9900759 w 12069770"/>
              <a:gd name="connsiteY11" fmla="*/ 1754214 h 3585092"/>
              <a:gd name="connsiteX12" fmla="*/ 9900759 w 12069770"/>
              <a:gd name="connsiteY12" fmla="*/ 1754215 h 3585092"/>
              <a:gd name="connsiteX13" fmla="*/ 9772488 w 12069770"/>
              <a:gd name="connsiteY13" fmla="*/ 1760692 h 3585092"/>
              <a:gd name="connsiteX14" fmla="*/ 8715470 w 12069770"/>
              <a:gd name="connsiteY14" fmla="*/ 2407263 h 3585092"/>
              <a:gd name="connsiteX15" fmla="*/ 8703558 w 12069770"/>
              <a:gd name="connsiteY15" fmla="*/ 2426474 h 3585092"/>
              <a:gd name="connsiteX16" fmla="*/ 8698760 w 12069770"/>
              <a:gd name="connsiteY16" fmla="*/ 2433765 h 3585092"/>
              <a:gd name="connsiteX17" fmla="*/ 8486717 w 12069770"/>
              <a:gd name="connsiteY17" fmla="*/ 3049938 h 3585092"/>
              <a:gd name="connsiteX18" fmla="*/ 8486225 w 12069770"/>
              <a:gd name="connsiteY18" fmla="*/ 3059687 h 3585092"/>
              <a:gd name="connsiteX19" fmla="*/ 8915326 w 12069770"/>
              <a:gd name="connsiteY19" fmla="*/ 3059687 h 3585092"/>
              <a:gd name="connsiteX20" fmla="*/ 8685199 w 12069770"/>
              <a:gd name="connsiteY20" fmla="*/ 3157222 h 3585092"/>
              <a:gd name="connsiteX21" fmla="*/ 7034118 w 12069770"/>
              <a:gd name="connsiteY21" fmla="*/ 3556741 h 3585092"/>
              <a:gd name="connsiteX22" fmla="*/ 6472713 w 12069770"/>
              <a:gd name="connsiteY22" fmla="*/ 3585089 h 3585092"/>
              <a:gd name="connsiteX23" fmla="*/ 6472713 w 12069770"/>
              <a:gd name="connsiteY23" fmla="*/ 3585092 h 3585092"/>
              <a:gd name="connsiteX24" fmla="*/ 5667129 w 12069770"/>
              <a:gd name="connsiteY24" fmla="*/ 3585092 h 3585092"/>
              <a:gd name="connsiteX25" fmla="*/ 5667129 w 12069770"/>
              <a:gd name="connsiteY25" fmla="*/ 3585089 h 3585092"/>
              <a:gd name="connsiteX26" fmla="*/ 0 w 12069770"/>
              <a:gd name="connsiteY26" fmla="*/ 3585089 h 3585092"/>
              <a:gd name="connsiteX27" fmla="*/ 0 w 12069770"/>
              <a:gd name="connsiteY27" fmla="*/ 2287533 h 3585092"/>
              <a:gd name="connsiteX28" fmla="*/ 51672 w 12069770"/>
              <a:gd name="connsiteY28" fmla="*/ 2123653 h 3585092"/>
              <a:gd name="connsiteX29" fmla="*/ 666110 w 12069770"/>
              <a:gd name="connsiteY29" fmla="*/ 845602 h 3585092"/>
              <a:gd name="connsiteX30" fmla="*/ 687111 w 12069770"/>
              <a:gd name="connsiteY30" fmla="*/ 813690 h 3585092"/>
              <a:gd name="connsiteX31" fmla="*/ 739246 w 12069770"/>
              <a:gd name="connsiteY31" fmla="*/ 729608 h 3585092"/>
              <a:gd name="connsiteX32" fmla="*/ 1148300 w 12069770"/>
              <a:gd name="connsiteY32" fmla="*/ 170002 h 35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69770" h="3585092">
                <a:moveTo>
                  <a:pt x="1295503" y="0"/>
                </a:moveTo>
                <a:lnTo>
                  <a:pt x="12069770" y="0"/>
                </a:lnTo>
                <a:lnTo>
                  <a:pt x="11966788" y="207716"/>
                </a:lnTo>
                <a:cubicBezTo>
                  <a:pt x="11914018" y="307286"/>
                  <a:pt x="11858647" y="405267"/>
                  <a:pt x="11800766" y="501567"/>
                </a:cubicBezTo>
                <a:lnTo>
                  <a:pt x="11638600" y="753560"/>
                </a:lnTo>
                <a:lnTo>
                  <a:pt x="11642252" y="753560"/>
                </a:lnTo>
                <a:lnTo>
                  <a:pt x="11511695" y="945570"/>
                </a:lnTo>
                <a:cubicBezTo>
                  <a:pt x="11320247" y="1214785"/>
                  <a:pt x="11108095" y="1468251"/>
                  <a:pt x="10877562" y="1703644"/>
                </a:cubicBezTo>
                <a:lnTo>
                  <a:pt x="10825384" y="1754215"/>
                </a:lnTo>
                <a:lnTo>
                  <a:pt x="10084820" y="1754215"/>
                </a:lnTo>
                <a:lnTo>
                  <a:pt x="10084820" y="1754214"/>
                </a:lnTo>
                <a:lnTo>
                  <a:pt x="9900759" y="1754214"/>
                </a:lnTo>
                <a:lnTo>
                  <a:pt x="9900759" y="1754215"/>
                </a:lnTo>
                <a:lnTo>
                  <a:pt x="9772488" y="1760692"/>
                </a:lnTo>
                <a:cubicBezTo>
                  <a:pt x="9329489" y="1805681"/>
                  <a:pt x="8946087" y="2052267"/>
                  <a:pt x="8715470" y="2407263"/>
                </a:cubicBezTo>
                <a:lnTo>
                  <a:pt x="8703558" y="2426474"/>
                </a:lnTo>
                <a:lnTo>
                  <a:pt x="8698760" y="2433765"/>
                </a:lnTo>
                <a:cubicBezTo>
                  <a:pt x="8584286" y="2615693"/>
                  <a:pt x="8509546" y="2825143"/>
                  <a:pt x="8486717" y="3049938"/>
                </a:cubicBezTo>
                <a:lnTo>
                  <a:pt x="8486225" y="3059687"/>
                </a:lnTo>
                <a:lnTo>
                  <a:pt x="8915326" y="3059687"/>
                </a:lnTo>
                <a:lnTo>
                  <a:pt x="8685199" y="3157222"/>
                </a:lnTo>
                <a:cubicBezTo>
                  <a:pt x="8165111" y="3361381"/>
                  <a:pt x="7611167" y="3498138"/>
                  <a:pt x="7034118" y="3556741"/>
                </a:cubicBezTo>
                <a:lnTo>
                  <a:pt x="6472713" y="3585089"/>
                </a:lnTo>
                <a:lnTo>
                  <a:pt x="6472713" y="3585092"/>
                </a:lnTo>
                <a:lnTo>
                  <a:pt x="5667129" y="3585092"/>
                </a:lnTo>
                <a:lnTo>
                  <a:pt x="5667129" y="3585089"/>
                </a:lnTo>
                <a:lnTo>
                  <a:pt x="0" y="3585089"/>
                </a:lnTo>
                <a:lnTo>
                  <a:pt x="0" y="2287533"/>
                </a:lnTo>
                <a:lnTo>
                  <a:pt x="51672" y="2123653"/>
                </a:lnTo>
                <a:cubicBezTo>
                  <a:pt x="208567" y="1671963"/>
                  <a:pt x="415601" y="1243726"/>
                  <a:pt x="666110" y="845602"/>
                </a:cubicBezTo>
                <a:lnTo>
                  <a:pt x="687111" y="813690"/>
                </a:lnTo>
                <a:lnTo>
                  <a:pt x="739246" y="729608"/>
                </a:lnTo>
                <a:cubicBezTo>
                  <a:pt x="865415" y="535393"/>
                  <a:pt x="1002031" y="348593"/>
                  <a:pt x="1148300" y="170002"/>
                </a:cubicBezTo>
                <a:close/>
              </a:path>
            </a:pathLst>
          </a:custGeom>
          <a:ln>
            <a:noFill/>
          </a:ln>
        </p:spPr>
        <p:txBody>
          <a:bodyPr wrap="square">
            <a:noAutofit/>
          </a:bodyPr>
          <a:lstStyle>
            <a:lvl1pPr marL="0" indent="0" algn="ctr">
              <a:buNone/>
              <a:defRPr>
                <a:solidFill>
                  <a:srgbClr val="5E5E5E"/>
                </a:solidFill>
              </a:defRPr>
            </a:lvl1pPr>
          </a:lstStyle>
          <a:p>
            <a:endParaRPr lang="en-US"/>
          </a:p>
          <a:p>
            <a:endParaRPr lang="en-US"/>
          </a:p>
          <a:p>
            <a:r>
              <a:rPr lang="en-US"/>
              <a:t>Click to add photo</a:t>
            </a:r>
          </a:p>
        </p:txBody>
      </p:sp>
      <p:sp>
        <p:nvSpPr>
          <p:cNvPr id="35" name="Freeform 34">
            <a:extLst>
              <a:ext uri="{FF2B5EF4-FFF2-40B4-BE49-F238E27FC236}">
                <a16:creationId xmlns:a16="http://schemas.microsoft.com/office/drawing/2014/main" id="{23A91863-5EA5-034B-9D61-FC2D65837866}"/>
              </a:ext>
            </a:extLst>
          </p:cNvPr>
          <p:cNvSpPr/>
          <p:nvPr userDrawn="1"/>
        </p:nvSpPr>
        <p:spPr>
          <a:xfrm>
            <a:off x="8456245" y="176782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AC3A166-E984-FF4B-AACA-2FC67E1BA6F5}"/>
              </a:ext>
            </a:extLst>
          </p:cNvPr>
          <p:cNvSpPr/>
          <p:nvPr userDrawn="1"/>
        </p:nvSpPr>
        <p:spPr>
          <a:xfrm>
            <a:off x="9575436" y="265067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CA54045-4139-6141-AA47-E151A66C30C6}"/>
              </a:ext>
            </a:extLst>
          </p:cNvPr>
          <p:cNvCxnSpPr>
            <a:cxnSpLocks/>
          </p:cNvCxnSpPr>
          <p:nvPr userDrawn="1"/>
        </p:nvCxnSpPr>
        <p:spPr>
          <a:xfrm>
            <a:off x="4796852" y="3807502"/>
            <a:ext cx="0" cy="2353455"/>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37" name="Text Placeholder 25">
            <a:extLst>
              <a:ext uri="{FF2B5EF4-FFF2-40B4-BE49-F238E27FC236}">
                <a16:creationId xmlns:a16="http://schemas.microsoft.com/office/drawing/2014/main" id="{E9FDD1ED-6E32-0045-8A11-815BC4878797}"/>
              </a:ext>
            </a:extLst>
          </p:cNvPr>
          <p:cNvSpPr>
            <a:spLocks noGrp="1"/>
          </p:cNvSpPr>
          <p:nvPr>
            <p:ph type="body" sz="quarter" idx="17" hasCustomPrompt="1"/>
          </p:nvPr>
        </p:nvSpPr>
        <p:spPr>
          <a:xfrm>
            <a:off x="5006714" y="3962385"/>
            <a:ext cx="6859047" cy="1911602"/>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38" name="Picture 37" descr="A picture containing drawing&#10;&#10;Description automatically generated">
            <a:extLst>
              <a:ext uri="{FF2B5EF4-FFF2-40B4-BE49-F238E27FC236}">
                <a16:creationId xmlns:a16="http://schemas.microsoft.com/office/drawing/2014/main" id="{440F79AD-8017-C741-B39C-D97128D38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39" name="TextBox 38">
            <a:extLst>
              <a:ext uri="{FF2B5EF4-FFF2-40B4-BE49-F238E27FC236}">
                <a16:creationId xmlns:a16="http://schemas.microsoft.com/office/drawing/2014/main" id="{53D6BF0D-DCCB-2048-9949-C20605E3FD77}"/>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11078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Photos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r">
              <a:buNone/>
              <a:defRPr sz="3600">
                <a:solidFill>
                  <a:srgbClr val="5E5E5E"/>
                </a:solidFill>
                <a:latin typeface="+mn-lt"/>
              </a:defRPr>
            </a:lvl1pPr>
          </a:lstStyle>
          <a:p>
            <a:pPr lvl="0"/>
            <a:r>
              <a:rPr lang="en-US"/>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a:off x="0" y="-14989"/>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a:p>
          <a:p>
            <a:endParaRPr lang="en-US"/>
          </a:p>
          <a:p>
            <a:endParaRPr lang="en-US"/>
          </a:p>
          <a:p>
            <a:endParaRPr lang="en-US"/>
          </a:p>
          <a:p>
            <a:r>
              <a:rPr lang="en-US"/>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a:off x="2085425" y="41097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3204616" y="49926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7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1/24/22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2" r:id="rId4"/>
    <p:sldLayoutId id="2147483684" r:id="rId5"/>
    <p:sldLayoutId id="2147483687" r:id="rId6"/>
    <p:sldLayoutId id="2147483671" r:id="rId7"/>
    <p:sldLayoutId id="2147483652" r:id="rId8"/>
    <p:sldLayoutId id="2147483653" r:id="rId9"/>
    <p:sldLayoutId id="2147483678" r:id="rId10"/>
    <p:sldLayoutId id="2147483679" r:id="rId11"/>
    <p:sldLayoutId id="2147483680" r:id="rId12"/>
    <p:sldLayoutId id="2147483673" r:id="rId13"/>
    <p:sldLayoutId id="2147483676" r:id="rId14"/>
    <p:sldLayoutId id="2147483677" r:id="rId15"/>
    <p:sldLayoutId id="2147483685" r:id="rId16"/>
    <p:sldLayoutId id="2147483686" r:id="rId17"/>
    <p:sldLayoutId id="2147483688" r:id="rId18"/>
    <p:sldLayoutId id="2147483672" r:id="rId19"/>
    <p:sldLayoutId id="2147483670" r:id="rId20"/>
    <p:sldLayoutId id="2147483664" r:id="rId21"/>
    <p:sldLayoutId id="2147483674" r:id="rId22"/>
    <p:sldLayoutId id="2147483675" r:id="rId23"/>
    <p:sldLayoutId id="2147483683" r:id="rId24"/>
    <p:sldLayoutId id="2147483656" r:id="rId25"/>
    <p:sldLayoutId id="2147483657" r:id="rId26"/>
    <p:sldLayoutId id="214748365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evocco.hubspotpagebuilder.com/food-businesses" TargetMode="External"/><Relationship Id="rId2" Type="http://schemas.openxmlformats.org/officeDocument/2006/relationships/hyperlink" Target="https://www.evocco.com/" TargetMode="Externa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3.xml"/><Relationship Id="rId1" Type="http://schemas.openxmlformats.org/officeDocument/2006/relationships/video" Target="https://www.youtube.com/embed/Y1e1IorttRs?feature=oembed" TargetMode="External"/><Relationship Id="rId5" Type="http://schemas.openxmlformats.org/officeDocument/2006/relationships/hyperlink" Target="https://youtu.be/Y1e1IorttRs" TargetMode="Externa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www.madyolkfarm.ie/our-story" TargetMode="External"/><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madyolkfarm.ie/faqs"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2.xml"/><Relationship Id="rId1" Type="http://schemas.openxmlformats.org/officeDocument/2006/relationships/video" Target="https://www.youtube.com/embed/znf8pBpb7Bo?feature=oembed" TargetMode="External"/><Relationship Id="rId5" Type="http://schemas.openxmlformats.org/officeDocument/2006/relationships/hyperlink" Target="https://foodontheedge.ie/" TargetMode="External"/><Relationship Id="rId4" Type="http://schemas.openxmlformats.org/officeDocument/2006/relationships/hyperlink" Target="https://www.youtube.com/watch?v=znf8pBpb7Bo&amp;t=2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tasteleitrim.com/leitrim-producers/" TargetMode="External"/><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russh.com/about/"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collectivfood.com/faq/restaurants/"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zadruga-dobrina.si/projekti" TargetMode="External"/><Relationship Id="rId1" Type="http://schemas.openxmlformats.org/officeDocument/2006/relationships/slideLayout" Target="../slideLayouts/slideLayout21.xml"/><Relationship Id="rId4" Type="http://schemas.openxmlformats.org/officeDocument/2006/relationships/hyperlink" Target="https://www.foodinnovation.how/wp-content/uploads/2021/08/71-Ecological-Box.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zadruga-dobrina.si/zabojckis" TargetMode="Externa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3.xml"/><Relationship Id="rId1" Type="http://schemas.openxmlformats.org/officeDocument/2006/relationships/video" Target="https://www.youtube.com/embed/AgWgYeWm1Os?feature=oembed" TargetMode="External"/><Relationship Id="rId5" Type="http://schemas.openxmlformats.org/officeDocument/2006/relationships/hyperlink" Target="https://openfoodnetwork.ie/north_tipperary_online_farmers_market/shop" TargetMode="Externa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2.xml"/><Relationship Id="rId1" Type="http://schemas.openxmlformats.org/officeDocument/2006/relationships/video" Target="https://www.youtube.com/embed/kOLiD3wnHg4?feature=oembed" TargetMode="External"/><Relationship Id="rId5" Type="http://schemas.openxmlformats.org/officeDocument/2006/relationships/hyperlink" Target="https://www.youtube.com/redirect?event=video_description&amp;redir_token=QUFFLUhqbmtGQUFmS1BZVnAxbThfV2ZfR2RJLXM4bzZEQXxBQ3Jtc0ttcy1oMnBhN0EwcWE2VTl0T01JNHJuTUg1MWJVenFNRjFvdWFqQWYxTENWMjZMakM5MnNSZ1hJWXlWSlZGS3RSczNjOHp1OFJkb0FScWRQZUlhNEgyUk1IZURRdDdQcWo3STV0emZyaEdPSUs5d0labw&amp;q=https%3A%2F%2Feuropa.eu%2F%21gf93pw" TargetMode="External"/><Relationship Id="rId4" Type="http://schemas.openxmlformats.org/officeDocument/2006/relationships/hyperlink" Target="https://www.youtube.com/watch?v=kOLiD3wnHg4"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loamgalway.com/" TargetMode="External"/><Relationship Id="rId2" Type="http://schemas.openxmlformats.org/officeDocument/2006/relationships/slideLayout" Target="../slideLayouts/slideLayout14.xml"/><Relationship Id="rId1" Type="http://schemas.openxmlformats.org/officeDocument/2006/relationships/video" Target="https://www.youtube.com/embed/x6_Izo-_TsQ?feature=oembed" TargetMode="External"/><Relationship Id="rId6" Type="http://schemas.openxmlformats.org/officeDocument/2006/relationships/hyperlink" Target="https://www.youtube.com/watch?v=x6_Izo-_TsQ" TargetMode="External"/><Relationship Id="rId5" Type="http://schemas.openxmlformats.org/officeDocument/2006/relationships/image" Target="../media/image40.jpeg"/><Relationship Id="rId4" Type="http://schemas.openxmlformats.org/officeDocument/2006/relationships/hyperlink" Target="http://www.leafandroot.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5.xml"/><Relationship Id="rId5" Type="http://schemas.openxmlformats.org/officeDocument/2006/relationships/image" Target="../media/image44.sv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2.xml"/><Relationship Id="rId1" Type="http://schemas.openxmlformats.org/officeDocument/2006/relationships/video" Target="https://www.youtube.com/embed/xj9P2Gawk9I?feature=oembed" TargetMode="External"/><Relationship Id="rId6" Type="http://schemas.openxmlformats.org/officeDocument/2006/relationships/hyperlink" Target="https://www.youtube.com/watch?v=xj9P2Gawk9I" TargetMode="External"/><Relationship Id="rId5" Type="http://schemas.openxmlformats.org/officeDocument/2006/relationships/image" Target="../media/image54.jpe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hyperlink" Target="https://www.foodinnovation.how/wp-content/uploads/2021/08/102-Baked-In-Brick.pdf" TargetMode="External"/><Relationship Id="rId2" Type="http://schemas.openxmlformats.org/officeDocument/2006/relationships/hyperlink" Target="https://bakedinbrick.co.uk/"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www.soil-net.com/album/Plants/Garden/Compost/slides/Compost%20Bin%2002.html" TargetMode="External"/><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vini.com/en/" TargetMode="External"/><Relationship Id="rId2" Type="http://schemas.openxmlformats.org/officeDocument/2006/relationships/hyperlink" Target="https://www.barilla.com/en-gb/products/pasta" TargetMode="External"/><Relationship Id="rId1" Type="http://schemas.openxmlformats.org/officeDocument/2006/relationships/slideLayout" Target="../slideLayouts/slideLayout14.xml"/><Relationship Id="rId4" Type="http://schemas.openxmlformats.org/officeDocument/2006/relationships/hyperlink" Target="https://www.favini.com/gs/en/fine-papers/crush/cartacrusca-case-histor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34D751-361D-314B-9BE7-2E8A64BE0AC2}"/>
              </a:ext>
            </a:extLst>
          </p:cNvPr>
          <p:cNvSpPr>
            <a:spLocks noGrp="1"/>
          </p:cNvSpPr>
          <p:nvPr>
            <p:ph type="body" sz="quarter" idx="20"/>
          </p:nvPr>
        </p:nvSpPr>
        <p:spPr>
          <a:xfrm>
            <a:off x="247318" y="3792772"/>
            <a:ext cx="4650685" cy="2751151"/>
          </a:xfrm>
        </p:spPr>
        <p:txBody>
          <a:bodyPr>
            <a:normAutofit lnSpcReduction="10000"/>
          </a:bodyPr>
          <a:lstStyle/>
          <a:p>
            <a:r>
              <a:rPr lang="en-US" sz="3600" b="1" dirty="0"/>
              <a:t>Mo</a:t>
            </a:r>
            <a:r>
              <a:rPr lang="bg-BG" sz="3600" b="1" dirty="0"/>
              <a:t>дул</a:t>
            </a:r>
            <a:r>
              <a:rPr lang="en-US" sz="3600" b="1" dirty="0"/>
              <a:t> 4:</a:t>
            </a:r>
          </a:p>
          <a:p>
            <a:r>
              <a:rPr lang="bg-BG" sz="3600" b="1" dirty="0"/>
              <a:t>Оптимизиране на</a:t>
            </a:r>
            <a:endParaRPr lang="en-US" sz="3600" b="1" dirty="0"/>
          </a:p>
          <a:p>
            <a:r>
              <a:rPr lang="bg-BG" sz="3600" b="1" dirty="0"/>
              <a:t>местната</a:t>
            </a:r>
            <a:r>
              <a:rPr lang="en-US" sz="3600" b="1" dirty="0"/>
              <a:t> </a:t>
            </a:r>
            <a:r>
              <a:rPr lang="bg-BG" sz="3600" b="1" dirty="0"/>
              <a:t>и къса верига на доставки на храна</a:t>
            </a:r>
            <a:endParaRPr lang="en-US" sz="3600" b="1" dirty="0"/>
          </a:p>
        </p:txBody>
      </p:sp>
      <p:pic>
        <p:nvPicPr>
          <p:cNvPr id="6" name="Picture 5" descr="A picture containing person, holding, indoor, hand&#10;&#10;Description automatically generated">
            <a:extLst>
              <a:ext uri="{FF2B5EF4-FFF2-40B4-BE49-F238E27FC236}">
                <a16:creationId xmlns:a16="http://schemas.microsoft.com/office/drawing/2014/main" id="{5301411B-83D8-9C47-B90F-3A1D1253C5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5532" y="-444608"/>
            <a:ext cx="10246468" cy="8299665"/>
          </a:xfrm>
          <a:prstGeom prst="rect">
            <a:avLst/>
          </a:prstGeom>
        </p:spPr>
      </p:pic>
    </p:spTree>
    <p:extLst>
      <p:ext uri="{BB962C8B-B14F-4D97-AF65-F5344CB8AC3E}">
        <p14:creationId xmlns:p14="http://schemas.microsoft.com/office/powerpoint/2010/main" val="250316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F15DA-4B36-433A-AA04-C4AD3BC48863}"/>
              </a:ext>
            </a:extLst>
          </p:cNvPr>
          <p:cNvSpPr>
            <a:spLocks noGrp="1"/>
          </p:cNvSpPr>
          <p:nvPr>
            <p:ph type="body" sz="quarter" idx="16"/>
          </p:nvPr>
        </p:nvSpPr>
        <p:spPr>
          <a:xfrm>
            <a:off x="6210694" y="520355"/>
            <a:ext cx="5279028" cy="697353"/>
          </a:xfrm>
        </p:spPr>
        <p:txBody>
          <a:bodyPr>
            <a:noAutofit/>
          </a:bodyPr>
          <a:lstStyle/>
          <a:p>
            <a:r>
              <a:rPr lang="bg-BG" b="1" dirty="0">
                <a:solidFill>
                  <a:srgbClr val="406F70"/>
                </a:solidFill>
              </a:rPr>
              <a:t>Въглеродните разходи за храната</a:t>
            </a:r>
            <a:endParaRPr lang="en-IE" b="1" dirty="0">
              <a:solidFill>
                <a:srgbClr val="406F70"/>
              </a:solidFill>
            </a:endParaRPr>
          </a:p>
        </p:txBody>
      </p:sp>
      <p:sp>
        <p:nvSpPr>
          <p:cNvPr id="3" name="Text Placeholder 2">
            <a:extLst>
              <a:ext uri="{FF2B5EF4-FFF2-40B4-BE49-F238E27FC236}">
                <a16:creationId xmlns:a16="http://schemas.microsoft.com/office/drawing/2014/main" id="{812CEB0D-322C-40A5-AA24-F2CEE719C1B9}"/>
              </a:ext>
            </a:extLst>
          </p:cNvPr>
          <p:cNvSpPr>
            <a:spLocks noGrp="1"/>
          </p:cNvSpPr>
          <p:nvPr>
            <p:ph type="body" sz="quarter" idx="17"/>
          </p:nvPr>
        </p:nvSpPr>
        <p:spPr>
          <a:xfrm>
            <a:off x="5181600" y="1753052"/>
            <a:ext cx="6867525" cy="4571547"/>
          </a:xfrm>
        </p:spPr>
        <p:txBody>
          <a:bodyPr vert="horz" lIns="91440" tIns="45720" rIns="91440" bIns="45720" rtlCol="0" anchor="t">
            <a:noAutofit/>
          </a:bodyPr>
          <a:lstStyle/>
          <a:p>
            <a:r>
              <a:rPr lang="ru-RU" sz="2200" b="1" i="0" dirty="0">
                <a:solidFill>
                  <a:srgbClr val="406F70"/>
                </a:solidFill>
                <a:effectLst/>
              </a:rPr>
              <a:t>Въглеродният отпечатък </a:t>
            </a:r>
            <a:r>
              <a:rPr lang="ru-RU" sz="2200" i="0" dirty="0">
                <a:solidFill>
                  <a:srgbClr val="406F70"/>
                </a:solidFill>
                <a:effectLst/>
              </a:rPr>
              <a:t>на храните е емисиите на </a:t>
            </a:r>
            <a:r>
              <a:rPr lang="ru-RU" sz="2200" b="1" i="0" dirty="0">
                <a:solidFill>
                  <a:srgbClr val="406F70"/>
                </a:solidFill>
                <a:effectLst/>
              </a:rPr>
              <a:t>парникови газове</a:t>
            </a:r>
            <a:r>
              <a:rPr lang="ru-RU" sz="2200" i="0" dirty="0">
                <a:solidFill>
                  <a:srgbClr val="406F70"/>
                </a:solidFill>
                <a:effectLst/>
              </a:rPr>
              <a:t>, произведени чрез отглеждане, отглеждане, земеделие, преработка, транспортиране, съхранение, готвене и изхвърляне на </a:t>
            </a:r>
            <a:r>
              <a:rPr lang="ru-RU" sz="2200" b="1" i="0" dirty="0">
                <a:solidFill>
                  <a:srgbClr val="406F70"/>
                </a:solidFill>
                <a:effectLst/>
              </a:rPr>
              <a:t>храна </a:t>
            </a:r>
            <a:r>
              <a:rPr lang="ru-RU" sz="2200" i="0" dirty="0">
                <a:solidFill>
                  <a:srgbClr val="406F70"/>
                </a:solidFill>
                <a:effectLst/>
              </a:rPr>
              <a:t>за консумация. За да научите повече за въздействието на хранителната система върху околната среда, </a:t>
            </a:r>
            <a:r>
              <a:rPr lang="ru-RU" sz="2200" b="1" i="0" dirty="0">
                <a:solidFill>
                  <a:srgbClr val="406F70"/>
                </a:solidFill>
                <a:effectLst/>
              </a:rPr>
              <a:t>вижте Модул 2</a:t>
            </a:r>
            <a:r>
              <a:rPr lang="ru-RU" sz="2200" i="0" dirty="0">
                <a:solidFill>
                  <a:srgbClr val="406F70"/>
                </a:solidFill>
                <a:effectLst/>
              </a:rPr>
              <a:t>.</a:t>
            </a:r>
          </a:p>
          <a:p>
            <a:r>
              <a:rPr lang="ru-RU" sz="2200" b="0" i="0" dirty="0">
                <a:solidFill>
                  <a:srgbClr val="406F70"/>
                </a:solidFill>
                <a:effectLst/>
              </a:rPr>
              <a:t>Сега има отлични приложения, които да помогнат на потребителите да изчислят въглеродния си отпечатък</a:t>
            </a:r>
            <a:r>
              <a:rPr lang="en-US" sz="2200" b="0" i="0" dirty="0">
                <a:solidFill>
                  <a:srgbClr val="406F70"/>
                </a:solidFill>
                <a:effectLst/>
              </a:rPr>
              <a:t>.</a:t>
            </a:r>
          </a:p>
          <a:p>
            <a:r>
              <a:rPr lang="en-IE" sz="1800" dirty="0">
                <a:solidFill>
                  <a:srgbClr val="406F70"/>
                </a:solidFill>
                <a:hlinkClick r:id="rId2"/>
              </a:rPr>
              <a:t>https://www.evocco.com/</a:t>
            </a:r>
            <a:endParaRPr lang="en-IE" sz="1800" dirty="0">
              <a:solidFill>
                <a:srgbClr val="406F70"/>
              </a:solidFill>
            </a:endParaRPr>
          </a:p>
          <a:p>
            <a:pPr rtl="0"/>
            <a:r>
              <a:rPr lang="ru-RU" sz="2200" dirty="0">
                <a:solidFill>
                  <a:srgbClr val="000000"/>
                </a:solidFill>
                <a:effectLst/>
              </a:rPr>
              <a:t>Evocco публикува безплатно ръководство за бизнеса с хранителни услуги как да взема по-информирани решения </a:t>
            </a:r>
          </a:p>
          <a:p>
            <a:r>
              <a:rPr lang="en-US" sz="1800" dirty="0">
                <a:solidFill>
                  <a:srgbClr val="406F70"/>
                </a:solidFill>
                <a:hlinkClick r:id="rId3"/>
              </a:rPr>
              <a:t>https://evocco.hubspotpagebuilder.com/food-businesses</a:t>
            </a:r>
            <a:endParaRPr lang="en-US" sz="1800" dirty="0">
              <a:solidFill>
                <a:srgbClr val="406F70"/>
              </a:solidFill>
            </a:endParaRPr>
          </a:p>
          <a:p>
            <a:endParaRPr lang="en-US" dirty="0">
              <a:solidFill>
                <a:srgbClr val="406F70"/>
              </a:solidFill>
            </a:endParaRPr>
          </a:p>
          <a:p>
            <a:endParaRPr lang="en-IE" dirty="0">
              <a:solidFill>
                <a:srgbClr val="406F70"/>
              </a:solidFill>
            </a:endParaRPr>
          </a:p>
        </p:txBody>
      </p:sp>
      <p:pic>
        <p:nvPicPr>
          <p:cNvPr id="6" name="Picture Placeholder 5">
            <a:extLst>
              <a:ext uri="{FF2B5EF4-FFF2-40B4-BE49-F238E27FC236}">
                <a16:creationId xmlns:a16="http://schemas.microsoft.com/office/drawing/2014/main" id="{2F3B583F-62E1-4C96-9DBB-AFC36F77397C}"/>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l="-49"/>
          <a:stretch/>
        </p:blipFill>
        <p:spPr>
          <a:xfrm>
            <a:off x="0" y="-14989"/>
            <a:ext cx="5651292" cy="6261962"/>
          </a:xfrm>
        </p:spPr>
      </p:pic>
    </p:spTree>
    <p:extLst>
      <p:ext uri="{BB962C8B-B14F-4D97-AF65-F5344CB8AC3E}">
        <p14:creationId xmlns:p14="http://schemas.microsoft.com/office/powerpoint/2010/main" val="417034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525692-C2E0-B349-A22A-50EDF946891E}"/>
              </a:ext>
            </a:extLst>
          </p:cNvPr>
          <p:cNvSpPr>
            <a:spLocks noGrp="1"/>
          </p:cNvSpPr>
          <p:nvPr>
            <p:ph type="body" sz="quarter" idx="13"/>
          </p:nvPr>
        </p:nvSpPr>
        <p:spPr/>
        <p:txBody>
          <a:bodyPr/>
          <a:lstStyle/>
          <a:p>
            <a:r>
              <a:rPr lang="ru-RU" b="1" dirty="0">
                <a:solidFill>
                  <a:srgbClr val="085156"/>
                </a:solidFill>
              </a:rPr>
              <a:t>Предимства на късите вериги за доставки на храни (КВДХ):</a:t>
            </a:r>
            <a:endParaRPr lang="en-US" b="1" dirty="0">
              <a:solidFill>
                <a:srgbClr val="085156"/>
              </a:solidFill>
            </a:endParaRPr>
          </a:p>
        </p:txBody>
      </p:sp>
      <p:sp>
        <p:nvSpPr>
          <p:cNvPr id="3" name="Text Placeholder 2">
            <a:extLst>
              <a:ext uri="{FF2B5EF4-FFF2-40B4-BE49-F238E27FC236}">
                <a16:creationId xmlns:a16="http://schemas.microsoft.com/office/drawing/2014/main" id="{62F441F8-FDDB-2347-B9B6-726B26C493F8}"/>
              </a:ext>
            </a:extLst>
          </p:cNvPr>
          <p:cNvSpPr>
            <a:spLocks noGrp="1"/>
          </p:cNvSpPr>
          <p:nvPr>
            <p:ph type="body" sz="quarter" idx="14"/>
          </p:nvPr>
        </p:nvSpPr>
        <p:spPr/>
        <p:txBody>
          <a:bodyPr>
            <a:normAutofit/>
          </a:bodyPr>
          <a:lstStyle/>
          <a:p>
            <a:r>
              <a:rPr lang="bg-BG" b="1" dirty="0">
                <a:solidFill>
                  <a:srgbClr val="044449"/>
                </a:solidFill>
              </a:rPr>
              <a:t>Земеделец /производител</a:t>
            </a:r>
            <a:endParaRPr lang="en-US" b="1" dirty="0">
              <a:solidFill>
                <a:srgbClr val="044449"/>
              </a:solidFill>
            </a:endParaRPr>
          </a:p>
        </p:txBody>
      </p:sp>
      <p:sp>
        <p:nvSpPr>
          <p:cNvPr id="4" name="Text Placeholder 3">
            <a:extLst>
              <a:ext uri="{FF2B5EF4-FFF2-40B4-BE49-F238E27FC236}">
                <a16:creationId xmlns:a16="http://schemas.microsoft.com/office/drawing/2014/main" id="{C2F5594C-7D8F-7F45-B681-4FDEE5F0A28C}"/>
              </a:ext>
            </a:extLst>
          </p:cNvPr>
          <p:cNvSpPr>
            <a:spLocks noGrp="1"/>
          </p:cNvSpPr>
          <p:nvPr>
            <p:ph type="body" sz="quarter" idx="15"/>
          </p:nvPr>
        </p:nvSpPr>
        <p:spPr/>
        <p:txBody>
          <a:bodyPr>
            <a:normAutofit fontScale="77500" lnSpcReduction="20000"/>
          </a:bodyPr>
          <a:lstStyle/>
          <a:p>
            <a:r>
              <a:rPr lang="ru-RU" dirty="0">
                <a:solidFill>
                  <a:srgbClr val="085156"/>
                </a:solidFill>
              </a:rPr>
              <a:t>Получавате по-справедливи цени</a:t>
            </a:r>
          </a:p>
          <a:p>
            <a:r>
              <a:rPr lang="ru-RU" dirty="0">
                <a:solidFill>
                  <a:srgbClr val="085156"/>
                </a:solidFill>
              </a:rPr>
              <a:t>По-малко разходи за енергия</a:t>
            </a:r>
          </a:p>
          <a:p>
            <a:r>
              <a:rPr lang="ru-RU" dirty="0">
                <a:solidFill>
                  <a:srgbClr val="085156"/>
                </a:solidFill>
              </a:rPr>
              <a:t>По-малко транспортни разходи</a:t>
            </a:r>
            <a:endParaRPr lang="en-US" dirty="0">
              <a:solidFill>
                <a:srgbClr val="085156"/>
              </a:solidFill>
            </a:endParaRPr>
          </a:p>
        </p:txBody>
      </p:sp>
      <p:sp>
        <p:nvSpPr>
          <p:cNvPr id="5" name="Text Placeholder 4">
            <a:extLst>
              <a:ext uri="{FF2B5EF4-FFF2-40B4-BE49-F238E27FC236}">
                <a16:creationId xmlns:a16="http://schemas.microsoft.com/office/drawing/2014/main" id="{5769A2EA-CF47-C84A-A473-91270780CB4A}"/>
              </a:ext>
            </a:extLst>
          </p:cNvPr>
          <p:cNvSpPr>
            <a:spLocks noGrp="1"/>
          </p:cNvSpPr>
          <p:nvPr>
            <p:ph type="body" sz="quarter" idx="16"/>
          </p:nvPr>
        </p:nvSpPr>
        <p:spPr/>
        <p:txBody>
          <a:bodyPr/>
          <a:lstStyle/>
          <a:p>
            <a:r>
              <a:rPr lang="bg-BG" b="1" dirty="0">
                <a:solidFill>
                  <a:srgbClr val="406F70"/>
                </a:solidFill>
              </a:rPr>
              <a:t>Консуматор</a:t>
            </a:r>
            <a:endParaRPr lang="en-US" b="1" dirty="0">
              <a:solidFill>
                <a:srgbClr val="406F70"/>
              </a:solidFill>
            </a:endParaRPr>
          </a:p>
        </p:txBody>
      </p:sp>
      <p:sp>
        <p:nvSpPr>
          <p:cNvPr id="6" name="Text Placeholder 5">
            <a:extLst>
              <a:ext uri="{FF2B5EF4-FFF2-40B4-BE49-F238E27FC236}">
                <a16:creationId xmlns:a16="http://schemas.microsoft.com/office/drawing/2014/main" id="{F448C174-1500-0E45-A4B9-9E80C20674B4}"/>
              </a:ext>
            </a:extLst>
          </p:cNvPr>
          <p:cNvSpPr>
            <a:spLocks noGrp="1"/>
          </p:cNvSpPr>
          <p:nvPr>
            <p:ph type="body" sz="quarter" idx="17"/>
          </p:nvPr>
        </p:nvSpPr>
        <p:spPr>
          <a:xfrm>
            <a:off x="4093117" y="4432246"/>
            <a:ext cx="4005767" cy="1525541"/>
          </a:xfrm>
        </p:spPr>
        <p:txBody>
          <a:bodyPr>
            <a:normAutofit lnSpcReduction="10000"/>
          </a:bodyPr>
          <a:lstStyle/>
          <a:p>
            <a:r>
              <a:rPr lang="ru-RU" dirty="0">
                <a:solidFill>
                  <a:srgbClr val="406F70"/>
                </a:solidFill>
              </a:rPr>
              <a:t>Получавате по-свеж Продукт</a:t>
            </a:r>
          </a:p>
          <a:p>
            <a:r>
              <a:rPr lang="ru-RU" dirty="0">
                <a:solidFill>
                  <a:srgbClr val="406F70"/>
                </a:solidFill>
              </a:rPr>
              <a:t>Повишена прозрачност</a:t>
            </a:r>
          </a:p>
          <a:p>
            <a:r>
              <a:rPr lang="ru-RU" dirty="0">
                <a:solidFill>
                  <a:srgbClr val="406F70"/>
                </a:solidFill>
              </a:rPr>
              <a:t>Комуникация с производителя</a:t>
            </a:r>
            <a:endParaRPr lang="en-US" dirty="0">
              <a:solidFill>
                <a:srgbClr val="406F70"/>
              </a:solidFill>
            </a:endParaRPr>
          </a:p>
        </p:txBody>
      </p:sp>
      <p:sp>
        <p:nvSpPr>
          <p:cNvPr id="7" name="Text Placeholder 6">
            <a:extLst>
              <a:ext uri="{FF2B5EF4-FFF2-40B4-BE49-F238E27FC236}">
                <a16:creationId xmlns:a16="http://schemas.microsoft.com/office/drawing/2014/main" id="{FDB97255-379A-4349-9AA7-36976C2D83ED}"/>
              </a:ext>
            </a:extLst>
          </p:cNvPr>
          <p:cNvSpPr>
            <a:spLocks noGrp="1"/>
          </p:cNvSpPr>
          <p:nvPr>
            <p:ph type="body" sz="quarter" idx="18"/>
          </p:nvPr>
        </p:nvSpPr>
        <p:spPr/>
        <p:txBody>
          <a:bodyPr/>
          <a:lstStyle/>
          <a:p>
            <a:r>
              <a:rPr lang="bg-BG" b="1" dirty="0">
                <a:solidFill>
                  <a:srgbClr val="F5C05B"/>
                </a:solidFill>
              </a:rPr>
              <a:t>Общността</a:t>
            </a:r>
            <a:endParaRPr lang="en-US" b="1" dirty="0">
              <a:solidFill>
                <a:srgbClr val="F5C05B"/>
              </a:solidFill>
            </a:endParaRPr>
          </a:p>
        </p:txBody>
      </p:sp>
      <p:sp>
        <p:nvSpPr>
          <p:cNvPr id="8" name="Text Placeholder 7">
            <a:extLst>
              <a:ext uri="{FF2B5EF4-FFF2-40B4-BE49-F238E27FC236}">
                <a16:creationId xmlns:a16="http://schemas.microsoft.com/office/drawing/2014/main" id="{8EA37E16-367F-BB4C-B67D-8F988E13EEAB}"/>
              </a:ext>
            </a:extLst>
          </p:cNvPr>
          <p:cNvSpPr>
            <a:spLocks noGrp="1"/>
          </p:cNvSpPr>
          <p:nvPr>
            <p:ph type="body" sz="quarter" idx="19"/>
          </p:nvPr>
        </p:nvSpPr>
        <p:spPr>
          <a:xfrm>
            <a:off x="8228086" y="4432246"/>
            <a:ext cx="3408830" cy="1993953"/>
          </a:xfrm>
        </p:spPr>
        <p:txBody>
          <a:bodyPr>
            <a:normAutofit/>
          </a:bodyPr>
          <a:lstStyle/>
          <a:p>
            <a:r>
              <a:rPr lang="ru-RU" b="1" dirty="0">
                <a:solidFill>
                  <a:srgbClr val="F5C05B"/>
                </a:solidFill>
              </a:rPr>
              <a:t>Създава устойчивост</a:t>
            </a:r>
          </a:p>
          <a:p>
            <a:r>
              <a:rPr lang="ru-RU" b="1" dirty="0">
                <a:solidFill>
                  <a:srgbClr val="F5C05B"/>
                </a:solidFill>
              </a:rPr>
              <a:t>Заетост/ икономика</a:t>
            </a:r>
          </a:p>
          <a:p>
            <a:r>
              <a:rPr lang="ru-RU" b="1" dirty="0">
                <a:solidFill>
                  <a:srgbClr val="F5C05B"/>
                </a:solidFill>
              </a:rPr>
              <a:t>Намалява емисиите на CO2</a:t>
            </a:r>
            <a:endParaRPr lang="en-US" b="1" dirty="0">
              <a:solidFill>
                <a:srgbClr val="F5C05B"/>
              </a:solidFill>
            </a:endParaRPr>
          </a:p>
        </p:txBody>
      </p:sp>
    </p:spTree>
    <p:extLst>
      <p:ext uri="{BB962C8B-B14F-4D97-AF65-F5344CB8AC3E}">
        <p14:creationId xmlns:p14="http://schemas.microsoft.com/office/powerpoint/2010/main" val="122908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C728D7-FBD6-0C4F-ADCD-53E213A80B2E}"/>
              </a:ext>
            </a:extLst>
          </p:cNvPr>
          <p:cNvSpPr>
            <a:spLocks noGrp="1"/>
          </p:cNvSpPr>
          <p:nvPr>
            <p:ph type="body" sz="quarter" idx="16"/>
          </p:nvPr>
        </p:nvSpPr>
        <p:spPr>
          <a:xfrm>
            <a:off x="5651292" y="611027"/>
            <a:ext cx="6170212" cy="793052"/>
          </a:xfrm>
        </p:spPr>
        <p:txBody>
          <a:bodyPr>
            <a:noAutofit/>
          </a:bodyPr>
          <a:lstStyle/>
          <a:p>
            <a:r>
              <a:rPr lang="ru-RU" sz="3000" b="1" dirty="0">
                <a:solidFill>
                  <a:srgbClr val="085156"/>
                </a:solidFill>
              </a:rPr>
              <a:t>Къси вериги на доставки и местни хранителни системи</a:t>
            </a:r>
            <a:endParaRPr lang="en-US" sz="3000" b="1" dirty="0">
              <a:solidFill>
                <a:srgbClr val="085156"/>
              </a:solidFill>
            </a:endParaRPr>
          </a:p>
        </p:txBody>
      </p:sp>
      <p:sp>
        <p:nvSpPr>
          <p:cNvPr id="3" name="Text Placeholder 2">
            <a:extLst>
              <a:ext uri="{FF2B5EF4-FFF2-40B4-BE49-F238E27FC236}">
                <a16:creationId xmlns:a16="http://schemas.microsoft.com/office/drawing/2014/main" id="{85364114-41F3-7F4C-9E9F-E5E2479074CC}"/>
              </a:ext>
            </a:extLst>
          </p:cNvPr>
          <p:cNvSpPr>
            <a:spLocks noGrp="1"/>
          </p:cNvSpPr>
          <p:nvPr>
            <p:ph type="body" sz="quarter" idx="17"/>
          </p:nvPr>
        </p:nvSpPr>
        <p:spPr>
          <a:xfrm>
            <a:off x="5477069" y="1744824"/>
            <a:ext cx="6344435" cy="4054422"/>
          </a:xfrm>
        </p:spPr>
        <p:txBody>
          <a:bodyPr/>
          <a:lstStyle/>
          <a:p>
            <a:r>
              <a:rPr lang="ru-RU" sz="2200" dirty="0">
                <a:solidFill>
                  <a:srgbClr val="406F70"/>
                </a:solidFill>
              </a:rPr>
              <a:t>Вашият бизнес с хранителни услуги може да съкрати вашата верига за доставка на храни с</a:t>
            </a:r>
          </a:p>
          <a:p>
            <a:r>
              <a:rPr lang="ru-RU" sz="2200" dirty="0">
                <a:solidFill>
                  <a:srgbClr val="406F70"/>
                </a:solidFill>
              </a:rPr>
              <a:t>• </a:t>
            </a:r>
            <a:r>
              <a:rPr lang="ru-RU" sz="2200" b="1" dirty="0">
                <a:solidFill>
                  <a:srgbClr val="406F70"/>
                </a:solidFill>
              </a:rPr>
              <a:t>Директни покупки от местни производители и производители</a:t>
            </a:r>
          </a:p>
          <a:p>
            <a:r>
              <a:rPr lang="ru-RU" sz="2200" b="1" dirty="0">
                <a:solidFill>
                  <a:srgbClr val="406F70"/>
                </a:solidFill>
              </a:rPr>
              <a:t>• Колективни директни продажби</a:t>
            </a:r>
            <a:r>
              <a:rPr lang="ru-RU" sz="2200" dirty="0">
                <a:solidFill>
                  <a:srgbClr val="406F70"/>
                </a:solidFill>
              </a:rPr>
              <a:t> чрез местна хранителна система, съвместна мрежа, която интегрира устойчиво производство на храни, преработка, разпределение, потребление и управление на отпадъци с цел подобряване на екологичното, икономическото и социалното здраве на определена област.</a:t>
            </a:r>
          </a:p>
          <a:p>
            <a:r>
              <a:rPr lang="ru-RU" sz="2200" dirty="0">
                <a:solidFill>
                  <a:srgbClr val="406F70"/>
                </a:solidFill>
              </a:rPr>
              <a:t>• </a:t>
            </a:r>
            <a:r>
              <a:rPr lang="ru-RU" sz="2200" b="1" dirty="0">
                <a:solidFill>
                  <a:srgbClr val="406F70"/>
                </a:solidFill>
              </a:rPr>
              <a:t>Партньорства</a:t>
            </a:r>
            <a:endParaRPr lang="en-US" sz="2200" b="1" dirty="0">
              <a:solidFill>
                <a:srgbClr val="406F70"/>
              </a:solidFill>
            </a:endParaRPr>
          </a:p>
        </p:txBody>
      </p:sp>
      <p:pic>
        <p:nvPicPr>
          <p:cNvPr id="6" name="Picture Placeholder 5" descr="Person holding a handful of tomatoes">
            <a:extLst>
              <a:ext uri="{FF2B5EF4-FFF2-40B4-BE49-F238E27FC236}">
                <a16:creationId xmlns:a16="http://schemas.microsoft.com/office/drawing/2014/main" id="{3121A1C3-E066-47C0-B839-110E48C3454A}"/>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b="-4726"/>
          <a:stretch/>
        </p:blipFill>
        <p:spPr>
          <a:xfrm>
            <a:off x="0" y="-14989"/>
            <a:ext cx="5651292" cy="6261962"/>
          </a:xfrm>
        </p:spPr>
      </p:pic>
    </p:spTree>
    <p:extLst>
      <p:ext uri="{BB962C8B-B14F-4D97-AF65-F5344CB8AC3E}">
        <p14:creationId xmlns:p14="http://schemas.microsoft.com/office/powerpoint/2010/main" val="307890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w and stack of eggs on a tray">
            <a:extLst>
              <a:ext uri="{FF2B5EF4-FFF2-40B4-BE49-F238E27FC236}">
                <a16:creationId xmlns:a16="http://schemas.microsoft.com/office/drawing/2014/main" id="{F4305D14-7044-4262-82D7-E503183F79A5}"/>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2C1CE6A-2304-49CE-B6D2-80C338020315}"/>
              </a:ext>
            </a:extLst>
          </p:cNvPr>
          <p:cNvSpPr>
            <a:spLocks noGrp="1"/>
          </p:cNvSpPr>
          <p:nvPr>
            <p:ph type="body" sz="quarter" idx="19"/>
          </p:nvPr>
        </p:nvSpPr>
        <p:spPr/>
        <p:txBody>
          <a:bodyPr/>
          <a:lstStyle/>
          <a:p>
            <a:r>
              <a:rPr lang="bg-BG" b="1" dirty="0">
                <a:solidFill>
                  <a:srgbClr val="085156"/>
                </a:solidFill>
              </a:rPr>
              <a:t>Пряко закупуване</a:t>
            </a:r>
            <a:endParaRPr lang="en-IE" b="1" dirty="0">
              <a:solidFill>
                <a:srgbClr val="085156"/>
              </a:solidFill>
            </a:endParaRPr>
          </a:p>
        </p:txBody>
      </p:sp>
      <p:sp>
        <p:nvSpPr>
          <p:cNvPr id="4" name="Text Placeholder 3">
            <a:extLst>
              <a:ext uri="{FF2B5EF4-FFF2-40B4-BE49-F238E27FC236}">
                <a16:creationId xmlns:a16="http://schemas.microsoft.com/office/drawing/2014/main" id="{9EF328B7-BAAC-4460-9786-CB81DE6C4D9D}"/>
              </a:ext>
            </a:extLst>
          </p:cNvPr>
          <p:cNvSpPr>
            <a:spLocks noGrp="1"/>
          </p:cNvSpPr>
          <p:nvPr>
            <p:ph type="body" sz="quarter" idx="20"/>
          </p:nvPr>
        </p:nvSpPr>
        <p:spPr>
          <a:xfrm>
            <a:off x="579605" y="1660849"/>
            <a:ext cx="6054460" cy="4432041"/>
          </a:xfrm>
        </p:spPr>
        <p:txBody>
          <a:bodyPr/>
          <a:lstStyle/>
          <a:p>
            <a:pPr algn="just"/>
            <a:r>
              <a:rPr lang="ru-RU" dirty="0">
                <a:solidFill>
                  <a:srgbClr val="406F70"/>
                </a:solidFill>
              </a:rPr>
              <a:t>Директните покупки са най-простата форма на SFSC и включват директна транзакция между фермера и вашия бизнес с хранителни услуги.Те могат да се извършват във фермата, чрез онлайн поръчка или наистина на фермерски пазари.Хранителните продукти също могат да се доставят на предприятията за хранителни услуги чрез схема на кошница или кутия.Ползите са многократни - продукцията е местно отглеждана, много прясна, без опаковка и се продава директно от самия производител.</a:t>
            </a:r>
            <a:endParaRPr lang="en-IE" dirty="0">
              <a:solidFill>
                <a:srgbClr val="406F70"/>
              </a:solidFill>
            </a:endParaRPr>
          </a:p>
        </p:txBody>
      </p:sp>
    </p:spTree>
    <p:extLst>
      <p:ext uri="{BB962C8B-B14F-4D97-AF65-F5344CB8AC3E}">
        <p14:creationId xmlns:p14="http://schemas.microsoft.com/office/powerpoint/2010/main" val="271993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C1CE6A-2304-49CE-B6D2-80C338020315}"/>
              </a:ext>
            </a:extLst>
          </p:cNvPr>
          <p:cNvSpPr>
            <a:spLocks noGrp="1"/>
          </p:cNvSpPr>
          <p:nvPr>
            <p:ph type="body" sz="quarter" idx="19"/>
          </p:nvPr>
        </p:nvSpPr>
        <p:spPr>
          <a:xfrm>
            <a:off x="579604" y="652821"/>
            <a:ext cx="5821196" cy="914722"/>
          </a:xfrm>
        </p:spPr>
        <p:txBody>
          <a:bodyPr>
            <a:normAutofit lnSpcReduction="10000"/>
          </a:bodyPr>
          <a:lstStyle/>
          <a:p>
            <a:r>
              <a:rPr lang="ru-RU" sz="3200" b="1" dirty="0">
                <a:solidFill>
                  <a:srgbClr val="CC9131"/>
                </a:solidFill>
              </a:rPr>
              <a:t>Фермите на готвача (chefsfarms.co.uk)</a:t>
            </a:r>
            <a:endParaRPr lang="en-IE" sz="3200" b="1" dirty="0">
              <a:solidFill>
                <a:srgbClr val="CC9131"/>
              </a:solidFill>
            </a:endParaRPr>
          </a:p>
        </p:txBody>
      </p:sp>
      <p:sp>
        <p:nvSpPr>
          <p:cNvPr id="4" name="Text Placeholder 3">
            <a:extLst>
              <a:ext uri="{FF2B5EF4-FFF2-40B4-BE49-F238E27FC236}">
                <a16:creationId xmlns:a16="http://schemas.microsoft.com/office/drawing/2014/main" id="{9EF328B7-BAAC-4460-9786-CB81DE6C4D9D}"/>
              </a:ext>
            </a:extLst>
          </p:cNvPr>
          <p:cNvSpPr>
            <a:spLocks noGrp="1"/>
          </p:cNvSpPr>
          <p:nvPr>
            <p:ph type="body" sz="quarter" idx="20"/>
          </p:nvPr>
        </p:nvSpPr>
        <p:spPr>
          <a:xfrm>
            <a:off x="391886" y="1695989"/>
            <a:ext cx="5704114" cy="4509190"/>
          </a:xfrm>
        </p:spPr>
        <p:txBody>
          <a:bodyPr/>
          <a:lstStyle/>
          <a:p>
            <a:pPr algn="just"/>
            <a:r>
              <a:rPr lang="ru-RU" b="0" i="0" dirty="0">
                <a:solidFill>
                  <a:srgbClr val="406F70"/>
                </a:solidFill>
                <a:effectLst/>
                <a:latin typeface="Abel"/>
              </a:rPr>
              <a:t>Chefs Farm UK предлагат услуга за доставка на пресни продукти по поръчка, с продаваемост за всеки аспект на храната, която продават. От факторите за качество, до методите на земеделие и историята зад него. Те пускат на пазара своята прозрачност по веригата на доставки, която е ключът към успеха, като дава „задкулисен“ достъп до това откъде идва продукцията, как се отглежда или обработва, както и отговорността на готвачите за бъдещето на производството на храни</a:t>
            </a:r>
            <a:r>
              <a:rPr lang="en-GB" b="0" i="0" dirty="0">
                <a:solidFill>
                  <a:srgbClr val="406F70"/>
                </a:solidFill>
                <a:effectLst/>
                <a:latin typeface="Abel"/>
              </a:rPr>
              <a:t>.</a:t>
            </a:r>
          </a:p>
          <a:p>
            <a:pPr algn="just"/>
            <a:endParaRPr lang="en-GB" dirty="0">
              <a:solidFill>
                <a:srgbClr val="406F70"/>
              </a:solidFill>
              <a:latin typeface="Abel"/>
            </a:endParaRPr>
          </a:p>
          <a:p>
            <a:pPr algn="just"/>
            <a:endParaRPr lang="en-GB" dirty="0">
              <a:solidFill>
                <a:srgbClr val="035914"/>
              </a:solidFill>
              <a:latin typeface="Abel"/>
            </a:endParaRPr>
          </a:p>
        </p:txBody>
      </p:sp>
      <p:pic>
        <p:nvPicPr>
          <p:cNvPr id="2" name="Online Media 1" title="Field to Fork">
            <a:hlinkClick r:id="" action="ppaction://media"/>
            <a:extLst>
              <a:ext uri="{FF2B5EF4-FFF2-40B4-BE49-F238E27FC236}">
                <a16:creationId xmlns:a16="http://schemas.microsoft.com/office/drawing/2014/main" id="{96DC20B3-DA1D-46C3-9ACD-543971CD493F}"/>
              </a:ext>
            </a:extLst>
          </p:cNvPr>
          <p:cNvPicPr>
            <a:picLocks noRot="1" noChangeAspect="1"/>
          </p:cNvPicPr>
          <p:nvPr>
            <a:videoFile r:link="rId1"/>
          </p:nvPr>
        </p:nvPicPr>
        <p:blipFill>
          <a:blip r:embed="rId3"/>
          <a:stretch>
            <a:fillRect/>
          </a:stretch>
        </p:blipFill>
        <p:spPr>
          <a:xfrm>
            <a:off x="6977839" y="3354092"/>
            <a:ext cx="4822275" cy="2724585"/>
          </a:xfrm>
          <a:prstGeom prst="rect">
            <a:avLst/>
          </a:prstGeom>
        </p:spPr>
      </p:pic>
      <p:pic>
        <p:nvPicPr>
          <p:cNvPr id="13" name="Picture 12" descr="Diagram&#10;&#10;Description automatically generated">
            <a:extLst>
              <a:ext uri="{FF2B5EF4-FFF2-40B4-BE49-F238E27FC236}">
                <a16:creationId xmlns:a16="http://schemas.microsoft.com/office/drawing/2014/main" id="{B17DA5AD-6560-4089-BC07-ACBE36E2FE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5822" y="75397"/>
            <a:ext cx="2984292" cy="2984292"/>
          </a:xfrm>
          <a:prstGeom prst="rect">
            <a:avLst/>
          </a:prstGeom>
        </p:spPr>
      </p:pic>
      <p:sp>
        <p:nvSpPr>
          <p:cNvPr id="17" name="TextBox 16">
            <a:extLst>
              <a:ext uri="{FF2B5EF4-FFF2-40B4-BE49-F238E27FC236}">
                <a16:creationId xmlns:a16="http://schemas.microsoft.com/office/drawing/2014/main" id="{4252157A-2A2E-4AE1-85B1-23C4C2387ED5}"/>
              </a:ext>
            </a:extLst>
          </p:cNvPr>
          <p:cNvSpPr txBox="1"/>
          <p:nvPr/>
        </p:nvSpPr>
        <p:spPr>
          <a:xfrm>
            <a:off x="6966858" y="6133301"/>
            <a:ext cx="6529038" cy="369332"/>
          </a:xfrm>
          <a:prstGeom prst="rect">
            <a:avLst/>
          </a:prstGeom>
          <a:noFill/>
        </p:spPr>
        <p:txBody>
          <a:bodyPr wrap="square">
            <a:spAutoFit/>
          </a:bodyPr>
          <a:lstStyle/>
          <a:p>
            <a:r>
              <a:rPr lang="en-IE" dirty="0">
                <a:hlinkClick r:id="rId5"/>
              </a:rPr>
              <a:t>https://youtu.be/Y1e1IorttRs</a:t>
            </a:r>
            <a:r>
              <a:rPr lang="en-IE" dirty="0"/>
              <a:t> </a:t>
            </a:r>
          </a:p>
        </p:txBody>
      </p:sp>
      <p:sp>
        <p:nvSpPr>
          <p:cNvPr id="5" name="Oval 4">
            <a:extLst>
              <a:ext uri="{FF2B5EF4-FFF2-40B4-BE49-F238E27FC236}">
                <a16:creationId xmlns:a16="http://schemas.microsoft.com/office/drawing/2014/main" id="{2357B71E-A68F-4F6E-A3DE-A22A419ED8FA}"/>
              </a:ext>
            </a:extLst>
          </p:cNvPr>
          <p:cNvSpPr/>
          <p:nvPr/>
        </p:nvSpPr>
        <p:spPr>
          <a:xfrm>
            <a:off x="6400800" y="2426208"/>
            <a:ext cx="1287126" cy="100279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602E36C8-2190-4BD3-820A-7395101FBC65}"/>
              </a:ext>
            </a:extLst>
          </p:cNvPr>
          <p:cNvSpPr txBox="1"/>
          <p:nvPr/>
        </p:nvSpPr>
        <p:spPr>
          <a:xfrm>
            <a:off x="6425102" y="2665994"/>
            <a:ext cx="1287126" cy="523220"/>
          </a:xfrm>
          <a:prstGeom prst="rect">
            <a:avLst/>
          </a:prstGeom>
          <a:noFill/>
        </p:spPr>
        <p:txBody>
          <a:bodyPr wrap="square">
            <a:spAutoFit/>
          </a:bodyPr>
          <a:lstStyle/>
          <a:p>
            <a:pPr algn="just"/>
            <a:r>
              <a:rPr lang="en-GB" sz="2800" b="1" i="0" dirty="0">
                <a:solidFill>
                  <a:srgbClr val="085156"/>
                </a:solidFill>
                <a:effectLst/>
                <a:latin typeface="Abel"/>
              </a:rPr>
              <a:t>WATCH</a:t>
            </a:r>
          </a:p>
        </p:txBody>
      </p:sp>
      <p:sp>
        <p:nvSpPr>
          <p:cNvPr id="10" name="TextBox 9">
            <a:extLst>
              <a:ext uri="{FF2B5EF4-FFF2-40B4-BE49-F238E27FC236}">
                <a16:creationId xmlns:a16="http://schemas.microsoft.com/office/drawing/2014/main" id="{68178F8F-8D2E-4873-AE81-AA0701B1AF49}"/>
              </a:ext>
            </a:extLst>
          </p:cNvPr>
          <p:cNvSpPr txBox="1"/>
          <p:nvPr/>
        </p:nvSpPr>
        <p:spPr>
          <a:xfrm>
            <a:off x="7044363" y="289237"/>
            <a:ext cx="3093327" cy="400110"/>
          </a:xfrm>
          <a:prstGeom prst="rect">
            <a:avLst/>
          </a:prstGeom>
          <a:solidFill>
            <a:srgbClr val="F5C05B"/>
          </a:solidFill>
        </p:spPr>
        <p:txBody>
          <a:bodyPr wrap="square" rtlCol="0">
            <a:spAutoFit/>
          </a:bodyPr>
          <a:lstStyle/>
          <a:p>
            <a:r>
              <a:rPr lang="en-US" sz="2000" b="1" dirty="0">
                <a:solidFill>
                  <a:schemeClr val="bg1"/>
                </a:solidFill>
              </a:rPr>
              <a:t>CASE STUDY – BE INSPIRED</a:t>
            </a:r>
            <a:endParaRPr lang="en-IE" sz="2000" b="1" dirty="0">
              <a:solidFill>
                <a:schemeClr val="bg1"/>
              </a:solidFill>
            </a:endParaRPr>
          </a:p>
        </p:txBody>
      </p:sp>
    </p:spTree>
    <p:extLst>
      <p:ext uri="{BB962C8B-B14F-4D97-AF65-F5344CB8AC3E}">
        <p14:creationId xmlns:p14="http://schemas.microsoft.com/office/powerpoint/2010/main" val="57333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305552" y="413335"/>
            <a:ext cx="8857251" cy="1160989"/>
          </a:xfrm>
        </p:spPr>
        <p:txBody>
          <a:bodyPr/>
          <a:lstStyle/>
          <a:p>
            <a:r>
              <a:rPr lang="en-US" b="1" dirty="0">
                <a:solidFill>
                  <a:srgbClr val="CC9131"/>
                </a:solidFill>
              </a:rPr>
              <a:t>Mad Yolk Farm, </a:t>
            </a:r>
            <a:r>
              <a:rPr lang="bg-BG" b="1" dirty="0">
                <a:solidFill>
                  <a:srgbClr val="CC9131"/>
                </a:solidFill>
              </a:rPr>
              <a:t>Ирландия</a:t>
            </a:r>
            <a:endParaRPr lang="en-US" b="1" dirty="0">
              <a:solidFill>
                <a:srgbClr val="CC9131"/>
              </a:solidFill>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305552" y="993829"/>
            <a:ext cx="7096734" cy="3230383"/>
          </a:xfrm>
        </p:spPr>
        <p:txBody>
          <a:bodyPr/>
          <a:lstStyle/>
          <a:p>
            <a:r>
              <a:rPr lang="ru-RU" dirty="0">
                <a:solidFill>
                  <a:srgbClr val="085156"/>
                </a:solidFill>
              </a:rPr>
              <a:t>Местната градска ферма Mad Yolk Farm е нов проект в Галуей с мисия с две прости цели:1. Отглеждайте и демонстрирайте най -добрите местни, сезонни продукти.2. Приятно прекарване в същото време.Брайън се срещна с Джо в отдалечена шведска ферма, докато е на обучение по регенеративно земеделие през лятото на 2019 г. Браян има ферма земя вкъщи в Ирландия и търси ново начало. Джо беше в ръка с мистрия. В юрта в Швеция те „излюпиха“ плана за фермата Mad Yolk.Сега фермата Mad Yolk предлага седмична услуга „Кликни и вземи“ от тяхната целенасочено малка местна ферма. Двамата „луди жълтъци“ (момчета) не мислят, че ще спасят света, отглеждащ моркови, но вярват, че фермите могат ...</a:t>
            </a:r>
            <a:endParaRPr lang="en-GB" dirty="0">
              <a:solidFill>
                <a:srgbClr val="085156"/>
              </a:solidFill>
            </a:endParaRPr>
          </a:p>
          <a:p>
            <a:endParaRPr lang="en-US" dirty="0">
              <a:solidFill>
                <a:srgbClr val="085156"/>
              </a:solidFill>
            </a:endParaRPr>
          </a:p>
        </p:txBody>
      </p:sp>
      <p:pic>
        <p:nvPicPr>
          <p:cNvPr id="1026" name="Picture 2">
            <a:extLst>
              <a:ext uri="{FF2B5EF4-FFF2-40B4-BE49-F238E27FC236}">
                <a16:creationId xmlns:a16="http://schemas.microsoft.com/office/drawing/2014/main" id="{50D39DCE-892A-48B9-BE80-C200AB01AC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2464277"/>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5B03C5-445E-4AA7-9760-75851A5B0131}"/>
              </a:ext>
            </a:extLst>
          </p:cNvPr>
          <p:cNvSpPr txBox="1"/>
          <p:nvPr/>
        </p:nvSpPr>
        <p:spPr>
          <a:xfrm>
            <a:off x="8490857" y="5682734"/>
            <a:ext cx="6096000" cy="369332"/>
          </a:xfrm>
          <a:prstGeom prst="rect">
            <a:avLst/>
          </a:prstGeom>
          <a:noFill/>
        </p:spPr>
        <p:txBody>
          <a:bodyPr wrap="square">
            <a:spAutoFit/>
          </a:bodyPr>
          <a:lstStyle/>
          <a:p>
            <a:r>
              <a:rPr lang="en-IE" dirty="0">
                <a:hlinkClick r:id="rId3"/>
              </a:rPr>
              <a:t>Our Story (madyolkfarm.ie)</a:t>
            </a:r>
            <a:endParaRPr lang="en-IE" dirty="0"/>
          </a:p>
        </p:txBody>
      </p:sp>
      <p:sp>
        <p:nvSpPr>
          <p:cNvPr id="6" name="TextBox 5">
            <a:extLst>
              <a:ext uri="{FF2B5EF4-FFF2-40B4-BE49-F238E27FC236}">
                <a16:creationId xmlns:a16="http://schemas.microsoft.com/office/drawing/2014/main" id="{7D043CA9-BDF0-4CFB-8044-1BC61DD16745}"/>
              </a:ext>
            </a:extLst>
          </p:cNvPr>
          <p:cNvSpPr txBox="1"/>
          <p:nvPr/>
        </p:nvSpPr>
        <p:spPr>
          <a:xfrm>
            <a:off x="8793872" y="602247"/>
            <a:ext cx="3093327" cy="400110"/>
          </a:xfrm>
          <a:prstGeom prst="rect">
            <a:avLst/>
          </a:prstGeom>
          <a:solidFill>
            <a:srgbClr val="F5C05B"/>
          </a:solidFill>
        </p:spPr>
        <p:txBody>
          <a:bodyPr wrap="square" rtlCol="0">
            <a:spAutoFit/>
          </a:bodyPr>
          <a:lstStyle/>
          <a:p>
            <a:r>
              <a:rPr lang="en-US" sz="2000" b="1" dirty="0">
                <a:solidFill>
                  <a:schemeClr val="bg1"/>
                </a:solidFill>
              </a:rPr>
              <a:t>CASE STUDY – BE INSPIRED</a:t>
            </a:r>
            <a:endParaRPr lang="en-IE" sz="2000" b="1" dirty="0">
              <a:solidFill>
                <a:schemeClr val="bg1"/>
              </a:solidFill>
            </a:endParaRPr>
          </a:p>
        </p:txBody>
      </p:sp>
    </p:spTree>
    <p:extLst>
      <p:ext uri="{BB962C8B-B14F-4D97-AF65-F5344CB8AC3E}">
        <p14:creationId xmlns:p14="http://schemas.microsoft.com/office/powerpoint/2010/main" val="243531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0" y="1088430"/>
            <a:ext cx="6014357" cy="670073"/>
          </a:xfrm>
        </p:spPr>
        <p:txBody>
          <a:bodyPr>
            <a:normAutofit/>
          </a:bodyPr>
          <a:lstStyle/>
          <a:p>
            <a:r>
              <a:rPr lang="ru-RU" b="1" dirty="0">
                <a:solidFill>
                  <a:srgbClr val="CC9131"/>
                </a:solidFill>
              </a:rPr>
              <a:t>Mad Yolk Farm работят за:</a:t>
            </a:r>
            <a:endParaRPr lang="en-US" b="1" dirty="0">
              <a:solidFill>
                <a:srgbClr val="CC9131"/>
              </a:solidFill>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283777" y="1679510"/>
            <a:ext cx="5893866" cy="4231433"/>
          </a:xfrm>
        </p:spPr>
        <p:txBody>
          <a:bodyPr/>
          <a:lstStyle/>
          <a:p>
            <a:pPr rtl="0"/>
            <a:r>
              <a:rPr lang="ru-RU" dirty="0">
                <a:solidFill>
                  <a:srgbClr val="000000"/>
                </a:solidFill>
                <a:effectLst/>
              </a:rPr>
              <a:t>• Осигурете здравословна, полезна храна • Създавайте забавни, </a:t>
            </a:r>
            <a:r>
              <a:rPr lang="ru-RU" dirty="0">
                <a:solidFill>
                  <a:srgbClr val="000000"/>
                </a:solidFill>
              </a:rPr>
              <a:t>харесвани</a:t>
            </a:r>
            <a:r>
              <a:rPr lang="ru-RU" dirty="0">
                <a:solidFill>
                  <a:srgbClr val="000000"/>
                </a:solidFill>
                <a:effectLst/>
              </a:rPr>
              <a:t>, смислени работни места </a:t>
            </a:r>
          </a:p>
          <a:p>
            <a:pPr rtl="0"/>
            <a:r>
              <a:rPr lang="ru-RU" dirty="0">
                <a:solidFill>
                  <a:srgbClr val="000000"/>
                </a:solidFill>
                <a:effectLst/>
              </a:rPr>
              <a:t>• Възстановете екосистемите, с които работят, и не ги нарушавайте</a:t>
            </a:r>
          </a:p>
          <a:p>
            <a:pPr rtl="0"/>
            <a:r>
              <a:rPr lang="ru-RU" dirty="0">
                <a:solidFill>
                  <a:srgbClr val="000000"/>
                </a:solidFill>
                <a:effectLst/>
              </a:rPr>
              <a:t>• Увеличете биоразнообразието и изградете богати почви </a:t>
            </a:r>
          </a:p>
          <a:p>
            <a:pPr rtl="0"/>
            <a:r>
              <a:rPr lang="ru-RU" dirty="0">
                <a:solidFill>
                  <a:srgbClr val="000000"/>
                </a:solidFill>
                <a:effectLst/>
              </a:rPr>
              <a:t>• Създайте местна продоволствена сигурност</a:t>
            </a:r>
          </a:p>
          <a:p>
            <a:pPr rtl="0"/>
            <a:r>
              <a:rPr lang="ru-RU" dirty="0">
                <a:solidFill>
                  <a:srgbClr val="000000"/>
                </a:solidFill>
                <a:effectLst/>
              </a:rPr>
              <a:t> • Бъдете центрове на общността </a:t>
            </a:r>
          </a:p>
          <a:p>
            <a:pPr rtl="0"/>
            <a:r>
              <a:rPr lang="ru-RU" dirty="0">
                <a:solidFill>
                  <a:srgbClr val="000000"/>
                </a:solidFill>
                <a:effectLst/>
              </a:rPr>
              <a:t>• Бъдете пълни с ЖИВОТ! </a:t>
            </a:r>
          </a:p>
          <a:p>
            <a:endParaRPr lang="en-GB" dirty="0">
              <a:solidFill>
                <a:srgbClr val="085156"/>
              </a:solidFill>
            </a:endParaRPr>
          </a:p>
          <a:p>
            <a:endParaRPr lang="en-US" dirty="0">
              <a:solidFill>
                <a:srgbClr val="085156"/>
              </a:solidFill>
            </a:endParaRPr>
          </a:p>
        </p:txBody>
      </p:sp>
      <p:cxnSp>
        <p:nvCxnSpPr>
          <p:cNvPr id="5" name="Straight Connector 4">
            <a:extLst>
              <a:ext uri="{FF2B5EF4-FFF2-40B4-BE49-F238E27FC236}">
                <a16:creationId xmlns:a16="http://schemas.microsoft.com/office/drawing/2014/main" id="{6161275C-BD00-4341-ACF1-18401CD30CEF}"/>
              </a:ext>
            </a:extLst>
          </p:cNvPr>
          <p:cNvCxnSpPr/>
          <p:nvPr/>
        </p:nvCxnSpPr>
        <p:spPr>
          <a:xfrm>
            <a:off x="6096000" y="1186543"/>
            <a:ext cx="0" cy="4724400"/>
          </a:xfrm>
          <a:prstGeom prst="line">
            <a:avLst/>
          </a:prstGeom>
          <a:ln>
            <a:solidFill>
              <a:srgbClr val="08515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5925040-E937-4E49-9C14-EEC038DAD397}"/>
              </a:ext>
            </a:extLst>
          </p:cNvPr>
          <p:cNvSpPr txBox="1"/>
          <p:nvPr/>
        </p:nvSpPr>
        <p:spPr>
          <a:xfrm>
            <a:off x="6269426" y="1088430"/>
            <a:ext cx="5638797" cy="2862322"/>
          </a:xfrm>
          <a:prstGeom prst="rect">
            <a:avLst/>
          </a:prstGeom>
          <a:noFill/>
        </p:spPr>
        <p:txBody>
          <a:bodyPr wrap="square" rtlCol="0">
            <a:spAutoFit/>
          </a:bodyPr>
          <a:lstStyle/>
          <a:p>
            <a:r>
              <a:rPr lang="bg-BG" sz="3600" b="1" dirty="0">
                <a:solidFill>
                  <a:srgbClr val="CC9131"/>
                </a:solidFill>
              </a:rPr>
              <a:t>Как работи?</a:t>
            </a:r>
            <a:endParaRPr lang="en-GB" dirty="0"/>
          </a:p>
          <a:p>
            <a:r>
              <a:rPr lang="ru-RU" sz="2400" dirty="0">
                <a:solidFill>
                  <a:srgbClr val="406F70"/>
                </a:solidFill>
              </a:rPr>
              <a:t>Кликни и събери онлайн фермерски пазар за собствена продукция и друга местна храна.</a:t>
            </a:r>
            <a:endParaRPr lang="en-GB" sz="2400" dirty="0">
              <a:solidFill>
                <a:srgbClr val="406F70"/>
              </a:solidFill>
            </a:endParaRPr>
          </a:p>
          <a:p>
            <a:r>
              <a:rPr lang="en-GB" sz="2400" b="1" dirty="0">
                <a:solidFill>
                  <a:schemeClr val="bg1"/>
                </a:solidFill>
                <a:highlight>
                  <a:srgbClr val="CC9131"/>
                </a:highlight>
              </a:rPr>
              <a:t>READ</a:t>
            </a:r>
            <a:r>
              <a:rPr lang="en-GB" sz="2400" b="1" dirty="0">
                <a:solidFill>
                  <a:srgbClr val="406F70"/>
                </a:solidFill>
              </a:rPr>
              <a:t> </a:t>
            </a:r>
            <a:r>
              <a:rPr lang="en-GB" sz="2400" dirty="0">
                <a:solidFill>
                  <a:srgbClr val="406F70"/>
                </a:solidFill>
              </a:rPr>
              <a:t> </a:t>
            </a:r>
          </a:p>
          <a:p>
            <a:r>
              <a:rPr lang="en-IE" sz="2400" dirty="0">
                <a:hlinkClick r:id="rId2"/>
              </a:rPr>
              <a:t>FAQs </a:t>
            </a:r>
          </a:p>
          <a:p>
            <a:r>
              <a:rPr lang="en-IE" sz="2400" dirty="0">
                <a:hlinkClick r:id="rId2"/>
              </a:rPr>
              <a:t>(madyolkfarm.ie)</a:t>
            </a:r>
            <a:endParaRPr lang="en-IE" sz="2400" dirty="0">
              <a:solidFill>
                <a:srgbClr val="406F70"/>
              </a:solidFill>
            </a:endParaRPr>
          </a:p>
        </p:txBody>
      </p:sp>
      <p:pic>
        <p:nvPicPr>
          <p:cNvPr id="2050" name="Picture 2" descr="May be an image of 1 person and outdoors">
            <a:extLst>
              <a:ext uri="{FF2B5EF4-FFF2-40B4-BE49-F238E27FC236}">
                <a16:creationId xmlns:a16="http://schemas.microsoft.com/office/drawing/2014/main" id="{A0877378-BA0B-49D0-BD0A-F63664DDF63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64280" y="2833738"/>
            <a:ext cx="3243943" cy="324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5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82A7-4535-48FA-B20F-466470D694BF}"/>
              </a:ext>
            </a:extLst>
          </p:cNvPr>
          <p:cNvSpPr>
            <a:spLocks noGrp="1"/>
          </p:cNvSpPr>
          <p:nvPr>
            <p:ph type="body" sz="quarter" idx="13"/>
          </p:nvPr>
        </p:nvSpPr>
        <p:spPr/>
        <p:txBody>
          <a:bodyPr/>
          <a:lstStyle/>
          <a:p>
            <a:r>
              <a:rPr lang="bg-BG" b="1" dirty="0">
                <a:solidFill>
                  <a:srgbClr val="406F70"/>
                </a:solidFill>
              </a:rPr>
              <a:t>От фермата до вилицата</a:t>
            </a:r>
            <a:endParaRPr lang="en-IE" b="1" dirty="0">
              <a:solidFill>
                <a:srgbClr val="406F70"/>
              </a:solidFill>
            </a:endParaRPr>
          </a:p>
        </p:txBody>
      </p:sp>
      <p:sp>
        <p:nvSpPr>
          <p:cNvPr id="3" name="Text Placeholder 2">
            <a:extLst>
              <a:ext uri="{FF2B5EF4-FFF2-40B4-BE49-F238E27FC236}">
                <a16:creationId xmlns:a16="http://schemas.microsoft.com/office/drawing/2014/main" id="{D2C39A8E-B836-471B-98A6-B76F7B21D9C0}"/>
              </a:ext>
            </a:extLst>
          </p:cNvPr>
          <p:cNvSpPr>
            <a:spLocks noGrp="1"/>
          </p:cNvSpPr>
          <p:nvPr>
            <p:ph type="body" sz="quarter" idx="14"/>
          </p:nvPr>
        </p:nvSpPr>
        <p:spPr/>
        <p:txBody>
          <a:bodyPr/>
          <a:lstStyle/>
          <a:p>
            <a:pPr algn="r"/>
            <a:r>
              <a:rPr lang="ru-RU" dirty="0">
                <a:solidFill>
                  <a:srgbClr val="406F70"/>
                </a:solidFill>
              </a:rPr>
              <a:t>Доставянето на продукцията на готвачите ...</a:t>
            </a:r>
            <a:endParaRPr lang="en-IE" dirty="0">
              <a:solidFill>
                <a:srgbClr val="406F70"/>
              </a:solidFill>
            </a:endParaRPr>
          </a:p>
        </p:txBody>
      </p:sp>
      <p:sp>
        <p:nvSpPr>
          <p:cNvPr id="4" name="Picture Placeholder 3">
            <a:extLst>
              <a:ext uri="{FF2B5EF4-FFF2-40B4-BE49-F238E27FC236}">
                <a16:creationId xmlns:a16="http://schemas.microsoft.com/office/drawing/2014/main" id="{C7C0AA78-93E6-4AB6-A9D5-757BE4391621}"/>
              </a:ext>
            </a:extLst>
          </p:cNvPr>
          <p:cNvSpPr>
            <a:spLocks noGrp="1"/>
          </p:cNvSpPr>
          <p:nvPr>
            <p:ph type="pic" sz="quarter" idx="15"/>
          </p:nvPr>
        </p:nvSpPr>
        <p:spPr/>
      </p:sp>
      <p:pic>
        <p:nvPicPr>
          <p:cNvPr id="5" name="Online Media 4" title="Ireland and Irish Food Culture: Food On The Edge">
            <a:hlinkClick r:id="" action="ppaction://media"/>
            <a:extLst>
              <a:ext uri="{FF2B5EF4-FFF2-40B4-BE49-F238E27FC236}">
                <a16:creationId xmlns:a16="http://schemas.microsoft.com/office/drawing/2014/main" id="{F74033B0-82F7-4EA0-9FBF-011211907A3F}"/>
              </a:ext>
            </a:extLst>
          </p:cNvPr>
          <p:cNvPicPr>
            <a:picLocks noRot="1" noChangeAspect="1"/>
          </p:cNvPicPr>
          <p:nvPr>
            <a:videoFile r:link="rId1"/>
          </p:nvPr>
        </p:nvPicPr>
        <p:blipFill>
          <a:blip r:embed="rId3"/>
          <a:stretch>
            <a:fillRect/>
          </a:stretch>
        </p:blipFill>
        <p:spPr>
          <a:xfrm>
            <a:off x="3184071" y="1833595"/>
            <a:ext cx="5665788" cy="3538051"/>
          </a:xfrm>
          <a:prstGeom prst="rect">
            <a:avLst/>
          </a:prstGeom>
        </p:spPr>
      </p:pic>
      <p:sp>
        <p:nvSpPr>
          <p:cNvPr id="6" name="Oval 5">
            <a:extLst>
              <a:ext uri="{FF2B5EF4-FFF2-40B4-BE49-F238E27FC236}">
                <a16:creationId xmlns:a16="http://schemas.microsoft.com/office/drawing/2014/main" id="{6A5B38FC-AC47-42CF-8083-8FE67A58F276}"/>
              </a:ext>
            </a:extLst>
          </p:cNvPr>
          <p:cNvSpPr/>
          <p:nvPr/>
        </p:nvSpPr>
        <p:spPr>
          <a:xfrm>
            <a:off x="1553302" y="805873"/>
            <a:ext cx="1790700" cy="975485"/>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7" name="TextBox 6">
            <a:extLst>
              <a:ext uri="{FF2B5EF4-FFF2-40B4-BE49-F238E27FC236}">
                <a16:creationId xmlns:a16="http://schemas.microsoft.com/office/drawing/2014/main" id="{30E691CA-A9E4-42DA-92E8-669B1B4C93B9}"/>
              </a:ext>
            </a:extLst>
          </p:cNvPr>
          <p:cNvSpPr txBox="1"/>
          <p:nvPr/>
        </p:nvSpPr>
        <p:spPr>
          <a:xfrm>
            <a:off x="323850" y="6135588"/>
            <a:ext cx="4629149" cy="307777"/>
          </a:xfrm>
          <a:prstGeom prst="rect">
            <a:avLst/>
          </a:prstGeom>
          <a:noFill/>
        </p:spPr>
        <p:txBody>
          <a:bodyPr wrap="square" rtlCol="0">
            <a:spAutoFit/>
          </a:bodyPr>
          <a:lstStyle/>
          <a:p>
            <a:r>
              <a:rPr lang="en-US" sz="1400">
                <a:hlinkClick r:id="rId4"/>
              </a:rPr>
              <a:t>Ireland and Irish Food Culture: Food On The Edge - YouTube</a:t>
            </a:r>
            <a:endParaRPr lang="en-IE" sz="1400"/>
          </a:p>
        </p:txBody>
      </p:sp>
      <p:sp>
        <p:nvSpPr>
          <p:cNvPr id="8" name="TextBox 7">
            <a:extLst>
              <a:ext uri="{FF2B5EF4-FFF2-40B4-BE49-F238E27FC236}">
                <a16:creationId xmlns:a16="http://schemas.microsoft.com/office/drawing/2014/main" id="{F633D646-6C87-4EFB-B548-7F9A8138809B}"/>
              </a:ext>
            </a:extLst>
          </p:cNvPr>
          <p:cNvSpPr txBox="1"/>
          <p:nvPr/>
        </p:nvSpPr>
        <p:spPr>
          <a:xfrm>
            <a:off x="8992734" y="1657974"/>
            <a:ext cx="3199266" cy="4893647"/>
          </a:xfrm>
          <a:prstGeom prst="rect">
            <a:avLst/>
          </a:prstGeom>
          <a:noFill/>
        </p:spPr>
        <p:txBody>
          <a:bodyPr wrap="square" rtlCol="0">
            <a:spAutoFit/>
          </a:bodyPr>
          <a:lstStyle/>
          <a:p>
            <a:pPr rtl="0"/>
            <a:r>
              <a:rPr lang="bg-BG" sz="2400" dirty="0">
                <a:solidFill>
                  <a:srgbClr val="406F70"/>
                </a:solidFill>
              </a:rPr>
              <a:t>Клипът е от </a:t>
            </a:r>
            <a:r>
              <a:rPr lang="en-US" sz="2400" b="1" i="1" dirty="0">
                <a:solidFill>
                  <a:srgbClr val="406F70"/>
                </a:solidFill>
                <a:hlinkClick r:id="rId5"/>
              </a:rPr>
              <a:t>Food on the Edge</a:t>
            </a:r>
            <a:r>
              <a:rPr lang="en-US" sz="2400" dirty="0">
                <a:solidFill>
                  <a:srgbClr val="406F70"/>
                </a:solidFill>
              </a:rPr>
              <a:t> </a:t>
            </a:r>
            <a:r>
              <a:rPr lang="ru-RU" sz="2400" dirty="0">
                <a:solidFill>
                  <a:srgbClr val="000000"/>
                </a:solidFill>
                <a:effectLst/>
              </a:rPr>
              <a:t>която показва известни световни готвачи, дошли в Ирландия, представени на производителите на храни, в опит да се установи отново значението на тази пряка връзка в бъдещето на храната</a:t>
            </a:r>
          </a:p>
          <a:p>
            <a:pPr algn="ctr"/>
            <a:endParaRPr lang="en-IE" sz="2400" dirty="0"/>
          </a:p>
        </p:txBody>
      </p:sp>
    </p:spTree>
    <p:extLst>
      <p:ext uri="{BB962C8B-B14F-4D97-AF65-F5344CB8AC3E}">
        <p14:creationId xmlns:p14="http://schemas.microsoft.com/office/powerpoint/2010/main" val="190522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4BA895-6564-4CC0-99F3-78E29FAC7257}"/>
              </a:ext>
            </a:extLst>
          </p:cNvPr>
          <p:cNvSpPr>
            <a:spLocks noGrp="1"/>
          </p:cNvSpPr>
          <p:nvPr>
            <p:ph type="body" sz="quarter" idx="16"/>
          </p:nvPr>
        </p:nvSpPr>
        <p:spPr/>
        <p:txBody>
          <a:bodyPr>
            <a:noAutofit/>
          </a:bodyPr>
          <a:lstStyle/>
          <a:p>
            <a:r>
              <a:rPr lang="bg-BG" sz="2800" b="1" dirty="0">
                <a:solidFill>
                  <a:srgbClr val="085156"/>
                </a:solidFill>
              </a:rPr>
              <a:t>КОЛЕКТИВНИ ДИРЕКТНИ ПРОДАЖБИ</a:t>
            </a:r>
            <a:endParaRPr lang="en-IE" sz="2800" b="1" dirty="0">
              <a:solidFill>
                <a:srgbClr val="085156"/>
              </a:solidFill>
            </a:endParaRPr>
          </a:p>
        </p:txBody>
      </p:sp>
      <p:sp>
        <p:nvSpPr>
          <p:cNvPr id="3" name="Text Placeholder 2">
            <a:extLst>
              <a:ext uri="{FF2B5EF4-FFF2-40B4-BE49-F238E27FC236}">
                <a16:creationId xmlns:a16="http://schemas.microsoft.com/office/drawing/2014/main" id="{B84F1D36-5235-485A-A7F8-9A0CA8781F53}"/>
              </a:ext>
            </a:extLst>
          </p:cNvPr>
          <p:cNvSpPr>
            <a:spLocks noGrp="1"/>
          </p:cNvSpPr>
          <p:nvPr>
            <p:ph type="body" sz="quarter" idx="17"/>
          </p:nvPr>
        </p:nvSpPr>
        <p:spPr>
          <a:xfrm>
            <a:off x="5388428" y="1953077"/>
            <a:ext cx="6524171" cy="4293895"/>
          </a:xfrm>
        </p:spPr>
        <p:txBody>
          <a:bodyPr/>
          <a:lstStyle/>
          <a:p>
            <a:pPr rtl="0"/>
            <a:r>
              <a:rPr lang="ru-RU" sz="2000" dirty="0">
                <a:solidFill>
                  <a:srgbClr val="000000"/>
                </a:solidFill>
                <a:effectLst/>
              </a:rPr>
              <a:t>Ефективен начин за източник на продукция може да бъде, когато производителите си сътрудничат, за да продават продуктите си колективно. Като пример, запознайте се с Taste Leitrim </a:t>
            </a:r>
          </a:p>
          <a:p>
            <a:endParaRPr lang="en-US" dirty="0">
              <a:solidFill>
                <a:srgbClr val="406F70"/>
              </a:solidFill>
              <a:highlight>
                <a:srgbClr val="FFFF00"/>
              </a:highlight>
            </a:endParaRPr>
          </a:p>
          <a:p>
            <a:endParaRPr lang="en-US" dirty="0">
              <a:solidFill>
                <a:srgbClr val="406F70"/>
              </a:solidFill>
              <a:highlight>
                <a:srgbClr val="FFFF00"/>
              </a:highlight>
            </a:endParaRPr>
          </a:p>
          <a:p>
            <a:endParaRPr lang="en-US" dirty="0">
              <a:solidFill>
                <a:srgbClr val="406F70"/>
              </a:solidFill>
              <a:highlight>
                <a:srgbClr val="FFFF00"/>
              </a:highlight>
            </a:endParaRPr>
          </a:p>
          <a:p>
            <a:endParaRPr lang="en-US" dirty="0">
              <a:solidFill>
                <a:srgbClr val="406F70"/>
              </a:solidFill>
            </a:endParaRPr>
          </a:p>
        </p:txBody>
      </p:sp>
      <p:pic>
        <p:nvPicPr>
          <p:cNvPr id="8" name="Picture Placeholder 7" descr="Fresh bread loaves on a container">
            <a:extLst>
              <a:ext uri="{FF2B5EF4-FFF2-40B4-BE49-F238E27FC236}">
                <a16:creationId xmlns:a16="http://schemas.microsoft.com/office/drawing/2014/main" id="{AEFCCAE8-34EB-405A-A4C9-0B8679B1BD34}"/>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4" name="AutoShape 2">
            <a:extLst>
              <a:ext uri="{FF2B5EF4-FFF2-40B4-BE49-F238E27FC236}">
                <a16:creationId xmlns:a16="http://schemas.microsoft.com/office/drawing/2014/main" id="{884B9D7C-F105-4979-BA6A-781278505B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a:extLst>
              <a:ext uri="{FF2B5EF4-FFF2-40B4-BE49-F238E27FC236}">
                <a16:creationId xmlns:a16="http://schemas.microsoft.com/office/drawing/2014/main" id="{10F839CB-25B2-4051-8D55-90901F5E0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0477" y="3113987"/>
            <a:ext cx="4614007" cy="3036442"/>
          </a:xfrm>
          <a:prstGeom prst="rect">
            <a:avLst/>
          </a:prstGeom>
        </p:spPr>
      </p:pic>
    </p:spTree>
    <p:extLst>
      <p:ext uri="{BB962C8B-B14F-4D97-AF65-F5344CB8AC3E}">
        <p14:creationId xmlns:p14="http://schemas.microsoft.com/office/powerpoint/2010/main" val="221182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262007" y="1051808"/>
            <a:ext cx="7281794" cy="3230383"/>
          </a:xfrm>
        </p:spPr>
        <p:txBody>
          <a:bodyPr/>
          <a:lstStyle/>
          <a:p>
            <a:pPr rtl="0"/>
            <a:r>
              <a:rPr lang="ru-RU" dirty="0">
                <a:solidFill>
                  <a:srgbClr val="000000"/>
                </a:solidFill>
                <a:effectLst/>
              </a:rPr>
              <a:t>Справочникът на производителя Taste Leitrim е едно гише за намиране на най -добрите, пресни и най -вкусни местно произведени храни в Leitrim, Ирландия. Купувачите на хранителни услуги се насърчават да подкрепят местните занаятчии, фермери, пивовари, пекари, месари, сиренари и производители. Ръководството подчертава, че заведенията за хранене, предлагащи своите храни като автентични, естествени, здравословни, непреработени и свежи, им позволяват да застанат пред силната конкуренция. Клиентите стават завинаги лоялни, като подкрепят такива високо ценени бизнеси, които смятат за честни и отговорни към местните общности. Най-доброто, което може да бъде. </a:t>
            </a:r>
          </a:p>
          <a:p>
            <a:endParaRPr lang="en-GB" dirty="0">
              <a:solidFill>
                <a:srgbClr val="085156"/>
              </a:solidFill>
            </a:endParaRPr>
          </a:p>
          <a:p>
            <a:endParaRPr lang="en-US" dirty="0">
              <a:solidFill>
                <a:srgbClr val="085156"/>
              </a:solidFill>
            </a:endParaRPr>
          </a:p>
        </p:txBody>
      </p:sp>
      <p:pic>
        <p:nvPicPr>
          <p:cNvPr id="9" name="Picture 8">
            <a:extLst>
              <a:ext uri="{FF2B5EF4-FFF2-40B4-BE49-F238E27FC236}">
                <a16:creationId xmlns:a16="http://schemas.microsoft.com/office/drawing/2014/main" id="{726CFC7B-F4A8-4529-9940-F908762E29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7149" y="1970313"/>
            <a:ext cx="3822683" cy="3488871"/>
          </a:xfrm>
          <a:prstGeom prst="rect">
            <a:avLst/>
          </a:prstGeom>
        </p:spPr>
      </p:pic>
      <p:sp>
        <p:nvSpPr>
          <p:cNvPr id="12" name="TextBox 11">
            <a:extLst>
              <a:ext uri="{FF2B5EF4-FFF2-40B4-BE49-F238E27FC236}">
                <a16:creationId xmlns:a16="http://schemas.microsoft.com/office/drawing/2014/main" id="{997EB9CF-BA6C-4B2E-8CE8-62BF46208DE2}"/>
              </a:ext>
            </a:extLst>
          </p:cNvPr>
          <p:cNvSpPr txBox="1"/>
          <p:nvPr/>
        </p:nvSpPr>
        <p:spPr>
          <a:xfrm>
            <a:off x="7815943" y="5802477"/>
            <a:ext cx="6096000" cy="646331"/>
          </a:xfrm>
          <a:prstGeom prst="rect">
            <a:avLst/>
          </a:prstGeom>
          <a:noFill/>
        </p:spPr>
        <p:txBody>
          <a:bodyPr wrap="square">
            <a:spAutoFit/>
          </a:bodyPr>
          <a:lstStyle/>
          <a:p>
            <a:r>
              <a:rPr lang="en-IE" b="1" dirty="0">
                <a:hlinkClick r:id="rId3"/>
              </a:rPr>
              <a:t>ONLINE VERSION</a:t>
            </a:r>
          </a:p>
          <a:p>
            <a:r>
              <a:rPr lang="en-IE" dirty="0">
                <a:hlinkClick r:id="rId3"/>
              </a:rPr>
              <a:t>Leitrim Producers - Taste Leitrim</a:t>
            </a:r>
            <a:endParaRPr lang="en-IE" dirty="0"/>
          </a:p>
        </p:txBody>
      </p:sp>
    </p:spTree>
    <p:extLst>
      <p:ext uri="{BB962C8B-B14F-4D97-AF65-F5344CB8AC3E}">
        <p14:creationId xmlns:p14="http://schemas.microsoft.com/office/powerpoint/2010/main" val="268835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94930-22F2-46D2-9F67-950CC7EEF12A}"/>
              </a:ext>
            </a:extLst>
          </p:cNvPr>
          <p:cNvSpPr>
            <a:spLocks noGrp="1"/>
          </p:cNvSpPr>
          <p:nvPr>
            <p:ph type="body" sz="quarter" idx="13"/>
          </p:nvPr>
        </p:nvSpPr>
        <p:spPr/>
        <p:txBody>
          <a:bodyPr/>
          <a:lstStyle/>
          <a:p>
            <a:r>
              <a:rPr lang="en-US" b="1" dirty="0">
                <a:solidFill>
                  <a:srgbClr val="406F70"/>
                </a:solidFill>
              </a:rPr>
              <a:t>Mo</a:t>
            </a:r>
            <a:r>
              <a:rPr lang="bg-BG" b="1" dirty="0">
                <a:solidFill>
                  <a:srgbClr val="406F70"/>
                </a:solidFill>
              </a:rPr>
              <a:t>дул</a:t>
            </a:r>
            <a:r>
              <a:rPr lang="en-US" b="1" dirty="0">
                <a:solidFill>
                  <a:srgbClr val="406F70"/>
                </a:solidFill>
              </a:rPr>
              <a:t> 4</a:t>
            </a:r>
            <a:endParaRPr lang="en-IE" b="1" dirty="0">
              <a:solidFill>
                <a:srgbClr val="406F70"/>
              </a:solidFill>
            </a:endParaRPr>
          </a:p>
        </p:txBody>
      </p:sp>
      <p:sp>
        <p:nvSpPr>
          <p:cNvPr id="3" name="Text Placeholder 2">
            <a:extLst>
              <a:ext uri="{FF2B5EF4-FFF2-40B4-BE49-F238E27FC236}">
                <a16:creationId xmlns:a16="http://schemas.microsoft.com/office/drawing/2014/main" id="{BB3D0363-5C57-4844-8425-7088B8DF5C94}"/>
              </a:ext>
            </a:extLst>
          </p:cNvPr>
          <p:cNvSpPr>
            <a:spLocks noGrp="1"/>
          </p:cNvSpPr>
          <p:nvPr>
            <p:ph type="body" sz="quarter" idx="14"/>
          </p:nvPr>
        </p:nvSpPr>
        <p:spPr>
          <a:xfrm>
            <a:off x="345233" y="1847461"/>
            <a:ext cx="3918857" cy="4310743"/>
          </a:xfrm>
        </p:spPr>
        <p:txBody>
          <a:bodyPr/>
          <a:lstStyle/>
          <a:p>
            <a:pPr algn="just"/>
            <a:r>
              <a:rPr lang="ru-RU" sz="2400" dirty="0">
                <a:solidFill>
                  <a:srgbClr val="085156"/>
                </a:solidFill>
              </a:rPr>
              <a:t>В този модул ще научите за ключовите видове вериги на доставки и защо късите вериги за доставки са толкова важни за създаването и поддържането на кръгова икономика. Ще обсъдим и хранителните отпадъци и как „точно навреме“ помага за премахването на отпадъците в индустрията за хранителни услуги</a:t>
            </a:r>
            <a:r>
              <a:rPr lang="en-US" sz="2400" dirty="0">
                <a:solidFill>
                  <a:srgbClr val="085156"/>
                </a:solidFill>
              </a:rPr>
              <a:t>.</a:t>
            </a:r>
            <a:endParaRPr lang="en-IE" sz="2400" dirty="0">
              <a:solidFill>
                <a:srgbClr val="085156"/>
              </a:solidFill>
            </a:endParaRPr>
          </a:p>
        </p:txBody>
      </p:sp>
      <p:sp>
        <p:nvSpPr>
          <p:cNvPr id="4" name="Text Placeholder 3">
            <a:extLst>
              <a:ext uri="{FF2B5EF4-FFF2-40B4-BE49-F238E27FC236}">
                <a16:creationId xmlns:a16="http://schemas.microsoft.com/office/drawing/2014/main" id="{505C4A5E-DAE3-4C4F-B33F-B3426A1A4DC0}"/>
              </a:ext>
            </a:extLst>
          </p:cNvPr>
          <p:cNvSpPr>
            <a:spLocks noGrp="1"/>
          </p:cNvSpPr>
          <p:nvPr>
            <p:ph type="body" sz="quarter" idx="15"/>
          </p:nvPr>
        </p:nvSpPr>
        <p:spPr/>
        <p:txBody>
          <a:bodyPr/>
          <a:lstStyle/>
          <a:p>
            <a:r>
              <a:rPr lang="en-US" dirty="0"/>
              <a:t>01</a:t>
            </a:r>
            <a:endParaRPr lang="en-IE" dirty="0"/>
          </a:p>
        </p:txBody>
      </p:sp>
      <p:sp>
        <p:nvSpPr>
          <p:cNvPr id="5" name="Text Placeholder 4">
            <a:extLst>
              <a:ext uri="{FF2B5EF4-FFF2-40B4-BE49-F238E27FC236}">
                <a16:creationId xmlns:a16="http://schemas.microsoft.com/office/drawing/2014/main" id="{391B658E-FFE6-4654-8CF3-5AA645487C62}"/>
              </a:ext>
            </a:extLst>
          </p:cNvPr>
          <p:cNvSpPr>
            <a:spLocks noGrp="1"/>
          </p:cNvSpPr>
          <p:nvPr>
            <p:ph type="body" sz="quarter" idx="12"/>
          </p:nvPr>
        </p:nvSpPr>
        <p:spPr>
          <a:xfrm>
            <a:off x="6294869" y="1427930"/>
            <a:ext cx="5778074" cy="1292995"/>
          </a:xfrm>
        </p:spPr>
        <p:txBody>
          <a:bodyPr>
            <a:normAutofit/>
          </a:bodyPr>
          <a:lstStyle/>
          <a:p>
            <a:r>
              <a:rPr lang="ru-RU" b="1" dirty="0"/>
              <a:t>РАЗБИРАНЕТО НА ВЕРИГИТЕ ЗА ДОСТАВКА НА ХРАНИ</a:t>
            </a:r>
            <a:endParaRPr lang="en-IE" dirty="0"/>
          </a:p>
        </p:txBody>
      </p:sp>
      <p:sp>
        <p:nvSpPr>
          <p:cNvPr id="6" name="Text Placeholder 5">
            <a:extLst>
              <a:ext uri="{FF2B5EF4-FFF2-40B4-BE49-F238E27FC236}">
                <a16:creationId xmlns:a16="http://schemas.microsoft.com/office/drawing/2014/main" id="{5959A55C-F90D-4AC9-9436-612C2C73215E}"/>
              </a:ext>
            </a:extLst>
          </p:cNvPr>
          <p:cNvSpPr>
            <a:spLocks noGrp="1"/>
          </p:cNvSpPr>
          <p:nvPr>
            <p:ph type="body" sz="quarter" idx="16"/>
          </p:nvPr>
        </p:nvSpPr>
        <p:spPr/>
        <p:txBody>
          <a:bodyPr/>
          <a:lstStyle/>
          <a:p>
            <a:r>
              <a:rPr lang="en-US" dirty="0"/>
              <a:t>02</a:t>
            </a:r>
            <a:endParaRPr lang="en-IE" dirty="0"/>
          </a:p>
        </p:txBody>
      </p:sp>
      <p:sp>
        <p:nvSpPr>
          <p:cNvPr id="7" name="Text Placeholder 6">
            <a:extLst>
              <a:ext uri="{FF2B5EF4-FFF2-40B4-BE49-F238E27FC236}">
                <a16:creationId xmlns:a16="http://schemas.microsoft.com/office/drawing/2014/main" id="{00F04207-5F4C-4FDD-A85E-508C0F119D8E}"/>
              </a:ext>
            </a:extLst>
          </p:cNvPr>
          <p:cNvSpPr>
            <a:spLocks noGrp="1"/>
          </p:cNvSpPr>
          <p:nvPr>
            <p:ph type="body" sz="quarter" idx="17"/>
          </p:nvPr>
        </p:nvSpPr>
        <p:spPr>
          <a:xfrm>
            <a:off x="6294869" y="3026274"/>
            <a:ext cx="5353929" cy="1292995"/>
          </a:xfrm>
        </p:spPr>
        <p:txBody>
          <a:bodyPr/>
          <a:lstStyle/>
          <a:p>
            <a:r>
              <a:rPr lang="ru-RU" sz="2400" b="1" dirty="0"/>
              <a:t>СЪЗДАВАНЕ НА КРЪГОВА ИКОНОМИКА ЗА ХРАНИТЕЛНИ ОТПАДЪЦИ</a:t>
            </a:r>
            <a:endParaRPr lang="en-IE" dirty="0"/>
          </a:p>
        </p:txBody>
      </p:sp>
      <p:sp>
        <p:nvSpPr>
          <p:cNvPr id="8" name="Text Placeholder 7">
            <a:extLst>
              <a:ext uri="{FF2B5EF4-FFF2-40B4-BE49-F238E27FC236}">
                <a16:creationId xmlns:a16="http://schemas.microsoft.com/office/drawing/2014/main" id="{84555512-09A5-4CDA-BEA2-233F8ECD5170}"/>
              </a:ext>
            </a:extLst>
          </p:cNvPr>
          <p:cNvSpPr>
            <a:spLocks noGrp="1"/>
          </p:cNvSpPr>
          <p:nvPr>
            <p:ph type="body" sz="quarter" idx="18"/>
          </p:nvPr>
        </p:nvSpPr>
        <p:spPr/>
        <p:txBody>
          <a:bodyPr/>
          <a:lstStyle/>
          <a:p>
            <a:r>
              <a:rPr lang="en-US" dirty="0"/>
              <a:t>03</a:t>
            </a:r>
            <a:endParaRPr lang="en-IE" dirty="0"/>
          </a:p>
        </p:txBody>
      </p:sp>
      <p:sp>
        <p:nvSpPr>
          <p:cNvPr id="9" name="Text Placeholder 8">
            <a:extLst>
              <a:ext uri="{FF2B5EF4-FFF2-40B4-BE49-F238E27FC236}">
                <a16:creationId xmlns:a16="http://schemas.microsoft.com/office/drawing/2014/main" id="{8F67D579-4F39-4A61-83CD-2E57505F1978}"/>
              </a:ext>
            </a:extLst>
          </p:cNvPr>
          <p:cNvSpPr>
            <a:spLocks noGrp="1"/>
          </p:cNvSpPr>
          <p:nvPr>
            <p:ph type="body" sz="quarter" idx="19"/>
          </p:nvPr>
        </p:nvSpPr>
        <p:spPr>
          <a:xfrm>
            <a:off x="6264921" y="4387646"/>
            <a:ext cx="5353929" cy="1529967"/>
          </a:xfrm>
        </p:spPr>
        <p:txBody>
          <a:bodyPr/>
          <a:lstStyle/>
          <a:p>
            <a:r>
              <a:rPr lang="ru-RU" sz="2400" b="1" dirty="0"/>
              <a:t>ПОСТОЯННИ ПРИНЦИПИ И ОБРАБОТВАНЕ И ЛОГИСТИКА „ТОЧНО НАВРЕМЕ“</a:t>
            </a:r>
            <a:endParaRPr lang="en-IE" dirty="0"/>
          </a:p>
        </p:txBody>
      </p:sp>
    </p:spTree>
    <p:extLst>
      <p:ext uri="{BB962C8B-B14F-4D97-AF65-F5344CB8AC3E}">
        <p14:creationId xmlns:p14="http://schemas.microsoft.com/office/powerpoint/2010/main" val="230816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7613C7-0F83-4320-B8A2-4BC97C62AC62}"/>
              </a:ext>
            </a:extLst>
          </p:cNvPr>
          <p:cNvSpPr>
            <a:spLocks noGrp="1"/>
          </p:cNvSpPr>
          <p:nvPr>
            <p:ph type="body" sz="quarter" idx="13"/>
          </p:nvPr>
        </p:nvSpPr>
        <p:spPr>
          <a:xfrm>
            <a:off x="643223" y="752476"/>
            <a:ext cx="3821205" cy="1024132"/>
          </a:xfrm>
        </p:spPr>
        <p:txBody>
          <a:bodyPr>
            <a:normAutofit fontScale="77500" lnSpcReduction="20000"/>
          </a:bodyPr>
          <a:lstStyle/>
          <a:p>
            <a:pPr algn="ctr"/>
            <a:r>
              <a:rPr lang="ru-RU" b="1" dirty="0">
                <a:solidFill>
                  <a:srgbClr val="085156"/>
                </a:solidFill>
              </a:rPr>
              <a:t>Предимства на колективните директни продажби</a:t>
            </a:r>
            <a:endParaRPr lang="en-IE" b="1" dirty="0">
              <a:solidFill>
                <a:srgbClr val="085156"/>
              </a:solidFill>
            </a:endParaRPr>
          </a:p>
        </p:txBody>
      </p:sp>
      <p:sp>
        <p:nvSpPr>
          <p:cNvPr id="3" name="Text Placeholder 2">
            <a:extLst>
              <a:ext uri="{FF2B5EF4-FFF2-40B4-BE49-F238E27FC236}">
                <a16:creationId xmlns:a16="http://schemas.microsoft.com/office/drawing/2014/main" id="{B86909A7-D560-4CC3-AF8C-C0905CAD2584}"/>
              </a:ext>
            </a:extLst>
          </p:cNvPr>
          <p:cNvSpPr>
            <a:spLocks noGrp="1"/>
          </p:cNvSpPr>
          <p:nvPr>
            <p:ph type="body" sz="quarter" idx="14"/>
          </p:nvPr>
        </p:nvSpPr>
        <p:spPr>
          <a:xfrm>
            <a:off x="270168" y="2038632"/>
            <a:ext cx="4426010" cy="3642009"/>
          </a:xfrm>
        </p:spPr>
        <p:txBody>
          <a:bodyPr/>
          <a:lstStyle/>
          <a:p>
            <a:pPr algn="just"/>
            <a:r>
              <a:rPr lang="ru-RU" sz="2000" dirty="0">
                <a:solidFill>
                  <a:srgbClr val="085156"/>
                </a:solidFill>
              </a:rPr>
              <a:t>Директните продажби самостоятелно като фермер или производител могат да бъдат изолиращи, бавни и трудни. Формирането на групи, мрежи или кооперации дава възможност за по-голям потенциал за получаване на достъп до купувачите, независимо дали са местни или предприятия за хранителни услуги. Колективните продажби улесняват и купувача, тъй като спестяват време, движение и усилия за набавяне на качествените продукти, които желаят.</a:t>
            </a:r>
            <a:endParaRPr lang="en-IE" sz="2000" dirty="0">
              <a:solidFill>
                <a:srgbClr val="085156"/>
              </a:solidFill>
            </a:endParaRPr>
          </a:p>
        </p:txBody>
      </p:sp>
      <p:sp>
        <p:nvSpPr>
          <p:cNvPr id="4" name="Text Placeholder 3">
            <a:extLst>
              <a:ext uri="{FF2B5EF4-FFF2-40B4-BE49-F238E27FC236}">
                <a16:creationId xmlns:a16="http://schemas.microsoft.com/office/drawing/2014/main" id="{D9C95C27-D6B2-462A-ADF8-95FB311B4461}"/>
              </a:ext>
            </a:extLst>
          </p:cNvPr>
          <p:cNvSpPr>
            <a:spLocks noGrp="1"/>
          </p:cNvSpPr>
          <p:nvPr>
            <p:ph type="body" sz="quarter" idx="15"/>
          </p:nvPr>
        </p:nvSpPr>
        <p:spPr/>
        <p:txBody>
          <a:bodyPr/>
          <a:lstStyle/>
          <a:p>
            <a:r>
              <a:rPr lang="en-US" dirty="0"/>
              <a:t>01</a:t>
            </a:r>
            <a:endParaRPr lang="en-IE" dirty="0"/>
          </a:p>
        </p:txBody>
      </p:sp>
      <p:sp>
        <p:nvSpPr>
          <p:cNvPr id="5" name="Text Placeholder 4">
            <a:extLst>
              <a:ext uri="{FF2B5EF4-FFF2-40B4-BE49-F238E27FC236}">
                <a16:creationId xmlns:a16="http://schemas.microsoft.com/office/drawing/2014/main" id="{FADDE556-00FF-4B4C-9D42-150397108D69}"/>
              </a:ext>
            </a:extLst>
          </p:cNvPr>
          <p:cNvSpPr>
            <a:spLocks noGrp="1"/>
          </p:cNvSpPr>
          <p:nvPr>
            <p:ph type="body" sz="quarter" idx="12"/>
          </p:nvPr>
        </p:nvSpPr>
        <p:spPr/>
        <p:txBody>
          <a:bodyPr>
            <a:normAutofit fontScale="92500" lnSpcReduction="20000"/>
          </a:bodyPr>
          <a:lstStyle/>
          <a:p>
            <a:pPr algn="ctr"/>
            <a:endParaRPr lang="en-GB" altLang="en-US" dirty="0">
              <a:cs typeface="Arial" panose="020B0604020202020204" pitchFamily="34" charset="0"/>
            </a:endParaRPr>
          </a:p>
          <a:p>
            <a:pPr algn="ctr"/>
            <a:r>
              <a:rPr lang="ru-RU" altLang="en-US" sz="2600" b="1" dirty="0">
                <a:cs typeface="Arial" panose="020B0604020202020204" pitchFamily="34" charset="0"/>
              </a:rPr>
              <a:t>Инициативата създава кооперация и мрежа от занаятчийски производители на храни</a:t>
            </a:r>
            <a:endParaRPr lang="en-IE" sz="2600" dirty="0"/>
          </a:p>
        </p:txBody>
      </p:sp>
      <p:sp>
        <p:nvSpPr>
          <p:cNvPr id="6" name="Text Placeholder 5">
            <a:extLst>
              <a:ext uri="{FF2B5EF4-FFF2-40B4-BE49-F238E27FC236}">
                <a16:creationId xmlns:a16="http://schemas.microsoft.com/office/drawing/2014/main" id="{9124465B-F3BA-46E8-8610-8A767D50366D}"/>
              </a:ext>
            </a:extLst>
          </p:cNvPr>
          <p:cNvSpPr>
            <a:spLocks noGrp="1"/>
          </p:cNvSpPr>
          <p:nvPr>
            <p:ph type="body" sz="quarter" idx="16"/>
          </p:nvPr>
        </p:nvSpPr>
        <p:spPr/>
        <p:txBody>
          <a:bodyPr/>
          <a:lstStyle/>
          <a:p>
            <a:r>
              <a:rPr lang="en-US" dirty="0"/>
              <a:t>02</a:t>
            </a:r>
            <a:endParaRPr lang="en-IE" dirty="0"/>
          </a:p>
        </p:txBody>
      </p:sp>
      <p:sp>
        <p:nvSpPr>
          <p:cNvPr id="7" name="Text Placeholder 6">
            <a:extLst>
              <a:ext uri="{FF2B5EF4-FFF2-40B4-BE49-F238E27FC236}">
                <a16:creationId xmlns:a16="http://schemas.microsoft.com/office/drawing/2014/main" id="{198A99DD-9B16-43E9-B032-E21CD632A3EC}"/>
              </a:ext>
            </a:extLst>
          </p:cNvPr>
          <p:cNvSpPr>
            <a:spLocks noGrp="1"/>
          </p:cNvSpPr>
          <p:nvPr>
            <p:ph type="body" sz="quarter" idx="17"/>
          </p:nvPr>
        </p:nvSpPr>
        <p:spPr/>
        <p:txBody>
          <a:bodyPr/>
          <a:lstStyle/>
          <a:p>
            <a:pPr algn="ctr"/>
            <a:r>
              <a:rPr lang="ru-RU" altLang="en-US" sz="2400" b="1" dirty="0">
                <a:cs typeface="Arial" panose="020B0604020202020204" pitchFamily="34" charset="0"/>
              </a:rPr>
              <a:t>Производителят получава обхват в цялата страна, увеличава експозицията, увеличава продажбите</a:t>
            </a:r>
            <a:endParaRPr lang="en-IE" b="1" dirty="0"/>
          </a:p>
        </p:txBody>
      </p:sp>
      <p:sp>
        <p:nvSpPr>
          <p:cNvPr id="8" name="Text Placeholder 7">
            <a:extLst>
              <a:ext uri="{FF2B5EF4-FFF2-40B4-BE49-F238E27FC236}">
                <a16:creationId xmlns:a16="http://schemas.microsoft.com/office/drawing/2014/main" id="{427C37B4-153B-4E08-8A59-47F05A6375BF}"/>
              </a:ext>
            </a:extLst>
          </p:cNvPr>
          <p:cNvSpPr>
            <a:spLocks noGrp="1"/>
          </p:cNvSpPr>
          <p:nvPr>
            <p:ph type="body" sz="quarter" idx="18"/>
          </p:nvPr>
        </p:nvSpPr>
        <p:spPr/>
        <p:txBody>
          <a:bodyPr/>
          <a:lstStyle/>
          <a:p>
            <a:r>
              <a:rPr lang="en-US" dirty="0"/>
              <a:t>03</a:t>
            </a:r>
            <a:endParaRPr lang="en-IE" dirty="0"/>
          </a:p>
        </p:txBody>
      </p:sp>
      <p:sp>
        <p:nvSpPr>
          <p:cNvPr id="9" name="Text Placeholder 8">
            <a:extLst>
              <a:ext uri="{FF2B5EF4-FFF2-40B4-BE49-F238E27FC236}">
                <a16:creationId xmlns:a16="http://schemas.microsoft.com/office/drawing/2014/main" id="{611C92BA-B1F2-4B84-948F-E7960CECE165}"/>
              </a:ext>
            </a:extLst>
          </p:cNvPr>
          <p:cNvSpPr>
            <a:spLocks noGrp="1"/>
          </p:cNvSpPr>
          <p:nvPr>
            <p:ph type="body" sz="quarter" idx="19"/>
          </p:nvPr>
        </p:nvSpPr>
        <p:spPr/>
        <p:txBody>
          <a:bodyPr>
            <a:normAutofit lnSpcReduction="10000"/>
          </a:bodyPr>
          <a:lstStyle/>
          <a:p>
            <a:pPr algn="ctr"/>
            <a:r>
              <a:rPr lang="ru-RU" altLang="en-US" b="1" dirty="0">
                <a:cs typeface="Arial" panose="020B0604020202020204" pitchFamily="34" charset="0"/>
              </a:rPr>
              <a:t>Купувачът получава достъп до качествени занаятчийски продукти, един единствен непрекъсващ метод, една фактура/ плащане</a:t>
            </a:r>
            <a:endParaRPr lang="en-IE" b="1" dirty="0"/>
          </a:p>
        </p:txBody>
      </p:sp>
    </p:spTree>
    <p:extLst>
      <p:ext uri="{BB962C8B-B14F-4D97-AF65-F5344CB8AC3E}">
        <p14:creationId xmlns:p14="http://schemas.microsoft.com/office/powerpoint/2010/main" val="3951102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338209" y="750791"/>
            <a:ext cx="8857251" cy="1160989"/>
          </a:xfrm>
        </p:spPr>
        <p:txBody>
          <a:bodyPr/>
          <a:lstStyle/>
          <a:p>
            <a:pPr algn="l"/>
            <a:r>
              <a:rPr lang="bg-BG" b="1" dirty="0">
                <a:solidFill>
                  <a:srgbClr val="CC9131"/>
                </a:solidFill>
                <a:effectLst/>
              </a:rPr>
              <a:t>За </a:t>
            </a:r>
            <a:r>
              <a:rPr lang="en-GB" b="1" dirty="0" err="1">
                <a:solidFill>
                  <a:srgbClr val="CC9131"/>
                </a:solidFill>
                <a:effectLst/>
              </a:rPr>
              <a:t>Collectiv</a:t>
            </a:r>
            <a:r>
              <a:rPr lang="en-GB" b="1" dirty="0">
                <a:solidFill>
                  <a:srgbClr val="CC9131"/>
                </a:solidFill>
                <a:effectLst/>
              </a:rPr>
              <a:t> Food, </a:t>
            </a:r>
            <a:r>
              <a:rPr lang="bg-BG" b="1" dirty="0">
                <a:solidFill>
                  <a:srgbClr val="CC9131"/>
                </a:solidFill>
                <a:effectLst/>
              </a:rPr>
              <a:t>Великобритания</a:t>
            </a:r>
            <a:endParaRPr lang="en-GB" b="1" dirty="0">
              <a:solidFill>
                <a:srgbClr val="CC9131"/>
              </a:solidFill>
              <a:effectLst/>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338209" y="1516585"/>
            <a:ext cx="6704848" cy="4703593"/>
          </a:xfrm>
        </p:spPr>
        <p:txBody>
          <a:bodyPr/>
          <a:lstStyle/>
          <a:p>
            <a:pPr rtl="0"/>
            <a:r>
              <a:rPr lang="ru-RU" sz="2200" dirty="0">
                <a:solidFill>
                  <a:srgbClr val="000000"/>
                </a:solidFill>
                <a:effectLst/>
              </a:rPr>
              <a:t>Този британски екип от професионалисти и новатори в областта на хранителните продукти е на мисия да достави първата в света автоматизирана, устойчива и ориентирана към клиента услуга за доставка на храна. Те са бизнес от снабдяването с храни от следващо поколение, с мисия да трансформират достъпа и разпространението на храната в градовете. Те доставят качествено месо, морски дарове и растителни продукти директно от производителите и доставят до професионални кухни. С уникален модел на доставка, автоматизация и като отидат директно до източника, те са в състояние да предложат надвишаващи пазарни цени и надеждно обслужване, всички подкрепени от </a:t>
            </a:r>
            <a:r>
              <a:rPr lang="ru-RU" sz="2200" b="1" dirty="0">
                <a:solidFill>
                  <a:srgbClr val="000000"/>
                </a:solidFill>
                <a:effectLst/>
              </a:rPr>
              <a:t>ангажимента за устойчивост </a:t>
            </a:r>
          </a:p>
          <a:p>
            <a:pPr algn="just"/>
            <a:r>
              <a:rPr lang="en-GB" b="0" i="0" dirty="0">
                <a:solidFill>
                  <a:srgbClr val="1C1C1C"/>
                </a:solidFill>
                <a:effectLst/>
                <a:latin typeface="DM Sans"/>
              </a:rPr>
              <a:t>.</a:t>
            </a:r>
          </a:p>
          <a:p>
            <a:pPr algn="just"/>
            <a:endParaRPr lang="en-GB" dirty="0">
              <a:solidFill>
                <a:srgbClr val="406F70"/>
              </a:solidFill>
              <a:effectLst/>
            </a:endParaRPr>
          </a:p>
        </p:txBody>
      </p:sp>
      <p:cxnSp>
        <p:nvCxnSpPr>
          <p:cNvPr id="6" name="Straight Connector 5">
            <a:extLst>
              <a:ext uri="{FF2B5EF4-FFF2-40B4-BE49-F238E27FC236}">
                <a16:creationId xmlns:a16="http://schemas.microsoft.com/office/drawing/2014/main" id="{247B42D8-57C6-4F4D-A465-AE43CA77A173}"/>
              </a:ext>
            </a:extLst>
          </p:cNvPr>
          <p:cNvCxnSpPr>
            <a:cxnSpLocks/>
          </p:cNvCxnSpPr>
          <p:nvPr/>
        </p:nvCxnSpPr>
        <p:spPr>
          <a:xfrm>
            <a:off x="7043057" y="1426029"/>
            <a:ext cx="0" cy="450668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D73F873-BE3F-421D-93B8-58A43FC4C96D}"/>
              </a:ext>
            </a:extLst>
          </p:cNvPr>
          <p:cNvSpPr txBox="1"/>
          <p:nvPr/>
        </p:nvSpPr>
        <p:spPr>
          <a:xfrm>
            <a:off x="7055053" y="1586895"/>
            <a:ext cx="4686033" cy="2923877"/>
          </a:xfrm>
          <a:prstGeom prst="rect">
            <a:avLst/>
          </a:prstGeom>
          <a:noFill/>
        </p:spPr>
        <p:txBody>
          <a:bodyPr wrap="square" rtlCol="0">
            <a:spAutoFit/>
          </a:bodyPr>
          <a:lstStyle/>
          <a:p>
            <a:r>
              <a:rPr lang="ru-RU" sz="1600" b="1" dirty="0">
                <a:solidFill>
                  <a:srgbClr val="CC9131"/>
                </a:solidFill>
              </a:rPr>
              <a:t>ПРИМЕР КЛИЕНТ Мисията на Crussh за „по-здравословна и по-лесна“ храна на главната улица беше нишова и визионерска още през 1998 г., но днес тя се включва в основната тенденция за чисто ядене, като същевременно запазва предимство пред конкурентите си благодарение на обслужването и висококачествените съставки</a:t>
            </a:r>
            <a:r>
              <a:rPr lang="en-GB" sz="1600" dirty="0">
                <a:solidFill>
                  <a:srgbClr val="406F70"/>
                </a:solidFill>
              </a:rPr>
              <a:t>.                                   </a:t>
            </a:r>
            <a:r>
              <a:rPr lang="en-GB" sz="1600" b="1" dirty="0">
                <a:solidFill>
                  <a:srgbClr val="085156"/>
                </a:solidFill>
                <a:highlight>
                  <a:srgbClr val="F5C05B"/>
                </a:highlight>
              </a:rPr>
              <a:t>READ </a:t>
            </a:r>
            <a:r>
              <a:rPr lang="en-GB" sz="1600" dirty="0">
                <a:solidFill>
                  <a:srgbClr val="406F70"/>
                </a:solidFill>
              </a:rPr>
              <a:t>  </a:t>
            </a:r>
            <a:r>
              <a:rPr lang="en-IE" sz="1600" dirty="0">
                <a:hlinkClick r:id="rId2"/>
              </a:rPr>
              <a:t>about us - </a:t>
            </a:r>
            <a:r>
              <a:rPr lang="en-IE" dirty="0" err="1">
                <a:hlinkClick r:id="rId2"/>
              </a:rPr>
              <a:t>Crussh</a:t>
            </a:r>
            <a:endParaRPr lang="en-GB" dirty="0">
              <a:solidFill>
                <a:srgbClr val="406F70"/>
              </a:solidFill>
            </a:endParaRPr>
          </a:p>
          <a:p>
            <a:endParaRPr lang="en-GB" dirty="0"/>
          </a:p>
          <a:p>
            <a:endParaRPr lang="en-GB" dirty="0"/>
          </a:p>
          <a:p>
            <a:endParaRPr lang="en-IE" dirty="0"/>
          </a:p>
        </p:txBody>
      </p:sp>
      <p:pic>
        <p:nvPicPr>
          <p:cNvPr id="12" name="Picture 11">
            <a:extLst>
              <a:ext uri="{FF2B5EF4-FFF2-40B4-BE49-F238E27FC236}">
                <a16:creationId xmlns:a16="http://schemas.microsoft.com/office/drawing/2014/main" id="{0276AC02-5DB7-4F12-ACE3-76B7B144FA6C}"/>
              </a:ext>
            </a:extLst>
          </p:cNvPr>
          <p:cNvPicPr>
            <a:picLocks noChangeAspect="1"/>
          </p:cNvPicPr>
          <p:nvPr/>
        </p:nvPicPr>
        <p:blipFill>
          <a:blip r:embed="rId3"/>
          <a:stretch>
            <a:fillRect/>
          </a:stretch>
        </p:blipFill>
        <p:spPr>
          <a:xfrm>
            <a:off x="7835328" y="3868381"/>
            <a:ext cx="3510006" cy="2584217"/>
          </a:xfrm>
          <a:prstGeom prst="rect">
            <a:avLst/>
          </a:prstGeom>
        </p:spPr>
      </p:pic>
      <p:sp>
        <p:nvSpPr>
          <p:cNvPr id="7" name="TextBox 6">
            <a:extLst>
              <a:ext uri="{FF2B5EF4-FFF2-40B4-BE49-F238E27FC236}">
                <a16:creationId xmlns:a16="http://schemas.microsoft.com/office/drawing/2014/main" id="{7676BF96-9D7D-4A52-8624-DE91DEE16395}"/>
              </a:ext>
            </a:extLst>
          </p:cNvPr>
          <p:cNvSpPr txBox="1"/>
          <p:nvPr/>
        </p:nvSpPr>
        <p:spPr>
          <a:xfrm>
            <a:off x="8793872" y="602247"/>
            <a:ext cx="3093327" cy="400110"/>
          </a:xfrm>
          <a:prstGeom prst="rect">
            <a:avLst/>
          </a:prstGeom>
          <a:solidFill>
            <a:srgbClr val="F5C05B"/>
          </a:solidFill>
        </p:spPr>
        <p:txBody>
          <a:bodyPr wrap="square" rtlCol="0">
            <a:spAutoFit/>
          </a:bodyPr>
          <a:lstStyle/>
          <a:p>
            <a:r>
              <a:rPr lang="en-US" sz="2000" b="1" dirty="0">
                <a:solidFill>
                  <a:schemeClr val="bg1"/>
                </a:solidFill>
              </a:rPr>
              <a:t>CASE STUDY – BE INSPIRED</a:t>
            </a:r>
            <a:endParaRPr lang="en-IE" sz="2000" b="1" dirty="0">
              <a:solidFill>
                <a:schemeClr val="bg1"/>
              </a:solidFill>
            </a:endParaRPr>
          </a:p>
        </p:txBody>
      </p:sp>
    </p:spTree>
    <p:extLst>
      <p:ext uri="{BB962C8B-B14F-4D97-AF65-F5344CB8AC3E}">
        <p14:creationId xmlns:p14="http://schemas.microsoft.com/office/powerpoint/2010/main" val="1576612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338209" y="750791"/>
            <a:ext cx="8857251" cy="1160989"/>
          </a:xfrm>
        </p:spPr>
        <p:txBody>
          <a:bodyPr/>
          <a:lstStyle/>
          <a:p>
            <a:pPr algn="l"/>
            <a:r>
              <a:rPr lang="bg-BG" b="1" dirty="0">
                <a:solidFill>
                  <a:srgbClr val="CC9131"/>
                </a:solidFill>
                <a:effectLst/>
              </a:rPr>
              <a:t>За </a:t>
            </a:r>
            <a:r>
              <a:rPr lang="en-GB" b="1" dirty="0" err="1">
                <a:solidFill>
                  <a:srgbClr val="CC9131"/>
                </a:solidFill>
                <a:effectLst/>
              </a:rPr>
              <a:t>Collectiv</a:t>
            </a:r>
            <a:r>
              <a:rPr lang="en-GB" b="1" dirty="0">
                <a:solidFill>
                  <a:srgbClr val="CC9131"/>
                </a:solidFill>
                <a:effectLst/>
              </a:rPr>
              <a:t> Food, </a:t>
            </a:r>
            <a:r>
              <a:rPr lang="bg-BG" b="1" dirty="0">
                <a:solidFill>
                  <a:srgbClr val="CC9131"/>
                </a:solidFill>
                <a:effectLst/>
              </a:rPr>
              <a:t>Великобритания</a:t>
            </a:r>
            <a:endParaRPr lang="en-GB" b="1" dirty="0">
              <a:solidFill>
                <a:srgbClr val="CC9131"/>
              </a:solidFill>
              <a:effectLst/>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338209" y="1516585"/>
            <a:ext cx="5283658" cy="3429636"/>
          </a:xfrm>
        </p:spPr>
        <p:txBody>
          <a:bodyPr/>
          <a:lstStyle/>
          <a:p>
            <a:pPr algn="just"/>
            <a:r>
              <a:rPr lang="ru-RU" dirty="0">
                <a:solidFill>
                  <a:srgbClr val="406F70"/>
                </a:solidFill>
              </a:rPr>
              <a:t>Те имат широка мрежа от производители по целия свят, обхващаща 42 държави, с милиони налични продукти, подбрани по качество и последователност.</a:t>
            </a:r>
          </a:p>
          <a:p>
            <a:pPr algn="just"/>
            <a:r>
              <a:rPr lang="ru-RU" dirty="0">
                <a:solidFill>
                  <a:srgbClr val="406F70"/>
                </a:solidFill>
              </a:rPr>
              <a:t>Те обслужват както утвърдени, така и предстоящи ресторантски групи, тъмни кухни, предприятия за доставка на храна, производители на храни, вериги за хранителни стоки и др.</a:t>
            </a:r>
            <a:r>
              <a:rPr lang="en-GB" dirty="0">
                <a:solidFill>
                  <a:srgbClr val="406F70"/>
                </a:solidFill>
                <a:effectLst/>
              </a:rPr>
              <a:t> </a:t>
            </a:r>
          </a:p>
          <a:p>
            <a:r>
              <a:rPr lang="en-GB" sz="2400" b="1" dirty="0">
                <a:solidFill>
                  <a:srgbClr val="085156"/>
                </a:solidFill>
                <a:highlight>
                  <a:srgbClr val="F5C05B"/>
                </a:highlight>
              </a:rPr>
              <a:t>READ </a:t>
            </a:r>
            <a:r>
              <a:rPr lang="en-GB" sz="2400" dirty="0">
                <a:solidFill>
                  <a:srgbClr val="406F70"/>
                </a:solidFill>
              </a:rPr>
              <a:t> </a:t>
            </a:r>
          </a:p>
          <a:p>
            <a:pPr algn="l"/>
            <a:r>
              <a:rPr lang="en-GB" dirty="0">
                <a:hlinkClick r:id="rId2"/>
              </a:rPr>
              <a:t>FAQs for restaurants and hospitality (collectivfood.com)</a:t>
            </a:r>
            <a:endParaRPr lang="en-GB" dirty="0">
              <a:solidFill>
                <a:srgbClr val="406F70"/>
              </a:solidFill>
              <a:effectLst/>
            </a:endParaRPr>
          </a:p>
        </p:txBody>
      </p:sp>
      <p:pic>
        <p:nvPicPr>
          <p:cNvPr id="3074" name="Picture 2">
            <a:extLst>
              <a:ext uri="{FF2B5EF4-FFF2-40B4-BE49-F238E27FC236}">
                <a16:creationId xmlns:a16="http://schemas.microsoft.com/office/drawing/2014/main" id="{54DF35AE-B2E8-4632-88BC-53F6C9731C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206" y="2123853"/>
            <a:ext cx="4685483" cy="350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0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xt, logo&#10;&#10;Description automatically generated">
            <a:hlinkClick r:id="rId2"/>
            <a:extLst>
              <a:ext uri="{FF2B5EF4-FFF2-40B4-BE49-F238E27FC236}">
                <a16:creationId xmlns:a16="http://schemas.microsoft.com/office/drawing/2014/main" id="{33FC5794-A0FD-4B43-96C7-D99D88B0B899}"/>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1554" r="-1"/>
          <a:stretch/>
        </p:blipFill>
        <p:spPr>
          <a:xfrm>
            <a:off x="8818323" y="1223694"/>
            <a:ext cx="3373677" cy="4033653"/>
          </a:xfrm>
        </p:spPr>
      </p:pic>
      <p:sp>
        <p:nvSpPr>
          <p:cNvPr id="3" name="Text Placeholder 2">
            <a:extLst>
              <a:ext uri="{FF2B5EF4-FFF2-40B4-BE49-F238E27FC236}">
                <a16:creationId xmlns:a16="http://schemas.microsoft.com/office/drawing/2014/main" id="{0EDC6C01-9547-4179-B019-E2E36484484B}"/>
              </a:ext>
            </a:extLst>
          </p:cNvPr>
          <p:cNvSpPr>
            <a:spLocks noGrp="1"/>
          </p:cNvSpPr>
          <p:nvPr>
            <p:ph type="body" sz="quarter" idx="16"/>
          </p:nvPr>
        </p:nvSpPr>
        <p:spPr>
          <a:xfrm>
            <a:off x="256780" y="526341"/>
            <a:ext cx="5839220" cy="697353"/>
          </a:xfrm>
        </p:spPr>
        <p:txBody>
          <a:bodyPr/>
          <a:lstStyle/>
          <a:p>
            <a:r>
              <a:rPr lang="en-US" dirty="0"/>
              <a:t> </a:t>
            </a:r>
            <a:r>
              <a:rPr lang="bg-BG" b="1" dirty="0">
                <a:solidFill>
                  <a:srgbClr val="CC9131"/>
                </a:solidFill>
              </a:rPr>
              <a:t>Пример от Словения</a:t>
            </a:r>
            <a:endParaRPr lang="en-IE" b="1" dirty="0">
              <a:solidFill>
                <a:srgbClr val="CC9131"/>
              </a:solidFill>
            </a:endParaRPr>
          </a:p>
        </p:txBody>
      </p:sp>
      <p:sp>
        <p:nvSpPr>
          <p:cNvPr id="4" name="Text Placeholder 3">
            <a:extLst>
              <a:ext uri="{FF2B5EF4-FFF2-40B4-BE49-F238E27FC236}">
                <a16:creationId xmlns:a16="http://schemas.microsoft.com/office/drawing/2014/main" id="{0D894E49-348E-471B-916F-0A469EBE28E8}"/>
              </a:ext>
            </a:extLst>
          </p:cNvPr>
          <p:cNvSpPr>
            <a:spLocks noGrp="1"/>
          </p:cNvSpPr>
          <p:nvPr>
            <p:ph type="body" sz="quarter" idx="17"/>
          </p:nvPr>
        </p:nvSpPr>
        <p:spPr>
          <a:xfrm>
            <a:off x="180975" y="1607995"/>
            <a:ext cx="8153400" cy="4268930"/>
          </a:xfrm>
        </p:spPr>
        <p:txBody>
          <a:bodyPr/>
          <a:lstStyle/>
          <a:p>
            <a:pPr rtl="0"/>
            <a:r>
              <a:rPr lang="ru-RU" sz="2400" dirty="0">
                <a:solidFill>
                  <a:srgbClr val="000000"/>
                </a:solidFill>
                <a:effectLst/>
              </a:rPr>
              <a:t>Екологичната кутия в Добрина е кооперация за развитие на устойчиво местно снабдяване. Основната цел на кооперацията е да развива малки ферми, справедлива търговия с храни и да предоставя възможности за справедливо заплащане на производителите и производителите. Едновременно кооперацията свързва провинцията с градския център и следователно насърчава и развива биологичното земеделие. Той насърчава принципите на устойчиво местно снабдяване с храни и социално-предприемачески дейности в производството и преработката на храни и опазването на културното, техническото и природното наследство в селското стопанство</a:t>
            </a:r>
            <a:r>
              <a:rPr lang="ru-RU" sz="1400" dirty="0">
                <a:solidFill>
                  <a:srgbClr val="000000"/>
                </a:solidFill>
                <a:effectLst/>
              </a:rPr>
              <a:t>. </a:t>
            </a:r>
          </a:p>
          <a:p>
            <a:r>
              <a:rPr lang="en-US" sz="2400" b="1" dirty="0">
                <a:solidFill>
                  <a:srgbClr val="085156"/>
                </a:solidFill>
                <a:highlight>
                  <a:srgbClr val="F5C05B"/>
                </a:highlight>
              </a:rPr>
              <a:t>READ THE FULL STORY</a:t>
            </a:r>
            <a:r>
              <a:rPr lang="en-US" sz="2400" dirty="0">
                <a:solidFill>
                  <a:srgbClr val="406F70"/>
                </a:solidFill>
                <a:highlight>
                  <a:srgbClr val="F5C05B"/>
                </a:highlight>
              </a:rPr>
              <a:t> </a:t>
            </a:r>
            <a:r>
              <a:rPr lang="en-IE" sz="1800" dirty="0">
                <a:hlinkClick r:id="rId4"/>
              </a:rPr>
              <a:t>71-Ecological-Box.pdf (</a:t>
            </a:r>
            <a:r>
              <a:rPr lang="en-IE" sz="1800" dirty="0" err="1">
                <a:hlinkClick r:id="rId4"/>
              </a:rPr>
              <a:t>foodinnovation.how</a:t>
            </a:r>
            <a:r>
              <a:rPr lang="en-IE" sz="1800" dirty="0">
                <a:hlinkClick r:id="rId4"/>
              </a:rPr>
              <a:t>)</a:t>
            </a:r>
            <a:endParaRPr lang="en-US" sz="1800" dirty="0">
              <a:solidFill>
                <a:srgbClr val="406F70"/>
              </a:solidFill>
            </a:endParaRPr>
          </a:p>
        </p:txBody>
      </p:sp>
      <p:sp>
        <p:nvSpPr>
          <p:cNvPr id="9" name="Oval 8">
            <a:extLst>
              <a:ext uri="{FF2B5EF4-FFF2-40B4-BE49-F238E27FC236}">
                <a16:creationId xmlns:a16="http://schemas.microsoft.com/office/drawing/2014/main" id="{F593D28A-FDA6-4439-B045-1FE41030EDCB}"/>
              </a:ext>
            </a:extLst>
          </p:cNvPr>
          <p:cNvSpPr/>
          <p:nvPr/>
        </p:nvSpPr>
        <p:spPr>
          <a:xfrm>
            <a:off x="10583058" y="671675"/>
            <a:ext cx="1427967" cy="153813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406F70"/>
                </a:solidFill>
              </a:rPr>
              <a:t>Click link here</a:t>
            </a:r>
            <a:r>
              <a:rPr lang="en-US"/>
              <a:t> </a:t>
            </a:r>
            <a:endParaRPr lang="en-IE"/>
          </a:p>
        </p:txBody>
      </p:sp>
      <p:sp>
        <p:nvSpPr>
          <p:cNvPr id="7" name="TextBox 6">
            <a:extLst>
              <a:ext uri="{FF2B5EF4-FFF2-40B4-BE49-F238E27FC236}">
                <a16:creationId xmlns:a16="http://schemas.microsoft.com/office/drawing/2014/main" id="{C31F6AF5-F81E-4C4B-A1AA-060B00111C60}"/>
              </a:ext>
            </a:extLst>
          </p:cNvPr>
          <p:cNvSpPr txBox="1"/>
          <p:nvPr/>
        </p:nvSpPr>
        <p:spPr>
          <a:xfrm>
            <a:off x="7179561" y="244750"/>
            <a:ext cx="3093327" cy="707886"/>
          </a:xfrm>
          <a:prstGeom prst="rect">
            <a:avLst/>
          </a:prstGeom>
          <a:solidFill>
            <a:srgbClr val="F5C05B"/>
          </a:solidFill>
        </p:spPr>
        <p:txBody>
          <a:bodyPr wrap="square" rtlCol="0">
            <a:spAutoFit/>
          </a:bodyPr>
          <a:lstStyle/>
          <a:p>
            <a:r>
              <a:rPr lang="ru-RU" sz="2000" b="1" dirty="0">
                <a:solidFill>
                  <a:schemeClr val="bg1"/>
                </a:solidFill>
              </a:rPr>
              <a:t>ИЗСЛЕДВАНЕ НА СЛУЧАЙ - БЪДЕТЕ ВДЪХНОВЕНИ</a:t>
            </a:r>
            <a:endParaRPr lang="en-IE" sz="2000" b="1" dirty="0">
              <a:solidFill>
                <a:schemeClr val="bg1"/>
              </a:solidFill>
            </a:endParaRPr>
          </a:p>
        </p:txBody>
      </p:sp>
    </p:spTree>
    <p:extLst>
      <p:ext uri="{BB962C8B-B14F-4D97-AF65-F5344CB8AC3E}">
        <p14:creationId xmlns:p14="http://schemas.microsoft.com/office/powerpoint/2010/main" val="1628556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DC6C01-9547-4179-B019-E2E36484484B}"/>
              </a:ext>
            </a:extLst>
          </p:cNvPr>
          <p:cNvSpPr>
            <a:spLocks noGrp="1"/>
          </p:cNvSpPr>
          <p:nvPr>
            <p:ph type="body" sz="quarter" idx="16"/>
          </p:nvPr>
        </p:nvSpPr>
        <p:spPr>
          <a:xfrm>
            <a:off x="358040" y="632398"/>
            <a:ext cx="5839220" cy="697353"/>
          </a:xfrm>
        </p:spPr>
        <p:txBody>
          <a:bodyPr/>
          <a:lstStyle/>
          <a:p>
            <a:r>
              <a:rPr lang="en-US" dirty="0"/>
              <a:t> </a:t>
            </a:r>
            <a:r>
              <a:rPr lang="bg-BG" b="1" dirty="0">
                <a:solidFill>
                  <a:srgbClr val="CC9131"/>
                </a:solidFill>
              </a:rPr>
              <a:t>Пример от Словения</a:t>
            </a:r>
            <a:endParaRPr lang="en-IE" b="1" dirty="0">
              <a:solidFill>
                <a:srgbClr val="CC9131"/>
              </a:solidFill>
            </a:endParaRPr>
          </a:p>
        </p:txBody>
      </p:sp>
      <p:sp>
        <p:nvSpPr>
          <p:cNvPr id="4" name="Text Placeholder 3">
            <a:extLst>
              <a:ext uri="{FF2B5EF4-FFF2-40B4-BE49-F238E27FC236}">
                <a16:creationId xmlns:a16="http://schemas.microsoft.com/office/drawing/2014/main" id="{0D894E49-348E-471B-916F-0A469EBE28E8}"/>
              </a:ext>
            </a:extLst>
          </p:cNvPr>
          <p:cNvSpPr>
            <a:spLocks noGrp="1"/>
          </p:cNvSpPr>
          <p:nvPr>
            <p:ph type="body" sz="quarter" idx="17"/>
          </p:nvPr>
        </p:nvSpPr>
        <p:spPr>
          <a:xfrm>
            <a:off x="251927" y="1607995"/>
            <a:ext cx="6498829" cy="4540878"/>
          </a:xfrm>
        </p:spPr>
        <p:txBody>
          <a:bodyPr/>
          <a:lstStyle/>
          <a:p>
            <a:pPr algn="just"/>
            <a:r>
              <a:rPr lang="ru-RU" sz="2400" dirty="0">
                <a:solidFill>
                  <a:srgbClr val="085156"/>
                </a:solidFill>
              </a:rPr>
              <a:t>Той е създаден от производители и преработватели от малки традиционни ферми в Словенске Горице. С желанието да предложат на жителите в градска среда свежи, сезонни, местни и здрави култури, те обединиха продукцията си и установиха своя кооперативен пазар</a:t>
            </a:r>
            <a:r>
              <a:rPr lang="en-US" sz="2400" dirty="0">
                <a:solidFill>
                  <a:srgbClr val="085156"/>
                </a:solidFill>
              </a:rPr>
              <a:t>. </a:t>
            </a:r>
          </a:p>
          <a:p>
            <a:pPr rtl="0"/>
            <a:r>
              <a:rPr lang="ru-RU" sz="2400" dirty="0">
                <a:solidFill>
                  <a:srgbClr val="000000"/>
                </a:solidFill>
                <a:effectLst/>
              </a:rPr>
              <a:t>Днес те доставят на много заведения за обществено хранене </a:t>
            </a:r>
          </a:p>
          <a:p>
            <a:pPr algn="just"/>
            <a:r>
              <a:rPr lang="en-US" sz="2000" dirty="0">
                <a:solidFill>
                  <a:srgbClr val="085156"/>
                </a:solidFill>
                <a:hlinkClick r:id="rId2"/>
              </a:rPr>
              <a:t>https://www.zadruga-dobrina.si/zabojckis</a:t>
            </a:r>
            <a:r>
              <a:rPr lang="en-US" sz="2000" dirty="0">
                <a:solidFill>
                  <a:srgbClr val="085156"/>
                </a:solidFill>
              </a:rPr>
              <a:t> </a:t>
            </a:r>
            <a:r>
              <a:rPr lang="ru-RU" sz="2400" dirty="0">
                <a:solidFill>
                  <a:srgbClr val="085156"/>
                </a:solidFill>
              </a:rPr>
              <a:t>местна храна. Те предлагат своите продукти чрез система от кутии с пресни зеленчуци и плодове чрез онлайн магазин</a:t>
            </a:r>
            <a:r>
              <a:rPr lang="en-US" sz="2400" dirty="0">
                <a:solidFill>
                  <a:srgbClr val="085156"/>
                </a:solidFill>
              </a:rPr>
              <a:t>.</a:t>
            </a:r>
            <a:endParaRPr lang="en-IE" sz="2400" dirty="0">
              <a:solidFill>
                <a:srgbClr val="085156"/>
              </a:solidFill>
            </a:endParaRPr>
          </a:p>
        </p:txBody>
      </p:sp>
      <p:pic>
        <p:nvPicPr>
          <p:cNvPr id="10" name="Picture 9" descr="A box of vegetables&#10;&#10;Description automatically generated with low confidence">
            <a:extLst>
              <a:ext uri="{FF2B5EF4-FFF2-40B4-BE49-F238E27FC236}">
                <a16:creationId xmlns:a16="http://schemas.microsoft.com/office/drawing/2014/main" id="{7B2D1781-2C01-42A9-A3EF-F34A825E64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
          <a:stretch/>
        </p:blipFill>
        <p:spPr>
          <a:xfrm>
            <a:off x="8723086" y="1256443"/>
            <a:ext cx="3456000" cy="4064000"/>
          </a:xfrm>
          <a:prstGeom prst="rect">
            <a:avLst/>
          </a:prstGeom>
        </p:spPr>
      </p:pic>
    </p:spTree>
    <p:extLst>
      <p:ext uri="{BB962C8B-B14F-4D97-AF65-F5344CB8AC3E}">
        <p14:creationId xmlns:p14="http://schemas.microsoft.com/office/powerpoint/2010/main" val="125694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2E5F97-3C64-4BB0-A267-D6BA9BCA8057}"/>
              </a:ext>
            </a:extLst>
          </p:cNvPr>
          <p:cNvSpPr>
            <a:spLocks noGrp="1"/>
          </p:cNvSpPr>
          <p:nvPr>
            <p:ph type="body" sz="quarter" idx="19"/>
          </p:nvPr>
        </p:nvSpPr>
        <p:spPr>
          <a:xfrm>
            <a:off x="391886" y="535062"/>
            <a:ext cx="9459685" cy="1200329"/>
          </a:xfrm>
        </p:spPr>
        <p:txBody>
          <a:bodyPr>
            <a:normAutofit/>
          </a:bodyPr>
          <a:lstStyle/>
          <a:p>
            <a:r>
              <a:rPr lang="bg-BG" sz="3200" b="1" i="0" dirty="0">
                <a:solidFill>
                  <a:srgbClr val="CC9131"/>
                </a:solidFill>
                <a:effectLst/>
              </a:rPr>
              <a:t>Въвеждане на нова система </a:t>
            </a:r>
          </a:p>
          <a:p>
            <a:r>
              <a:rPr lang="bg-BG" sz="3200" b="1" dirty="0">
                <a:solidFill>
                  <a:srgbClr val="CC9131"/>
                </a:solidFill>
              </a:rPr>
              <a:t>з</a:t>
            </a:r>
            <a:r>
              <a:rPr lang="bg-BG" sz="3200" b="1" i="0" dirty="0">
                <a:solidFill>
                  <a:srgbClr val="CC9131"/>
                </a:solidFill>
                <a:effectLst/>
              </a:rPr>
              <a:t>а храна</a:t>
            </a:r>
            <a:endParaRPr lang="en-GB" sz="3200" b="1" i="0" dirty="0">
              <a:solidFill>
                <a:srgbClr val="CC9131"/>
              </a:solidFill>
              <a:effectLst/>
            </a:endParaRPr>
          </a:p>
          <a:p>
            <a:endParaRPr lang="en-IE" dirty="0"/>
          </a:p>
        </p:txBody>
      </p:sp>
      <p:sp>
        <p:nvSpPr>
          <p:cNvPr id="4" name="Text Placeholder 3">
            <a:extLst>
              <a:ext uri="{FF2B5EF4-FFF2-40B4-BE49-F238E27FC236}">
                <a16:creationId xmlns:a16="http://schemas.microsoft.com/office/drawing/2014/main" id="{8BEC02A4-00D4-46CF-AF9D-747397E1A8DA}"/>
              </a:ext>
            </a:extLst>
          </p:cNvPr>
          <p:cNvSpPr>
            <a:spLocks noGrp="1"/>
          </p:cNvSpPr>
          <p:nvPr>
            <p:ph type="body" sz="quarter" idx="20"/>
          </p:nvPr>
        </p:nvSpPr>
        <p:spPr>
          <a:xfrm>
            <a:off x="468620" y="1530220"/>
            <a:ext cx="5875735" cy="4792718"/>
          </a:xfrm>
        </p:spPr>
        <p:txBody>
          <a:bodyPr/>
          <a:lstStyle/>
          <a:p>
            <a:pPr algn="just"/>
            <a:r>
              <a:rPr lang="ru-RU" sz="2200" dirty="0">
                <a:solidFill>
                  <a:srgbClr val="085156"/>
                </a:solidFill>
              </a:rPr>
              <a:t>OPEN FOOD NETWORK е платформа с отворен код, която позволява нови, етични вериги на доставки. Производителите на храни могат да продават онлайн, търговците на едро могат да управляват групите за закупуване и да доставят продукция чрез мрежи от центрове за хранителни стоки и магазини/търговски обекти. Общностите могат да обединят производителите, за да създадат виртуален пазар на фермери, изграждайки устойчива местна хранителна икономика.OFN работи в 9 държави, като 1000 местни производители я използват, за да достигнат пазари, за да продават продуктите си и да подкрепят местните си хранителни икономики в тези трудни времена</a:t>
            </a:r>
            <a:r>
              <a:rPr lang="en-GB" sz="2200" b="0" i="0" dirty="0">
                <a:solidFill>
                  <a:srgbClr val="085156"/>
                </a:solidFill>
                <a:effectLst/>
              </a:rPr>
              <a:t>.</a:t>
            </a:r>
          </a:p>
          <a:p>
            <a:pPr algn="just"/>
            <a:endParaRPr lang="en-IE" dirty="0">
              <a:solidFill>
                <a:srgbClr val="406F70"/>
              </a:solidFill>
            </a:endParaRPr>
          </a:p>
        </p:txBody>
      </p:sp>
      <p:sp>
        <p:nvSpPr>
          <p:cNvPr id="7" name="TextBox 6">
            <a:extLst>
              <a:ext uri="{FF2B5EF4-FFF2-40B4-BE49-F238E27FC236}">
                <a16:creationId xmlns:a16="http://schemas.microsoft.com/office/drawing/2014/main" id="{DD8AF71D-930E-4CFA-AA2F-EC94DBC0BD71}"/>
              </a:ext>
            </a:extLst>
          </p:cNvPr>
          <p:cNvSpPr txBox="1"/>
          <p:nvPr/>
        </p:nvSpPr>
        <p:spPr>
          <a:xfrm>
            <a:off x="7068456" y="4055781"/>
            <a:ext cx="4923971" cy="1200329"/>
          </a:xfrm>
          <a:prstGeom prst="rect">
            <a:avLst/>
          </a:prstGeom>
          <a:solidFill>
            <a:schemeClr val="bg1"/>
          </a:solidFill>
        </p:spPr>
        <p:txBody>
          <a:bodyPr wrap="square" rtlCol="0">
            <a:spAutoFit/>
          </a:bodyPr>
          <a:lstStyle/>
          <a:p>
            <a:r>
              <a:rPr lang="en-GB" b="1" i="0" dirty="0">
                <a:solidFill>
                  <a:schemeClr val="bg1"/>
                </a:solidFill>
                <a:effectLst/>
                <a:highlight>
                  <a:srgbClr val="CC9131"/>
                </a:highlight>
              </a:rPr>
              <a:t>VIEW</a:t>
            </a:r>
            <a:r>
              <a:rPr lang="en-GB" b="1" i="0" dirty="0">
                <a:solidFill>
                  <a:srgbClr val="085156"/>
                </a:solidFill>
                <a:effectLst/>
              </a:rPr>
              <a:t> Example of an OFN</a:t>
            </a:r>
          </a:p>
          <a:p>
            <a:endParaRPr lang="en-GB" dirty="0">
              <a:solidFill>
                <a:srgbClr val="085156"/>
              </a:solidFill>
            </a:endParaRPr>
          </a:p>
          <a:p>
            <a:endParaRPr lang="en-GB" b="0" i="0" dirty="0">
              <a:solidFill>
                <a:srgbClr val="085156"/>
              </a:solidFill>
              <a:effectLst/>
            </a:endParaRPr>
          </a:p>
          <a:p>
            <a:endParaRPr lang="en-IE" dirty="0"/>
          </a:p>
        </p:txBody>
      </p:sp>
      <p:pic>
        <p:nvPicPr>
          <p:cNvPr id="8" name="Online Media 7" title="OFN Ireland Launch!">
            <a:hlinkClick r:id="" action="ppaction://media"/>
            <a:extLst>
              <a:ext uri="{FF2B5EF4-FFF2-40B4-BE49-F238E27FC236}">
                <a16:creationId xmlns:a16="http://schemas.microsoft.com/office/drawing/2014/main" id="{51188587-7AC4-4F3B-9150-B4563867B742}"/>
              </a:ext>
            </a:extLst>
          </p:cNvPr>
          <p:cNvPicPr>
            <a:picLocks noRot="1" noChangeAspect="1"/>
          </p:cNvPicPr>
          <p:nvPr>
            <a:videoFile r:link="rId1"/>
          </p:nvPr>
        </p:nvPicPr>
        <p:blipFill>
          <a:blip r:embed="rId3"/>
          <a:stretch>
            <a:fillRect/>
          </a:stretch>
        </p:blipFill>
        <p:spPr>
          <a:xfrm>
            <a:off x="7068456" y="1039611"/>
            <a:ext cx="4654923" cy="2630032"/>
          </a:xfrm>
          <a:prstGeom prst="rect">
            <a:avLst/>
          </a:prstGeom>
        </p:spPr>
      </p:pic>
      <p:pic>
        <p:nvPicPr>
          <p:cNvPr id="10" name="Picture 9">
            <a:extLst>
              <a:ext uri="{FF2B5EF4-FFF2-40B4-BE49-F238E27FC236}">
                <a16:creationId xmlns:a16="http://schemas.microsoft.com/office/drawing/2014/main" id="{4E089B2F-1269-410A-8F76-D6B7FBBAC0FF}"/>
              </a:ext>
            </a:extLst>
          </p:cNvPr>
          <p:cNvPicPr>
            <a:picLocks noChangeAspect="1"/>
          </p:cNvPicPr>
          <p:nvPr/>
        </p:nvPicPr>
        <p:blipFill>
          <a:blip r:embed="rId4"/>
          <a:stretch>
            <a:fillRect/>
          </a:stretch>
        </p:blipFill>
        <p:spPr>
          <a:xfrm>
            <a:off x="6854484" y="4478693"/>
            <a:ext cx="4729615" cy="1089004"/>
          </a:xfrm>
          <a:prstGeom prst="rect">
            <a:avLst/>
          </a:prstGeom>
        </p:spPr>
      </p:pic>
      <p:sp>
        <p:nvSpPr>
          <p:cNvPr id="14" name="TextBox 13">
            <a:extLst>
              <a:ext uri="{FF2B5EF4-FFF2-40B4-BE49-F238E27FC236}">
                <a16:creationId xmlns:a16="http://schemas.microsoft.com/office/drawing/2014/main" id="{9E9F05CA-1AE8-476D-82EF-49F362474E0C}"/>
              </a:ext>
            </a:extLst>
          </p:cNvPr>
          <p:cNvSpPr txBox="1"/>
          <p:nvPr/>
        </p:nvSpPr>
        <p:spPr>
          <a:xfrm>
            <a:off x="7665156" y="218765"/>
            <a:ext cx="4247444" cy="646331"/>
          </a:xfrm>
          <a:prstGeom prst="rect">
            <a:avLst/>
          </a:prstGeom>
          <a:solidFill>
            <a:schemeClr val="bg1"/>
          </a:solidFill>
        </p:spPr>
        <p:txBody>
          <a:bodyPr wrap="square" rtlCol="0">
            <a:spAutoFit/>
          </a:bodyPr>
          <a:lstStyle/>
          <a:p>
            <a:pPr algn="r"/>
            <a:r>
              <a:rPr lang="bg-BG" b="1" dirty="0">
                <a:solidFill>
                  <a:srgbClr val="085156"/>
                </a:solidFill>
              </a:rPr>
              <a:t>Уебинарът на </a:t>
            </a:r>
            <a:r>
              <a:rPr lang="en-GB" b="1" dirty="0">
                <a:solidFill>
                  <a:srgbClr val="085156"/>
                </a:solidFill>
              </a:rPr>
              <a:t>Open Food Network Ireland </a:t>
            </a:r>
            <a:r>
              <a:rPr lang="bg-BG" b="1" dirty="0">
                <a:solidFill>
                  <a:srgbClr val="085156"/>
                </a:solidFill>
              </a:rPr>
              <a:t>от юли 2020 г.</a:t>
            </a:r>
            <a:r>
              <a:rPr lang="en-GB" b="1" i="0" dirty="0">
                <a:solidFill>
                  <a:srgbClr val="085156"/>
                </a:solidFill>
                <a:effectLst/>
              </a:rPr>
              <a:t>.</a:t>
            </a:r>
          </a:p>
        </p:txBody>
      </p:sp>
      <p:sp>
        <p:nvSpPr>
          <p:cNvPr id="16" name="TextBox 15">
            <a:extLst>
              <a:ext uri="{FF2B5EF4-FFF2-40B4-BE49-F238E27FC236}">
                <a16:creationId xmlns:a16="http://schemas.microsoft.com/office/drawing/2014/main" id="{F4E22598-B68C-4E3F-A575-2F1ADBF8EACD}"/>
              </a:ext>
            </a:extLst>
          </p:cNvPr>
          <p:cNvSpPr txBox="1"/>
          <p:nvPr/>
        </p:nvSpPr>
        <p:spPr>
          <a:xfrm>
            <a:off x="6993764" y="5676607"/>
            <a:ext cx="4729615" cy="646331"/>
          </a:xfrm>
          <a:prstGeom prst="rect">
            <a:avLst/>
          </a:prstGeom>
          <a:noFill/>
        </p:spPr>
        <p:txBody>
          <a:bodyPr wrap="square">
            <a:spAutoFit/>
          </a:bodyPr>
          <a:lstStyle/>
          <a:p>
            <a:r>
              <a:rPr lang="en-GB" dirty="0">
                <a:hlinkClick r:id="rId5"/>
              </a:rPr>
              <a:t>North Tipperary Online Farmers Market - Open Food Network</a:t>
            </a:r>
            <a:endParaRPr lang="en-IE" dirty="0"/>
          </a:p>
        </p:txBody>
      </p:sp>
      <p:sp>
        <p:nvSpPr>
          <p:cNvPr id="9" name="Oval 8">
            <a:extLst>
              <a:ext uri="{FF2B5EF4-FFF2-40B4-BE49-F238E27FC236}">
                <a16:creationId xmlns:a16="http://schemas.microsoft.com/office/drawing/2014/main" id="{382CC637-6DA3-4E7E-8F24-4A1B8D21296E}"/>
              </a:ext>
            </a:extLst>
          </p:cNvPr>
          <p:cNvSpPr/>
          <p:nvPr/>
        </p:nvSpPr>
        <p:spPr>
          <a:xfrm>
            <a:off x="6096001" y="218766"/>
            <a:ext cx="1919110" cy="820846"/>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Tree>
    <p:extLst>
      <p:ext uri="{BB962C8B-B14F-4D97-AF65-F5344CB8AC3E}">
        <p14:creationId xmlns:p14="http://schemas.microsoft.com/office/powerpoint/2010/main" val="41230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9F315-C720-4CF1-B688-2E837C4748CD}"/>
              </a:ext>
            </a:extLst>
          </p:cNvPr>
          <p:cNvSpPr>
            <a:spLocks noGrp="1"/>
          </p:cNvSpPr>
          <p:nvPr>
            <p:ph type="body" sz="quarter" idx="13"/>
          </p:nvPr>
        </p:nvSpPr>
        <p:spPr/>
        <p:txBody>
          <a:bodyPr/>
          <a:lstStyle/>
          <a:p>
            <a:r>
              <a:rPr lang="bg-BG" b="1" dirty="0">
                <a:solidFill>
                  <a:srgbClr val="406F70"/>
                </a:solidFill>
              </a:rPr>
              <a:t>Партньорства</a:t>
            </a:r>
            <a:endParaRPr lang="en-IE" b="1" dirty="0">
              <a:solidFill>
                <a:srgbClr val="406F70"/>
              </a:solidFill>
            </a:endParaRPr>
          </a:p>
        </p:txBody>
      </p:sp>
      <p:sp>
        <p:nvSpPr>
          <p:cNvPr id="3" name="Text Placeholder 2">
            <a:extLst>
              <a:ext uri="{FF2B5EF4-FFF2-40B4-BE49-F238E27FC236}">
                <a16:creationId xmlns:a16="http://schemas.microsoft.com/office/drawing/2014/main" id="{56E08C21-DF1F-4E77-9ED0-FAF4C44451CD}"/>
              </a:ext>
            </a:extLst>
          </p:cNvPr>
          <p:cNvSpPr>
            <a:spLocks noGrp="1"/>
          </p:cNvSpPr>
          <p:nvPr>
            <p:ph type="body" sz="quarter" idx="14"/>
          </p:nvPr>
        </p:nvSpPr>
        <p:spPr/>
        <p:txBody>
          <a:bodyPr/>
          <a:lstStyle/>
          <a:p>
            <a:pPr algn="r" rtl="0"/>
            <a:r>
              <a:rPr lang="bg-BG" dirty="0">
                <a:solidFill>
                  <a:srgbClr val="000000"/>
                </a:solidFill>
                <a:effectLst/>
              </a:rPr>
              <a:t>Подкрепено от Общността земеделие (ПОЗ</a:t>
            </a:r>
            <a:r>
              <a:rPr lang="en-US" dirty="0">
                <a:solidFill>
                  <a:srgbClr val="000000"/>
                </a:solidFill>
                <a:effectLst/>
              </a:rPr>
              <a:t>) </a:t>
            </a:r>
          </a:p>
        </p:txBody>
      </p:sp>
      <p:sp>
        <p:nvSpPr>
          <p:cNvPr id="4" name="Picture Placeholder 3">
            <a:extLst>
              <a:ext uri="{FF2B5EF4-FFF2-40B4-BE49-F238E27FC236}">
                <a16:creationId xmlns:a16="http://schemas.microsoft.com/office/drawing/2014/main" id="{7E9A05C9-5DF1-4441-81D7-14F3EB1FBC5A}"/>
              </a:ext>
            </a:extLst>
          </p:cNvPr>
          <p:cNvSpPr>
            <a:spLocks noGrp="1"/>
          </p:cNvSpPr>
          <p:nvPr>
            <p:ph type="pic" sz="quarter" idx="15"/>
          </p:nvPr>
        </p:nvSpPr>
        <p:spPr/>
      </p:sp>
      <p:pic>
        <p:nvPicPr>
          <p:cNvPr id="5" name="Online Media 4" title="EU Farm 2 Fork - Community supported agriculture">
            <a:hlinkClick r:id="" action="ppaction://media"/>
            <a:extLst>
              <a:ext uri="{FF2B5EF4-FFF2-40B4-BE49-F238E27FC236}">
                <a16:creationId xmlns:a16="http://schemas.microsoft.com/office/drawing/2014/main" id="{70217C29-0BE3-47E3-A36E-D323340906AB}"/>
              </a:ext>
            </a:extLst>
          </p:cNvPr>
          <p:cNvPicPr>
            <a:picLocks noRot="1" noChangeAspect="1"/>
          </p:cNvPicPr>
          <p:nvPr>
            <a:videoFile r:link="rId1"/>
          </p:nvPr>
        </p:nvPicPr>
        <p:blipFill>
          <a:blip r:embed="rId3"/>
          <a:stretch>
            <a:fillRect/>
          </a:stretch>
        </p:blipFill>
        <p:spPr>
          <a:xfrm>
            <a:off x="3184071" y="1762734"/>
            <a:ext cx="5740854" cy="3676041"/>
          </a:xfrm>
          <a:prstGeom prst="rect">
            <a:avLst/>
          </a:prstGeom>
        </p:spPr>
      </p:pic>
      <p:sp>
        <p:nvSpPr>
          <p:cNvPr id="6" name="Oval 5">
            <a:extLst>
              <a:ext uri="{FF2B5EF4-FFF2-40B4-BE49-F238E27FC236}">
                <a16:creationId xmlns:a16="http://schemas.microsoft.com/office/drawing/2014/main" id="{8994FB3D-1362-4896-8ECD-B35821481675}"/>
              </a:ext>
            </a:extLst>
          </p:cNvPr>
          <p:cNvSpPr/>
          <p:nvPr/>
        </p:nvSpPr>
        <p:spPr>
          <a:xfrm>
            <a:off x="1086577" y="1077437"/>
            <a:ext cx="1790700" cy="975485"/>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7" name="TextBox 6">
            <a:extLst>
              <a:ext uri="{FF2B5EF4-FFF2-40B4-BE49-F238E27FC236}">
                <a16:creationId xmlns:a16="http://schemas.microsoft.com/office/drawing/2014/main" id="{70A7145D-0BB2-4FEB-840A-E856B1E4D4F9}"/>
              </a:ext>
            </a:extLst>
          </p:cNvPr>
          <p:cNvSpPr txBox="1"/>
          <p:nvPr/>
        </p:nvSpPr>
        <p:spPr>
          <a:xfrm>
            <a:off x="171450" y="6107013"/>
            <a:ext cx="4686300" cy="307777"/>
          </a:xfrm>
          <a:prstGeom prst="rect">
            <a:avLst/>
          </a:prstGeom>
          <a:noFill/>
        </p:spPr>
        <p:txBody>
          <a:bodyPr wrap="square" rtlCol="0">
            <a:spAutoFit/>
          </a:bodyPr>
          <a:lstStyle/>
          <a:p>
            <a:r>
              <a:rPr lang="en-US" sz="1400">
                <a:hlinkClick r:id="rId4"/>
              </a:rPr>
              <a:t>EU Farm 2 Fork - Community supported agriculture - YouTube</a:t>
            </a:r>
            <a:endParaRPr lang="en-IE" sz="1400"/>
          </a:p>
        </p:txBody>
      </p:sp>
      <p:sp>
        <p:nvSpPr>
          <p:cNvPr id="8" name="TextBox 7">
            <a:extLst>
              <a:ext uri="{FF2B5EF4-FFF2-40B4-BE49-F238E27FC236}">
                <a16:creationId xmlns:a16="http://schemas.microsoft.com/office/drawing/2014/main" id="{1126CD99-3219-4D5D-90C4-E9EB3FB521B1}"/>
              </a:ext>
            </a:extLst>
          </p:cNvPr>
          <p:cNvSpPr txBox="1"/>
          <p:nvPr/>
        </p:nvSpPr>
        <p:spPr>
          <a:xfrm>
            <a:off x="8924924" y="1623621"/>
            <a:ext cx="3267075" cy="5786199"/>
          </a:xfrm>
          <a:prstGeom prst="rect">
            <a:avLst/>
          </a:prstGeom>
          <a:noFill/>
        </p:spPr>
        <p:txBody>
          <a:bodyPr wrap="square" rtlCol="0">
            <a:spAutoFit/>
          </a:bodyPr>
          <a:lstStyle/>
          <a:p>
            <a:pPr algn="ctr"/>
            <a:r>
              <a:rPr lang="ru-RU" sz="2200" b="0" i="0" dirty="0">
                <a:solidFill>
                  <a:srgbClr val="406F70"/>
                </a:solidFill>
                <a:effectLst/>
              </a:rPr>
              <a:t>Стратегията на ЕС От фермата до вилицата е пътна карта за подобряване на устойчивостта на европейските хранителни системи чрез превръщане на предизвикателствата в областта на климата и околната среда във възможности за земеделските производители и производителите на храни</a:t>
            </a:r>
            <a:r>
              <a:rPr lang="en-US" sz="2200" b="0" i="0" dirty="0">
                <a:solidFill>
                  <a:srgbClr val="406F70"/>
                </a:solidFill>
                <a:effectLst/>
              </a:rPr>
              <a:t>: </a:t>
            </a:r>
            <a:r>
              <a:rPr lang="en-US" b="0" i="0" dirty="0">
                <a:effectLst/>
                <a:hlinkClick r:id="rId5"/>
              </a:rPr>
              <a:t>https://europa.eu/!gf93pw</a:t>
            </a:r>
            <a:endParaRPr lang="en-IE" dirty="0"/>
          </a:p>
        </p:txBody>
      </p:sp>
    </p:spTree>
    <p:extLst>
      <p:ext uri="{BB962C8B-B14F-4D97-AF65-F5344CB8AC3E}">
        <p14:creationId xmlns:p14="http://schemas.microsoft.com/office/powerpoint/2010/main" val="9555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447066" y="587506"/>
            <a:ext cx="8857251" cy="1160989"/>
          </a:xfrm>
        </p:spPr>
        <p:txBody>
          <a:bodyPr/>
          <a:lstStyle/>
          <a:p>
            <a:r>
              <a:rPr lang="bg-BG" b="1" dirty="0">
                <a:solidFill>
                  <a:srgbClr val="CC9131"/>
                </a:solidFill>
              </a:rPr>
              <a:t>ПАРТНЬОРСТВА ПРИ ВЕРИГА НА ДОСТАВКИ</a:t>
            </a:r>
            <a:endParaRPr lang="en-IE" b="1" dirty="0">
              <a:solidFill>
                <a:srgbClr val="CC9131"/>
              </a:solidFill>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370866" y="1385956"/>
            <a:ext cx="10968810" cy="3230383"/>
          </a:xfrm>
        </p:spPr>
        <p:txBody>
          <a:bodyPr/>
          <a:lstStyle/>
          <a:p>
            <a:r>
              <a:rPr lang="ru-RU" sz="2200" dirty="0">
                <a:solidFill>
                  <a:srgbClr val="085156"/>
                </a:solidFill>
              </a:rPr>
              <a:t>Партньорството за доставка е по-сериозен ангажимент - по дефиниция това е ангажимент за продължително време да се работи заедно във взаимна изгода на двете страни, споделяйки съответната информация и рисковете и ползите от отношенията.</a:t>
            </a:r>
          </a:p>
          <a:p>
            <a:r>
              <a:rPr lang="ru-RU" sz="2200" dirty="0">
                <a:solidFill>
                  <a:srgbClr val="085156"/>
                </a:solidFill>
              </a:rPr>
              <a:t>Партньорството с доставчици за развиване на дълбоки, взаимоизгодни отношения в дългосрочен план често се цитира като средство, чрез което да се намали този риск и да се развие истинско съвършенство във веригата на доставки. Изградено силно партньорства между вашия бизнес с хранителни услуги и производителите може да донесе предимства и на двама ви.</a:t>
            </a:r>
          </a:p>
          <a:p>
            <a:pPr marL="457200" indent="-457200">
              <a:buAutoNum type="arabicPeriod"/>
            </a:pPr>
            <a:r>
              <a:rPr lang="ru-RU" sz="2200" dirty="0">
                <a:solidFill>
                  <a:srgbClr val="085156"/>
                </a:solidFill>
              </a:rPr>
              <a:t>Възможности за дългосрочни договори - Ползата за много малки доставчици е да получат дългосрочен договор, който гарантира обем. Това е нещо добро за много доставчици и им позволява да планират производството си.</a:t>
            </a:r>
            <a:endParaRPr lang="bg-BG" sz="2200" dirty="0">
              <a:solidFill>
                <a:srgbClr val="085156"/>
              </a:solidFill>
            </a:endParaRPr>
          </a:p>
          <a:p>
            <a:pPr marL="457200" indent="-457200">
              <a:buAutoNum type="arabicPeriod"/>
            </a:pPr>
            <a:r>
              <a:rPr lang="ru-RU" sz="2200" dirty="0">
                <a:solidFill>
                  <a:srgbClr val="085156"/>
                </a:solidFill>
              </a:rPr>
              <a:t>Постигнете желания продукт/спецификация - Чрез сътрудничество получавате възможност да работите с доставчика за подобряване на иновациите и създаване на обща стойност.</a:t>
            </a:r>
            <a:endParaRPr lang="en-US" sz="2200" dirty="0">
              <a:solidFill>
                <a:srgbClr val="085156"/>
              </a:solidFill>
            </a:endParaRPr>
          </a:p>
        </p:txBody>
      </p:sp>
    </p:spTree>
    <p:extLst>
      <p:ext uri="{BB962C8B-B14F-4D97-AF65-F5344CB8AC3E}">
        <p14:creationId xmlns:p14="http://schemas.microsoft.com/office/powerpoint/2010/main" val="165822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255155" y="476730"/>
            <a:ext cx="8857251" cy="1160989"/>
          </a:xfrm>
        </p:spPr>
        <p:txBody>
          <a:bodyPr>
            <a:normAutofit/>
          </a:bodyPr>
          <a:lstStyle/>
          <a:p>
            <a:r>
              <a:rPr lang="bg-BG" sz="3000" b="1" dirty="0">
                <a:solidFill>
                  <a:srgbClr val="CC9131"/>
                </a:solidFill>
              </a:rPr>
              <a:t>ПРИМЕРИ ЗА ПАРТНЬОРСТВА ПРИ ВЕРИГА НА ДОСТАВКИ</a:t>
            </a:r>
            <a:endParaRPr lang="en-IE" sz="3000" b="1" dirty="0">
              <a:solidFill>
                <a:srgbClr val="CC9131"/>
              </a:solidFill>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255155" y="1418253"/>
            <a:ext cx="7800622" cy="4417990"/>
          </a:xfrm>
        </p:spPr>
        <p:txBody>
          <a:bodyPr/>
          <a:lstStyle/>
          <a:p>
            <a:pPr algn="just"/>
            <a:r>
              <a:rPr lang="ru-RU" sz="2200" dirty="0">
                <a:solidFill>
                  <a:srgbClr val="085156"/>
                </a:solidFill>
              </a:rPr>
              <a:t>Някои готвачи и предприятия за хранителни услуги виждат своите доставчици на храна като брой или разходи, а някои ги виждат като пазители на земята, колеги производители и сътрудници ...</a:t>
            </a:r>
            <a:r>
              <a:rPr lang="ru-RU" sz="2200" b="1" dirty="0">
                <a:solidFill>
                  <a:srgbClr val="085156"/>
                </a:solidFill>
              </a:rPr>
              <a:t> Главният готвач на Michelin Enda McEvoy от</a:t>
            </a:r>
            <a:r>
              <a:rPr lang="en-US" sz="2200" b="1" dirty="0">
                <a:solidFill>
                  <a:srgbClr val="085156"/>
                </a:solidFill>
              </a:rPr>
              <a:t> </a:t>
            </a:r>
            <a:r>
              <a:rPr lang="en-US" sz="2200" b="1" dirty="0">
                <a:solidFill>
                  <a:srgbClr val="085156"/>
                </a:solidFill>
                <a:hlinkClick r:id="rId3"/>
              </a:rPr>
              <a:t>Loam Restaurant </a:t>
            </a:r>
            <a:r>
              <a:rPr lang="ru-RU" sz="2200" b="1" dirty="0">
                <a:solidFill>
                  <a:srgbClr val="085156"/>
                </a:solidFill>
              </a:rPr>
              <a:t>в западната част на Ирландия е последният!</a:t>
            </a:r>
            <a:endParaRPr lang="en-US" sz="2200" b="1" dirty="0">
              <a:solidFill>
                <a:srgbClr val="085156"/>
              </a:solidFill>
            </a:endParaRPr>
          </a:p>
          <a:p>
            <a:pPr algn="just"/>
            <a:r>
              <a:rPr lang="ru-RU" sz="2200" dirty="0">
                <a:solidFill>
                  <a:srgbClr val="085156"/>
                </a:solidFill>
              </a:rPr>
              <a:t>Философията на Енда е „само да използва съставки, които са от западната част на Ирландия“ и затова той е развил силни и надеждни отношения с всички свои „сътрудници“ или доставчици. За да осигури взаимна изгода и подкрепа, Enda ограничава броя на партньорствата си до 8 доставчици или сътрудници и без тези отношения той не би могъл да превърне философията си в реалност. Енда е получил награди не само за творческото си готвене, но и за устойчивия си подход. </a:t>
            </a:r>
            <a:r>
              <a:rPr lang="bg-BG" sz="2200" b="0" dirty="0">
                <a:solidFill>
                  <a:srgbClr val="085156"/>
                </a:solidFill>
                <a:effectLst/>
              </a:rPr>
              <a:t>Едно такова партньорство е с </a:t>
            </a:r>
            <a:r>
              <a:rPr lang="en-US" sz="2200" b="0" dirty="0">
                <a:solidFill>
                  <a:srgbClr val="085156"/>
                </a:solidFill>
                <a:effectLst/>
                <a:hlinkClick r:id="rId4"/>
              </a:rPr>
              <a:t>‘Leaf &amp; Root’ </a:t>
            </a:r>
            <a:endParaRPr lang="en-US" sz="2200" dirty="0">
              <a:solidFill>
                <a:srgbClr val="085156"/>
              </a:solidFill>
            </a:endParaRPr>
          </a:p>
        </p:txBody>
      </p:sp>
      <p:pic>
        <p:nvPicPr>
          <p:cNvPr id="4" name="Online Media 3" title="Leaf &amp; Root and Loam, Galway">
            <a:hlinkClick r:id="" action="ppaction://media"/>
            <a:extLst>
              <a:ext uri="{FF2B5EF4-FFF2-40B4-BE49-F238E27FC236}">
                <a16:creationId xmlns:a16="http://schemas.microsoft.com/office/drawing/2014/main" id="{99EDE77E-850A-495B-8E95-F1BCD3CE7DCE}"/>
              </a:ext>
            </a:extLst>
          </p:cNvPr>
          <p:cNvPicPr>
            <a:picLocks noRot="1" noChangeAspect="1"/>
          </p:cNvPicPr>
          <p:nvPr>
            <a:videoFile r:link="rId1"/>
          </p:nvPr>
        </p:nvPicPr>
        <p:blipFill>
          <a:blip r:embed="rId5"/>
          <a:stretch>
            <a:fillRect/>
          </a:stretch>
        </p:blipFill>
        <p:spPr>
          <a:xfrm>
            <a:off x="8306890" y="3169356"/>
            <a:ext cx="3629955" cy="2050925"/>
          </a:xfrm>
          <a:prstGeom prst="rect">
            <a:avLst/>
          </a:prstGeom>
        </p:spPr>
      </p:pic>
      <p:sp>
        <p:nvSpPr>
          <p:cNvPr id="5" name="Oval 4">
            <a:extLst>
              <a:ext uri="{FF2B5EF4-FFF2-40B4-BE49-F238E27FC236}">
                <a16:creationId xmlns:a16="http://schemas.microsoft.com/office/drawing/2014/main" id="{81F7457B-EC06-4BE0-B623-66F800CF446F}"/>
              </a:ext>
            </a:extLst>
          </p:cNvPr>
          <p:cNvSpPr/>
          <p:nvPr/>
        </p:nvSpPr>
        <p:spPr>
          <a:xfrm>
            <a:off x="8455379" y="2348510"/>
            <a:ext cx="1919110" cy="820846"/>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6" name="TextBox 5">
            <a:extLst>
              <a:ext uri="{FF2B5EF4-FFF2-40B4-BE49-F238E27FC236}">
                <a16:creationId xmlns:a16="http://schemas.microsoft.com/office/drawing/2014/main" id="{42C80EF0-FF54-415D-A336-AAF250026AC3}"/>
              </a:ext>
            </a:extLst>
          </p:cNvPr>
          <p:cNvSpPr txBox="1"/>
          <p:nvPr/>
        </p:nvSpPr>
        <p:spPr>
          <a:xfrm>
            <a:off x="8455379" y="5497689"/>
            <a:ext cx="3567288" cy="338554"/>
          </a:xfrm>
          <a:prstGeom prst="rect">
            <a:avLst/>
          </a:prstGeom>
          <a:noFill/>
        </p:spPr>
        <p:txBody>
          <a:bodyPr wrap="square" rtlCol="0">
            <a:spAutoFit/>
          </a:bodyPr>
          <a:lstStyle/>
          <a:p>
            <a:r>
              <a:rPr lang="en-US" sz="1600" dirty="0">
                <a:hlinkClick r:id="rId6"/>
              </a:rPr>
              <a:t>Leaf &amp; Root and Loam, Galway - YouTube</a:t>
            </a:r>
            <a:endParaRPr lang="en-IE" sz="1600" dirty="0"/>
          </a:p>
        </p:txBody>
      </p:sp>
    </p:spTree>
    <p:extLst>
      <p:ext uri="{BB962C8B-B14F-4D97-AF65-F5344CB8AC3E}">
        <p14:creationId xmlns:p14="http://schemas.microsoft.com/office/powerpoint/2010/main" val="303817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2CD351-E884-4724-BF7C-E12B32631826}"/>
              </a:ext>
            </a:extLst>
          </p:cNvPr>
          <p:cNvSpPr>
            <a:spLocks noGrp="1"/>
          </p:cNvSpPr>
          <p:nvPr>
            <p:ph type="body" sz="quarter" idx="19"/>
          </p:nvPr>
        </p:nvSpPr>
        <p:spPr>
          <a:xfrm>
            <a:off x="579603" y="652821"/>
            <a:ext cx="8857251" cy="566379"/>
          </a:xfrm>
        </p:spPr>
        <p:txBody>
          <a:bodyPr>
            <a:normAutofit lnSpcReduction="10000"/>
          </a:bodyPr>
          <a:lstStyle/>
          <a:p>
            <a:r>
              <a:rPr lang="bg-BG" b="1" dirty="0">
                <a:solidFill>
                  <a:srgbClr val="CC9131"/>
                </a:solidFill>
              </a:rPr>
              <a:t>ДВИГАТЕЛИ НА ПРОМЯНАТА</a:t>
            </a:r>
            <a:r>
              <a:rPr lang="en-US" dirty="0">
                <a:solidFill>
                  <a:srgbClr val="CC9131"/>
                </a:solidFill>
              </a:rPr>
              <a:t>…</a:t>
            </a:r>
            <a:endParaRPr lang="en-IE" dirty="0">
              <a:solidFill>
                <a:srgbClr val="CC9131"/>
              </a:solidFill>
            </a:endParaRPr>
          </a:p>
        </p:txBody>
      </p:sp>
      <p:sp>
        <p:nvSpPr>
          <p:cNvPr id="3" name="Text Placeholder 2">
            <a:extLst>
              <a:ext uri="{FF2B5EF4-FFF2-40B4-BE49-F238E27FC236}">
                <a16:creationId xmlns:a16="http://schemas.microsoft.com/office/drawing/2014/main" id="{64F05663-5AE5-430B-AF36-F2E635D6BA58}"/>
              </a:ext>
            </a:extLst>
          </p:cNvPr>
          <p:cNvSpPr>
            <a:spLocks noGrp="1"/>
          </p:cNvSpPr>
          <p:nvPr>
            <p:ph type="body" sz="quarter" idx="20"/>
          </p:nvPr>
        </p:nvSpPr>
        <p:spPr>
          <a:xfrm>
            <a:off x="579603" y="1219200"/>
            <a:ext cx="9161128" cy="4453642"/>
          </a:xfrm>
        </p:spPr>
        <p:txBody>
          <a:bodyPr/>
          <a:lstStyle/>
          <a:p>
            <a:pPr algn="just"/>
            <a:r>
              <a:rPr lang="ru-RU" b="1" i="0" dirty="0">
                <a:solidFill>
                  <a:srgbClr val="085156"/>
                </a:solidFill>
                <a:effectLst/>
              </a:rPr>
              <a:t>Да обобщим</a:t>
            </a:r>
          </a:p>
          <a:p>
            <a:pPr algn="just"/>
            <a:r>
              <a:rPr lang="ru-RU" i="0" dirty="0">
                <a:solidFill>
                  <a:srgbClr val="085156"/>
                </a:solidFill>
                <a:effectLst/>
              </a:rPr>
              <a:t>В бъдеще веригите на доставки трябва да произвеждат здравословна и питателна храна, която е отгледана по екологичен и етичен начин, като същевременно се справя със значителните предизвикателства на нарастващото население, изменението на климата и намаляващите природни ресурси.Потребителите са станали по-внимателни към здравето и околната среда и изискват повече местно произведена, по-малко преработена храна с известен произход.По -дългите вериги на доставки водят до намаляващо разбиране за селскостопанските процеси, предизвикателствата, пред които са изправени фермерите, и въздействието върху околната среда.</a:t>
            </a:r>
          </a:p>
          <a:p>
            <a:pPr algn="just"/>
            <a:r>
              <a:rPr lang="ru-RU" b="1" i="0" dirty="0">
                <a:solidFill>
                  <a:srgbClr val="CC9131"/>
                </a:solidFill>
                <a:effectLst/>
              </a:rPr>
              <a:t>Късите вериги за доставка на храни имат потенциала хранителната промишленост да действа като двигател на промяната.</a:t>
            </a:r>
            <a:endParaRPr lang="en-US" b="1" i="0" dirty="0">
              <a:solidFill>
                <a:srgbClr val="CC9131"/>
              </a:solidFill>
              <a:effectLst/>
            </a:endParaRPr>
          </a:p>
        </p:txBody>
      </p:sp>
    </p:spTree>
    <p:extLst>
      <p:ext uri="{BB962C8B-B14F-4D97-AF65-F5344CB8AC3E}">
        <p14:creationId xmlns:p14="http://schemas.microsoft.com/office/powerpoint/2010/main" val="253886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A30589-ADBE-4821-8EA5-AD4D764D2380}"/>
              </a:ext>
            </a:extLst>
          </p:cNvPr>
          <p:cNvSpPr>
            <a:spLocks noGrp="1"/>
          </p:cNvSpPr>
          <p:nvPr>
            <p:ph type="body" sz="quarter" idx="17"/>
          </p:nvPr>
        </p:nvSpPr>
        <p:spPr>
          <a:xfrm>
            <a:off x="2682958" y="3427292"/>
            <a:ext cx="7876753" cy="3173773"/>
          </a:xfrm>
        </p:spPr>
        <p:txBody>
          <a:bodyPr vert="horz" lIns="91440" tIns="45720" rIns="91440" bIns="45720" rtlCol="0" anchor="t">
            <a:noAutofit/>
          </a:bodyPr>
          <a:lstStyle/>
          <a:p>
            <a:r>
              <a:rPr lang="en-US" sz="4800" b="1" dirty="0"/>
              <a:t>1. </a:t>
            </a:r>
            <a:r>
              <a:rPr lang="ru-RU" sz="4800" b="1" dirty="0"/>
              <a:t>Разбиране на веригите за доставка на храни</a:t>
            </a:r>
            <a:endParaRPr lang="en-IE" sz="4800" b="1" dirty="0"/>
          </a:p>
        </p:txBody>
      </p:sp>
      <p:sp>
        <p:nvSpPr>
          <p:cNvPr id="6" name="TextBox 1">
            <a:extLst>
              <a:ext uri="{FF2B5EF4-FFF2-40B4-BE49-F238E27FC236}">
                <a16:creationId xmlns:a16="http://schemas.microsoft.com/office/drawing/2014/main" id="{347D38E6-1CEB-4DFF-89DE-2B59BA556B47}"/>
              </a:ext>
            </a:extLst>
          </p:cNvPr>
          <p:cNvSpPr txBox="1"/>
          <p:nvPr/>
        </p:nvSpPr>
        <p:spPr>
          <a:xfrm>
            <a:off x="8681884" y="410496"/>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085156"/>
                </a:solidFill>
                <a:cs typeface="Calibri"/>
              </a:rPr>
              <a:t>MODULE 4</a:t>
            </a:r>
            <a:endParaRPr lang="en-US"/>
          </a:p>
        </p:txBody>
      </p:sp>
    </p:spTree>
    <p:extLst>
      <p:ext uri="{BB962C8B-B14F-4D97-AF65-F5344CB8AC3E}">
        <p14:creationId xmlns:p14="http://schemas.microsoft.com/office/powerpoint/2010/main" val="4183672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9A2C0-B26E-4D5C-AE16-371663326966}"/>
              </a:ext>
            </a:extLst>
          </p:cNvPr>
          <p:cNvSpPr>
            <a:spLocks noGrp="1"/>
          </p:cNvSpPr>
          <p:nvPr>
            <p:ph type="body" sz="quarter" idx="19"/>
          </p:nvPr>
        </p:nvSpPr>
        <p:spPr>
          <a:xfrm>
            <a:off x="2773179" y="652822"/>
            <a:ext cx="8775233" cy="938912"/>
          </a:xfrm>
        </p:spPr>
        <p:txBody>
          <a:bodyPr/>
          <a:lstStyle/>
          <a:p>
            <a:r>
              <a:rPr lang="bg-BG" dirty="0"/>
              <a:t>Бързо упражнение</a:t>
            </a:r>
            <a:r>
              <a:rPr lang="en-US" dirty="0"/>
              <a:t>…</a:t>
            </a:r>
            <a:endParaRPr lang="en-IE" dirty="0"/>
          </a:p>
        </p:txBody>
      </p:sp>
      <p:sp>
        <p:nvSpPr>
          <p:cNvPr id="3" name="Text Placeholder 2">
            <a:extLst>
              <a:ext uri="{FF2B5EF4-FFF2-40B4-BE49-F238E27FC236}">
                <a16:creationId xmlns:a16="http://schemas.microsoft.com/office/drawing/2014/main" id="{CBF3EA4E-7D13-47AC-A27B-A9447559A094}"/>
              </a:ext>
            </a:extLst>
          </p:cNvPr>
          <p:cNvSpPr>
            <a:spLocks noGrp="1"/>
          </p:cNvSpPr>
          <p:nvPr>
            <p:ph type="body" sz="quarter" idx="20"/>
          </p:nvPr>
        </p:nvSpPr>
        <p:spPr>
          <a:xfrm>
            <a:off x="282101" y="3315559"/>
            <a:ext cx="11266311" cy="3230383"/>
          </a:xfrm>
        </p:spPr>
        <p:txBody>
          <a:bodyPr/>
          <a:lstStyle/>
          <a:p>
            <a:r>
              <a:rPr lang="bg-BG" b="1" dirty="0">
                <a:solidFill>
                  <a:srgbClr val="085156"/>
                </a:solidFill>
                <a:highlight>
                  <a:srgbClr val="F5C05B"/>
                </a:highlight>
              </a:rPr>
              <a:t>Във Вашата тетрадка</a:t>
            </a:r>
            <a:r>
              <a:rPr lang="en-US" b="1" dirty="0">
                <a:solidFill>
                  <a:srgbClr val="085156"/>
                </a:solidFill>
                <a:highlight>
                  <a:srgbClr val="F5C05B"/>
                </a:highlight>
              </a:rPr>
              <a:t>:</a:t>
            </a:r>
          </a:p>
          <a:p>
            <a:pPr marL="457200" indent="-457200">
              <a:buFont typeface="+mj-lt"/>
              <a:buAutoNum type="arabicPeriod"/>
            </a:pPr>
            <a:r>
              <a:rPr lang="ru-RU" dirty="0">
                <a:solidFill>
                  <a:srgbClr val="085156"/>
                </a:solidFill>
              </a:rPr>
              <a:t>Можете ли да посочите откъде получавате първите пет съставки за вашия бизнес с хранителни услуги?</a:t>
            </a:r>
          </a:p>
          <a:p>
            <a:pPr marL="457200" indent="-457200">
              <a:buFont typeface="+mj-lt"/>
              <a:buAutoNum type="arabicPeriod"/>
            </a:pPr>
            <a:r>
              <a:rPr lang="ru-RU" dirty="0">
                <a:solidFill>
                  <a:srgbClr val="085156"/>
                </a:solidFill>
              </a:rPr>
              <a:t>Използвате ли къси или дълги вериги за доставки?</a:t>
            </a:r>
          </a:p>
          <a:p>
            <a:pPr marL="457200" indent="-457200">
              <a:buFont typeface="+mj-lt"/>
              <a:buAutoNum type="arabicPeriod"/>
            </a:pPr>
            <a:r>
              <a:rPr lang="ru-RU" dirty="0">
                <a:solidFill>
                  <a:srgbClr val="085156"/>
                </a:solidFill>
              </a:rPr>
              <a:t>Възможно ли е да намалите своите вериги на доставки?</a:t>
            </a:r>
          </a:p>
          <a:p>
            <a:pPr marL="457200" indent="-457200">
              <a:buFont typeface="+mj-lt"/>
              <a:buAutoNum type="arabicPeriod"/>
            </a:pPr>
            <a:r>
              <a:rPr lang="ru-RU" dirty="0">
                <a:solidFill>
                  <a:srgbClr val="085156"/>
                </a:solidFill>
              </a:rPr>
              <a:t>Кой нов процес на снабдяване е на ваше разположение или бихте били готови да използвате?</a:t>
            </a:r>
            <a:endParaRPr lang="en-IE" dirty="0"/>
          </a:p>
        </p:txBody>
      </p:sp>
      <p:pic>
        <p:nvPicPr>
          <p:cNvPr id="5" name="Graphic 4" descr="Truck outline">
            <a:extLst>
              <a:ext uri="{FF2B5EF4-FFF2-40B4-BE49-F238E27FC236}">
                <a16:creationId xmlns:a16="http://schemas.microsoft.com/office/drawing/2014/main" id="{89B4CF04-9AC9-4F5F-8A03-F0CF5E4ABE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03562" y="1203029"/>
            <a:ext cx="1313542" cy="1313542"/>
          </a:xfrm>
          <a:prstGeom prst="rect">
            <a:avLst/>
          </a:prstGeom>
        </p:spPr>
      </p:pic>
      <p:pic>
        <p:nvPicPr>
          <p:cNvPr id="7" name="Graphic 6" descr="Wheelbarrow outline">
            <a:extLst>
              <a:ext uri="{FF2B5EF4-FFF2-40B4-BE49-F238E27FC236}">
                <a16:creationId xmlns:a16="http://schemas.microsoft.com/office/drawing/2014/main" id="{EDFF8282-C62C-4BEB-A729-602ADA970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9833" y="1203029"/>
            <a:ext cx="1139372" cy="1139372"/>
          </a:xfrm>
          <a:prstGeom prst="rect">
            <a:avLst/>
          </a:prstGeom>
        </p:spPr>
      </p:pic>
      <p:sp>
        <p:nvSpPr>
          <p:cNvPr id="8" name="Arrow: Right 7">
            <a:extLst>
              <a:ext uri="{FF2B5EF4-FFF2-40B4-BE49-F238E27FC236}">
                <a16:creationId xmlns:a16="http://schemas.microsoft.com/office/drawing/2014/main" id="{A435067B-2F8D-4163-B24F-00B779BBF10F}"/>
              </a:ext>
            </a:extLst>
          </p:cNvPr>
          <p:cNvSpPr/>
          <p:nvPr/>
        </p:nvSpPr>
        <p:spPr>
          <a:xfrm>
            <a:off x="5475111" y="1772715"/>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45AC87F7-FBCF-4FB2-86F7-D934ADFF2B0A}"/>
              </a:ext>
            </a:extLst>
          </p:cNvPr>
          <p:cNvSpPr txBox="1"/>
          <p:nvPr/>
        </p:nvSpPr>
        <p:spPr>
          <a:xfrm>
            <a:off x="2670626" y="2312720"/>
            <a:ext cx="2889956" cy="369332"/>
          </a:xfrm>
          <a:prstGeom prst="rect">
            <a:avLst/>
          </a:prstGeom>
          <a:noFill/>
        </p:spPr>
        <p:txBody>
          <a:bodyPr wrap="square" rtlCol="0">
            <a:spAutoFit/>
          </a:bodyPr>
          <a:lstStyle/>
          <a:p>
            <a:r>
              <a:rPr lang="ru-RU" dirty="0">
                <a:solidFill>
                  <a:srgbClr val="085156"/>
                </a:solidFill>
              </a:rPr>
              <a:t>дълги вериги за доставки</a:t>
            </a:r>
            <a:endParaRPr lang="en-IE" b="1" dirty="0">
              <a:solidFill>
                <a:srgbClr val="CC9131"/>
              </a:solidFill>
            </a:endParaRPr>
          </a:p>
        </p:txBody>
      </p:sp>
      <p:sp>
        <p:nvSpPr>
          <p:cNvPr id="10" name="Arrow: Right 9">
            <a:extLst>
              <a:ext uri="{FF2B5EF4-FFF2-40B4-BE49-F238E27FC236}">
                <a16:creationId xmlns:a16="http://schemas.microsoft.com/office/drawing/2014/main" id="{0B0B0CEB-B7E3-4809-97AA-A1A0F06C7877}"/>
              </a:ext>
            </a:extLst>
          </p:cNvPr>
          <p:cNvSpPr/>
          <p:nvPr/>
        </p:nvSpPr>
        <p:spPr>
          <a:xfrm>
            <a:off x="5475621" y="2469116"/>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E0D6244C-445A-43D6-B3E9-2A276288294E}"/>
              </a:ext>
            </a:extLst>
          </p:cNvPr>
          <p:cNvSpPr txBox="1"/>
          <p:nvPr/>
        </p:nvSpPr>
        <p:spPr>
          <a:xfrm>
            <a:off x="6671733" y="2342401"/>
            <a:ext cx="2889956" cy="369332"/>
          </a:xfrm>
          <a:prstGeom prst="rect">
            <a:avLst/>
          </a:prstGeom>
          <a:noFill/>
        </p:spPr>
        <p:txBody>
          <a:bodyPr wrap="square" rtlCol="0">
            <a:spAutoFit/>
          </a:bodyPr>
          <a:lstStyle/>
          <a:p>
            <a:r>
              <a:rPr lang="ru-RU" dirty="0">
                <a:solidFill>
                  <a:srgbClr val="085156"/>
                </a:solidFill>
              </a:rPr>
              <a:t>къси вериги за доставки</a:t>
            </a:r>
            <a:endParaRPr lang="en-IE" b="1" dirty="0">
              <a:solidFill>
                <a:srgbClr val="CC9131"/>
              </a:solidFill>
            </a:endParaRPr>
          </a:p>
        </p:txBody>
      </p:sp>
    </p:spTree>
    <p:extLst>
      <p:ext uri="{BB962C8B-B14F-4D97-AF65-F5344CB8AC3E}">
        <p14:creationId xmlns:p14="http://schemas.microsoft.com/office/powerpoint/2010/main" val="1820051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839AF-E3D7-4A92-A713-285203E03CDF}"/>
              </a:ext>
            </a:extLst>
          </p:cNvPr>
          <p:cNvSpPr>
            <a:spLocks noGrp="1"/>
          </p:cNvSpPr>
          <p:nvPr>
            <p:ph type="body" sz="quarter" idx="19"/>
          </p:nvPr>
        </p:nvSpPr>
        <p:spPr/>
        <p:txBody>
          <a:bodyPr/>
          <a:lstStyle/>
          <a:p>
            <a:r>
              <a:rPr lang="bg-BG" b="1" dirty="0">
                <a:solidFill>
                  <a:srgbClr val="CC9131"/>
                </a:solidFill>
              </a:rPr>
              <a:t>ВЪЗДЕЙСТВИЕ НА ПРОМЯНАТА</a:t>
            </a:r>
            <a:r>
              <a:rPr lang="en-US" dirty="0">
                <a:solidFill>
                  <a:srgbClr val="CC9131"/>
                </a:solidFill>
              </a:rPr>
              <a:t>…</a:t>
            </a:r>
            <a:endParaRPr lang="en-IE" dirty="0">
              <a:solidFill>
                <a:srgbClr val="CC9131"/>
              </a:solidFill>
            </a:endParaRPr>
          </a:p>
        </p:txBody>
      </p:sp>
      <p:sp>
        <p:nvSpPr>
          <p:cNvPr id="3" name="Text Placeholder 2">
            <a:extLst>
              <a:ext uri="{FF2B5EF4-FFF2-40B4-BE49-F238E27FC236}">
                <a16:creationId xmlns:a16="http://schemas.microsoft.com/office/drawing/2014/main" id="{EDB9FC81-CD89-434A-90B4-ADE6635AA607}"/>
              </a:ext>
            </a:extLst>
          </p:cNvPr>
          <p:cNvSpPr>
            <a:spLocks noGrp="1"/>
          </p:cNvSpPr>
          <p:nvPr>
            <p:ph type="body" sz="quarter" idx="20"/>
          </p:nvPr>
        </p:nvSpPr>
        <p:spPr>
          <a:xfrm>
            <a:off x="579603" y="1642360"/>
            <a:ext cx="7078497" cy="4091690"/>
          </a:xfrm>
        </p:spPr>
        <p:txBody>
          <a:bodyPr/>
          <a:lstStyle/>
          <a:p>
            <a:pPr rtl="0"/>
            <a:r>
              <a:rPr lang="ru-RU" dirty="0">
                <a:solidFill>
                  <a:srgbClr val="000000"/>
                </a:solidFill>
                <a:effectLst/>
              </a:rPr>
              <a:t>Промените в системите на веригата за доставки внасят по-голяма прозрачност в процеса на производство на храни, подобряват доходите и рентабилността и свеждат до минимум въздействието върху околната среда </a:t>
            </a:r>
          </a:p>
          <a:p>
            <a:pPr algn="just"/>
            <a:r>
              <a:rPr lang="bg-BG" dirty="0">
                <a:solidFill>
                  <a:srgbClr val="085156"/>
                </a:solidFill>
                <a:latin typeface="Europa"/>
              </a:rPr>
              <a:t>Това води до </a:t>
            </a:r>
            <a:r>
              <a:rPr lang="en-US" b="0" i="0" dirty="0">
                <a:solidFill>
                  <a:srgbClr val="085156"/>
                </a:solidFill>
                <a:effectLst/>
                <a:latin typeface="Europa"/>
              </a:rPr>
              <a:t>‘</a:t>
            </a:r>
            <a:r>
              <a:rPr lang="bg-BG" b="1" dirty="0">
                <a:solidFill>
                  <a:srgbClr val="CC9131"/>
                </a:solidFill>
                <a:latin typeface="Europa"/>
              </a:rPr>
              <a:t>кръгова икономика</a:t>
            </a:r>
            <a:r>
              <a:rPr lang="en-US" b="0" i="0" dirty="0">
                <a:solidFill>
                  <a:srgbClr val="085156"/>
                </a:solidFill>
                <a:effectLst/>
                <a:latin typeface="Europa"/>
              </a:rPr>
              <a:t>’ </a:t>
            </a:r>
            <a:r>
              <a:rPr lang="ru-RU" b="0" i="0" dirty="0">
                <a:solidFill>
                  <a:srgbClr val="085156"/>
                </a:solidFill>
                <a:effectLst/>
                <a:latin typeface="Europa"/>
              </a:rPr>
              <a:t>където обратната връзка между доставчик и потребител е непрекъсната, потреблението на ресурси и отпадъците са сведени до минимум, а веригата на доставки вече не е еднопосочна.Научаваме повече в следващия раздел.</a:t>
            </a:r>
            <a:endParaRPr lang="en-US" sz="800" b="0" i="0" dirty="0">
              <a:solidFill>
                <a:srgbClr val="085156"/>
              </a:solidFill>
              <a:effectLst/>
              <a:latin typeface="Europa"/>
            </a:endParaRPr>
          </a:p>
          <a:p>
            <a:endParaRPr lang="en-IE" dirty="0"/>
          </a:p>
        </p:txBody>
      </p:sp>
      <p:pic>
        <p:nvPicPr>
          <p:cNvPr id="5" name="Graphic 4" descr="Arrow circle with solid fill">
            <a:extLst>
              <a:ext uri="{FF2B5EF4-FFF2-40B4-BE49-F238E27FC236}">
                <a16:creationId xmlns:a16="http://schemas.microsoft.com/office/drawing/2014/main" id="{47EBABA2-EC15-4226-A679-B33345BD7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195" y="1642360"/>
            <a:ext cx="2954173" cy="2954173"/>
          </a:xfrm>
          <a:prstGeom prst="rect">
            <a:avLst/>
          </a:prstGeom>
        </p:spPr>
      </p:pic>
    </p:spTree>
    <p:extLst>
      <p:ext uri="{BB962C8B-B14F-4D97-AF65-F5344CB8AC3E}">
        <p14:creationId xmlns:p14="http://schemas.microsoft.com/office/powerpoint/2010/main" val="2747941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A30589-ADBE-4821-8EA5-AD4D764D2380}"/>
              </a:ext>
            </a:extLst>
          </p:cNvPr>
          <p:cNvSpPr>
            <a:spLocks noGrp="1"/>
          </p:cNvSpPr>
          <p:nvPr>
            <p:ph type="body" sz="quarter" idx="17"/>
          </p:nvPr>
        </p:nvSpPr>
        <p:spPr>
          <a:xfrm>
            <a:off x="2768990" y="3427292"/>
            <a:ext cx="7876753" cy="3173773"/>
          </a:xfrm>
        </p:spPr>
        <p:txBody>
          <a:bodyPr vert="horz" lIns="91440" tIns="45720" rIns="91440" bIns="45720" rtlCol="0" anchor="t">
            <a:noAutofit/>
          </a:bodyPr>
          <a:lstStyle/>
          <a:p>
            <a:r>
              <a:rPr lang="en-US" sz="4800" b="1" dirty="0"/>
              <a:t>2. </a:t>
            </a:r>
            <a:r>
              <a:rPr lang="bg-BG" sz="4800" b="1" dirty="0"/>
              <a:t>Създаване на кръгова икономика</a:t>
            </a:r>
            <a:endParaRPr lang="en-IE" sz="4800" b="1" dirty="0"/>
          </a:p>
        </p:txBody>
      </p:sp>
      <p:sp>
        <p:nvSpPr>
          <p:cNvPr id="6" name="TextBox 1">
            <a:extLst>
              <a:ext uri="{FF2B5EF4-FFF2-40B4-BE49-F238E27FC236}">
                <a16:creationId xmlns:a16="http://schemas.microsoft.com/office/drawing/2014/main" id="{347D38E6-1CEB-4DFF-89DE-2B59BA556B47}"/>
              </a:ext>
            </a:extLst>
          </p:cNvPr>
          <p:cNvSpPr txBox="1"/>
          <p:nvPr/>
        </p:nvSpPr>
        <p:spPr>
          <a:xfrm>
            <a:off x="8681884" y="410496"/>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085156"/>
                </a:solidFill>
                <a:cs typeface="Calibri"/>
              </a:rPr>
              <a:t>MODULE 4</a:t>
            </a:r>
          </a:p>
        </p:txBody>
      </p:sp>
    </p:spTree>
    <p:extLst>
      <p:ext uri="{BB962C8B-B14F-4D97-AF65-F5344CB8AC3E}">
        <p14:creationId xmlns:p14="http://schemas.microsoft.com/office/powerpoint/2010/main" val="723370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228943-0723-4D63-AF27-AE38564A1681}"/>
              </a:ext>
            </a:extLst>
          </p:cNvPr>
          <p:cNvSpPr>
            <a:spLocks noGrp="1"/>
          </p:cNvSpPr>
          <p:nvPr>
            <p:ph type="body" sz="quarter" idx="17"/>
          </p:nvPr>
        </p:nvSpPr>
        <p:spPr>
          <a:xfrm>
            <a:off x="364505" y="3809984"/>
            <a:ext cx="11462990" cy="2674792"/>
          </a:xfrm>
          <a:solidFill>
            <a:schemeClr val="bg1"/>
          </a:solidFill>
        </p:spPr>
        <p:txBody>
          <a:bodyPr/>
          <a:lstStyle/>
          <a:p>
            <a:pPr rtl="0"/>
            <a:r>
              <a:rPr lang="ru-RU" dirty="0">
                <a:solidFill>
                  <a:srgbClr val="000000"/>
                </a:solidFill>
                <a:effectLst/>
              </a:rPr>
              <a:t>Чрез кръговата икономика нашите хранителни системи могат по-добре да доставят храна и да се борят с изменението на климата “. Карлос Моедас, еврокомисар по изследванията, науката и иновациите. Промяната на нашата хранителна система е едно от най-влиятелните неща, които можем да направим за справяне с изменението на климата, създаване на здрави общности и възстановяване на биологичното разнообразие. Настоящата хранителна система подхранва урбанизацията, икономическото развитие и подкрепя бързо нарастващото население. Това донесе огромна цена за обществото и околната среда </a:t>
            </a:r>
          </a:p>
          <a:p>
            <a:r>
              <a:rPr lang="en-GB" sz="2400" b="0" i="0" dirty="0">
                <a:solidFill>
                  <a:srgbClr val="085156"/>
                </a:solidFill>
                <a:effectLst/>
                <a:latin typeface="asap"/>
              </a:rPr>
              <a:t>. </a:t>
            </a:r>
          </a:p>
          <a:p>
            <a:endParaRPr lang="en-IE" sz="3200" i="1" dirty="0">
              <a:solidFill>
                <a:srgbClr val="085156"/>
              </a:solidFill>
            </a:endParaRPr>
          </a:p>
        </p:txBody>
      </p:sp>
      <p:pic>
        <p:nvPicPr>
          <p:cNvPr id="7" name="Picture Placeholder 6" descr="A pile of garlic">
            <a:extLst>
              <a:ext uri="{FF2B5EF4-FFF2-40B4-BE49-F238E27FC236}">
                <a16:creationId xmlns:a16="http://schemas.microsoft.com/office/drawing/2014/main" id="{C243FDD3-CEE9-4371-9A8F-2C19866A9613}"/>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FF14E0BE-0157-4690-999F-96453718FD72}"/>
              </a:ext>
            </a:extLst>
          </p:cNvPr>
          <p:cNvSpPr>
            <a:spLocks noGrp="1"/>
          </p:cNvSpPr>
          <p:nvPr>
            <p:ph type="body" sz="quarter" idx="13"/>
          </p:nvPr>
        </p:nvSpPr>
        <p:spPr>
          <a:xfrm>
            <a:off x="364505" y="1305483"/>
            <a:ext cx="4077324" cy="1912390"/>
          </a:xfrm>
        </p:spPr>
        <p:txBody>
          <a:bodyPr>
            <a:normAutofit fontScale="85000" lnSpcReduction="10000"/>
          </a:bodyPr>
          <a:lstStyle/>
          <a:p>
            <a:r>
              <a:rPr lang="bg-BG" b="1" dirty="0">
                <a:solidFill>
                  <a:srgbClr val="085156"/>
                </a:solidFill>
              </a:rPr>
              <a:t>Кръговата икономика</a:t>
            </a:r>
            <a:r>
              <a:rPr lang="en-US" b="1" dirty="0">
                <a:solidFill>
                  <a:srgbClr val="085156"/>
                </a:solidFill>
              </a:rPr>
              <a:t>: </a:t>
            </a:r>
          </a:p>
          <a:p>
            <a:r>
              <a:rPr lang="bg-BG" b="1" dirty="0">
                <a:solidFill>
                  <a:srgbClr val="085156"/>
                </a:solidFill>
              </a:rPr>
              <a:t>Бъдещето на хранителната индустрия</a:t>
            </a:r>
            <a:endParaRPr lang="en-IE" b="1" dirty="0">
              <a:solidFill>
                <a:srgbClr val="085156"/>
              </a:solidFill>
            </a:endParaRPr>
          </a:p>
        </p:txBody>
      </p:sp>
    </p:spTree>
    <p:extLst>
      <p:ext uri="{BB962C8B-B14F-4D97-AF65-F5344CB8AC3E}">
        <p14:creationId xmlns:p14="http://schemas.microsoft.com/office/powerpoint/2010/main" val="4102146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rcular Economy - SmartUse.Global">
            <a:extLst>
              <a:ext uri="{FF2B5EF4-FFF2-40B4-BE49-F238E27FC236}">
                <a16:creationId xmlns:a16="http://schemas.microsoft.com/office/drawing/2014/main" id="{7E051887-6D20-4309-9DE7-EEB56157930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391" t="34563" r="3596" b="29760"/>
          <a:stretch/>
        </p:blipFill>
        <p:spPr bwMode="auto">
          <a:xfrm>
            <a:off x="611581" y="1684476"/>
            <a:ext cx="10968837" cy="1826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CEE34819-6AAE-426B-A584-F241408AAD8B}"/>
              </a:ext>
            </a:extLst>
          </p:cNvPr>
          <p:cNvSpPr>
            <a:spLocks noGrp="1"/>
          </p:cNvSpPr>
          <p:nvPr>
            <p:ph type="body" sz="quarter" idx="13"/>
          </p:nvPr>
        </p:nvSpPr>
        <p:spPr>
          <a:xfrm>
            <a:off x="-882075" y="486765"/>
            <a:ext cx="8099304" cy="1912390"/>
          </a:xfrm>
        </p:spPr>
        <p:txBody>
          <a:bodyPr/>
          <a:lstStyle/>
          <a:p>
            <a:pPr algn="ctr"/>
            <a:r>
              <a:rPr lang="bg-BG" b="1" dirty="0">
                <a:solidFill>
                  <a:srgbClr val="CC9131"/>
                </a:solidFill>
              </a:rPr>
              <a:t>   Моделът на линейна икономика</a:t>
            </a:r>
            <a:endParaRPr lang="en-IE" b="1" dirty="0">
              <a:solidFill>
                <a:srgbClr val="CC9131"/>
              </a:solidFill>
            </a:endParaRPr>
          </a:p>
        </p:txBody>
      </p:sp>
      <p:sp>
        <p:nvSpPr>
          <p:cNvPr id="4" name="Text Placeholder 3">
            <a:extLst>
              <a:ext uri="{FF2B5EF4-FFF2-40B4-BE49-F238E27FC236}">
                <a16:creationId xmlns:a16="http://schemas.microsoft.com/office/drawing/2014/main" id="{E37AC2CC-B51E-4C74-A86B-234C7ED2E86D}"/>
              </a:ext>
            </a:extLst>
          </p:cNvPr>
          <p:cNvSpPr>
            <a:spLocks noGrp="1"/>
          </p:cNvSpPr>
          <p:nvPr>
            <p:ph type="body" sz="quarter" idx="17"/>
          </p:nvPr>
        </p:nvSpPr>
        <p:spPr>
          <a:xfrm>
            <a:off x="5038531" y="3962385"/>
            <a:ext cx="6827230" cy="2408850"/>
          </a:xfrm>
        </p:spPr>
        <p:txBody>
          <a:bodyPr/>
          <a:lstStyle/>
          <a:p>
            <a:r>
              <a:rPr lang="ru-RU" sz="2200" b="0" i="0" dirty="0">
                <a:solidFill>
                  <a:srgbClr val="406F70"/>
                </a:solidFill>
                <a:effectLst/>
              </a:rPr>
              <a:t>Линейната икономика традиционно следва „вземи-направи-изхвърли “стъпка по стъпка план. Това означава, че суровините се събират, след което се трансформират в продукти, които се консумират със странични продукти/излишък, изхвърлени като отпадъци. Стойността се създава в тази икономическа система чрез производство и продажба на възможно най -много продукти</a:t>
            </a:r>
            <a:endParaRPr lang="en-IE" sz="2200" dirty="0">
              <a:solidFill>
                <a:srgbClr val="406F70"/>
              </a:solidFill>
            </a:endParaRPr>
          </a:p>
        </p:txBody>
      </p:sp>
      <p:sp>
        <p:nvSpPr>
          <p:cNvPr id="3" name="TextBox 2">
            <a:extLst>
              <a:ext uri="{FF2B5EF4-FFF2-40B4-BE49-F238E27FC236}">
                <a16:creationId xmlns:a16="http://schemas.microsoft.com/office/drawing/2014/main" id="{EED30B14-ED5C-4E26-A73F-9F1809CC0F74}"/>
              </a:ext>
            </a:extLst>
          </p:cNvPr>
          <p:cNvSpPr txBox="1"/>
          <p:nvPr/>
        </p:nvSpPr>
        <p:spPr>
          <a:xfrm>
            <a:off x="657922" y="4103649"/>
            <a:ext cx="3869473" cy="1200329"/>
          </a:xfrm>
          <a:prstGeom prst="rect">
            <a:avLst/>
          </a:prstGeom>
          <a:noFill/>
        </p:spPr>
        <p:txBody>
          <a:bodyPr wrap="square" rtlCol="0">
            <a:spAutoFit/>
          </a:bodyPr>
          <a:lstStyle/>
          <a:p>
            <a:r>
              <a:rPr lang="bg-BG" sz="3600" b="1" dirty="0">
                <a:solidFill>
                  <a:srgbClr val="085156"/>
                </a:solidFill>
              </a:rPr>
              <a:t>Разпознавате ли това</a:t>
            </a:r>
            <a:r>
              <a:rPr lang="en-GB" sz="3600" b="1" dirty="0">
                <a:solidFill>
                  <a:srgbClr val="085156"/>
                </a:solidFill>
              </a:rPr>
              <a:t>?</a:t>
            </a:r>
            <a:endParaRPr lang="en-IE" sz="3600" b="1" dirty="0">
              <a:solidFill>
                <a:srgbClr val="085156"/>
              </a:solidFill>
            </a:endParaRPr>
          </a:p>
        </p:txBody>
      </p:sp>
    </p:spTree>
    <p:extLst>
      <p:ext uri="{BB962C8B-B14F-4D97-AF65-F5344CB8AC3E}">
        <p14:creationId xmlns:p14="http://schemas.microsoft.com/office/powerpoint/2010/main" val="1301833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B2483-C144-426D-BD37-83DCFCB93A26}"/>
              </a:ext>
            </a:extLst>
          </p:cNvPr>
          <p:cNvSpPr>
            <a:spLocks noGrp="1"/>
          </p:cNvSpPr>
          <p:nvPr>
            <p:ph type="body" sz="quarter" idx="13"/>
          </p:nvPr>
        </p:nvSpPr>
        <p:spPr>
          <a:xfrm>
            <a:off x="222636" y="3834376"/>
            <a:ext cx="4507477" cy="1912390"/>
          </a:xfrm>
        </p:spPr>
        <p:txBody>
          <a:bodyPr>
            <a:normAutofit fontScale="92500" lnSpcReduction="10000"/>
          </a:bodyPr>
          <a:lstStyle/>
          <a:p>
            <a:endParaRPr lang="en-US" b="1" dirty="0">
              <a:solidFill>
                <a:srgbClr val="F5C05B"/>
              </a:solidFill>
            </a:endParaRPr>
          </a:p>
          <a:p>
            <a:pPr algn="ctr"/>
            <a:r>
              <a:rPr lang="bg-BG" b="1" dirty="0">
                <a:solidFill>
                  <a:srgbClr val="F5C05B"/>
                </a:solidFill>
              </a:rPr>
              <a:t>Защо моделът на линейна икономика е лош</a:t>
            </a:r>
            <a:r>
              <a:rPr lang="en-US" b="1" dirty="0">
                <a:solidFill>
                  <a:srgbClr val="F5C05B"/>
                </a:solidFill>
              </a:rPr>
              <a:t>!</a:t>
            </a:r>
            <a:endParaRPr lang="en-IE" b="1" dirty="0">
              <a:solidFill>
                <a:srgbClr val="F5C05B"/>
              </a:solidFill>
            </a:endParaRPr>
          </a:p>
        </p:txBody>
      </p:sp>
      <p:sp>
        <p:nvSpPr>
          <p:cNvPr id="4" name="Text Placeholder 3">
            <a:extLst>
              <a:ext uri="{FF2B5EF4-FFF2-40B4-BE49-F238E27FC236}">
                <a16:creationId xmlns:a16="http://schemas.microsoft.com/office/drawing/2014/main" id="{81C5DFD7-838B-40DD-AB32-DCEE9863FAE5}"/>
              </a:ext>
            </a:extLst>
          </p:cNvPr>
          <p:cNvSpPr>
            <a:spLocks noGrp="1"/>
          </p:cNvSpPr>
          <p:nvPr>
            <p:ph type="body" sz="quarter" idx="17"/>
          </p:nvPr>
        </p:nvSpPr>
        <p:spPr>
          <a:xfrm>
            <a:off x="4929810" y="4095734"/>
            <a:ext cx="6935952" cy="2271612"/>
          </a:xfrm>
        </p:spPr>
        <p:txBody>
          <a:bodyPr/>
          <a:lstStyle/>
          <a:p>
            <a:pPr rtl="0"/>
            <a:r>
              <a:rPr lang="ru-RU" dirty="0">
                <a:solidFill>
                  <a:srgbClr val="000000"/>
                </a:solidFill>
                <a:effectLst/>
              </a:rPr>
              <a:t>При линейна икономика материалите текат по права линия от извличането на ресурси през производството до депото. Този модел се характеризира с два неустойчиви процеса, недостиг на ресурси и прекомерно натоварване от замърсяване </a:t>
            </a:r>
          </a:p>
          <a:p>
            <a:r>
              <a:rPr lang="en-US" b="0" i="0" dirty="0">
                <a:solidFill>
                  <a:srgbClr val="406F70"/>
                </a:solidFill>
                <a:effectLst/>
              </a:rPr>
              <a:t>. </a:t>
            </a:r>
            <a:endParaRPr lang="en-IE" dirty="0">
              <a:solidFill>
                <a:srgbClr val="406F70"/>
              </a:solidFill>
            </a:endParaRPr>
          </a:p>
        </p:txBody>
      </p:sp>
      <p:pic>
        <p:nvPicPr>
          <p:cNvPr id="2050" name="Picture 2" descr="What is the circular economy?">
            <a:extLst>
              <a:ext uri="{FF2B5EF4-FFF2-40B4-BE49-F238E27FC236}">
                <a16:creationId xmlns:a16="http://schemas.microsoft.com/office/drawing/2014/main" id="{7EE5D9F5-7D73-46EC-AF24-550EEFD63E7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4874" t="5836" r="1450" b="4509"/>
          <a:stretch/>
        </p:blipFill>
        <p:spPr bwMode="auto">
          <a:xfrm>
            <a:off x="222636" y="81541"/>
            <a:ext cx="7961876" cy="375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56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3486B2-BF02-47C9-B137-ACBCAE83B748}"/>
              </a:ext>
            </a:extLst>
          </p:cNvPr>
          <p:cNvSpPr>
            <a:spLocks noGrp="1"/>
          </p:cNvSpPr>
          <p:nvPr>
            <p:ph type="body" sz="quarter" idx="19"/>
          </p:nvPr>
        </p:nvSpPr>
        <p:spPr>
          <a:xfrm>
            <a:off x="586551" y="374526"/>
            <a:ext cx="8857251" cy="749736"/>
          </a:xfrm>
        </p:spPr>
        <p:txBody>
          <a:bodyPr/>
          <a:lstStyle/>
          <a:p>
            <a:r>
              <a:rPr lang="bg-BG" b="1" dirty="0">
                <a:solidFill>
                  <a:srgbClr val="CC9131"/>
                </a:solidFill>
              </a:rPr>
              <a:t>Храна</a:t>
            </a:r>
            <a:r>
              <a:rPr lang="en-US" b="1" dirty="0">
                <a:solidFill>
                  <a:srgbClr val="CC9131"/>
                </a:solidFill>
              </a:rPr>
              <a:t> </a:t>
            </a:r>
            <a:r>
              <a:rPr lang="bg-BG" b="1" dirty="0">
                <a:solidFill>
                  <a:srgbClr val="CC9131"/>
                </a:solidFill>
              </a:rPr>
              <a:t>и</a:t>
            </a:r>
            <a:r>
              <a:rPr lang="en-US" b="1" dirty="0">
                <a:solidFill>
                  <a:srgbClr val="CC9131"/>
                </a:solidFill>
              </a:rPr>
              <a:t> </a:t>
            </a:r>
            <a:r>
              <a:rPr lang="bg-BG" b="1" dirty="0">
                <a:solidFill>
                  <a:srgbClr val="CC9131"/>
                </a:solidFill>
              </a:rPr>
              <a:t>кръгова икономика</a:t>
            </a:r>
            <a:endParaRPr lang="en-IE" b="1" dirty="0">
              <a:solidFill>
                <a:srgbClr val="CC9131"/>
              </a:solidFill>
            </a:endParaRPr>
          </a:p>
        </p:txBody>
      </p:sp>
      <p:sp>
        <p:nvSpPr>
          <p:cNvPr id="7" name="TextBox 6">
            <a:extLst>
              <a:ext uri="{FF2B5EF4-FFF2-40B4-BE49-F238E27FC236}">
                <a16:creationId xmlns:a16="http://schemas.microsoft.com/office/drawing/2014/main" id="{99C83F40-2999-4AAF-99A2-EB5E120326DF}"/>
              </a:ext>
            </a:extLst>
          </p:cNvPr>
          <p:cNvSpPr txBox="1"/>
          <p:nvPr/>
        </p:nvSpPr>
        <p:spPr>
          <a:xfrm>
            <a:off x="490260" y="2008286"/>
            <a:ext cx="10014858" cy="4154984"/>
          </a:xfrm>
          <a:prstGeom prst="rect">
            <a:avLst/>
          </a:prstGeom>
          <a:noFill/>
        </p:spPr>
        <p:txBody>
          <a:bodyPr wrap="square">
            <a:spAutoFit/>
          </a:bodyPr>
          <a:lstStyle/>
          <a:p>
            <a:pPr algn="just"/>
            <a:r>
              <a:rPr lang="ru-RU" sz="2400" dirty="0">
                <a:solidFill>
                  <a:srgbClr val="085156"/>
                </a:solidFill>
              </a:rPr>
              <a:t>Изследвайки истинската цена на настоящия подход (линейния модел) към производството на храни, можем да изследваме каталитичната роля на сектора на хранителните услуги и как можем да се възползваме от възможността да променим неефективната хранителна система чрез три амбиции:</a:t>
            </a:r>
            <a:endParaRPr lang="en-US" sz="2400" b="0" i="0" dirty="0">
              <a:solidFill>
                <a:srgbClr val="085156"/>
              </a:solidFill>
              <a:effectLst/>
            </a:endParaRPr>
          </a:p>
          <a:p>
            <a:pPr rtl="0"/>
            <a:r>
              <a:rPr lang="ru-RU" sz="2400" dirty="0">
                <a:solidFill>
                  <a:srgbClr val="000000"/>
                </a:solidFill>
                <a:effectLst/>
              </a:rPr>
              <a:t>1.Извличане на храна, отглеждана регенеративно и локално, където е подходящо </a:t>
            </a:r>
          </a:p>
          <a:p>
            <a:pPr rtl="0"/>
            <a:r>
              <a:rPr lang="ru-RU" sz="2400" dirty="0">
                <a:solidFill>
                  <a:srgbClr val="000000"/>
                </a:solidFill>
              </a:rPr>
              <a:t>2.</a:t>
            </a:r>
            <a:r>
              <a:rPr lang="ru-RU" sz="2400" dirty="0">
                <a:solidFill>
                  <a:srgbClr val="000000"/>
                </a:solidFill>
                <a:effectLst/>
              </a:rPr>
              <a:t>Проектиране и пускане на пазара на по-здравословни хранителни продукти </a:t>
            </a:r>
          </a:p>
          <a:p>
            <a:pPr rtl="0"/>
            <a:r>
              <a:rPr lang="ru-RU" sz="2400" dirty="0">
                <a:solidFill>
                  <a:srgbClr val="000000"/>
                </a:solidFill>
              </a:rPr>
              <a:t>3.</a:t>
            </a:r>
            <a:r>
              <a:rPr lang="ru-RU" sz="2400" dirty="0">
                <a:solidFill>
                  <a:srgbClr val="000000"/>
                </a:solidFill>
                <a:effectLst/>
              </a:rPr>
              <a:t>Възползване максимално от храната и минимизиране на отпадъците </a:t>
            </a:r>
          </a:p>
          <a:p>
            <a:pPr algn="just"/>
            <a:endParaRPr lang="en-US" sz="2400" b="1" i="0" dirty="0">
              <a:solidFill>
                <a:srgbClr val="406F70"/>
              </a:solidFill>
              <a:effectLst/>
            </a:endParaRPr>
          </a:p>
        </p:txBody>
      </p:sp>
    </p:spTree>
    <p:extLst>
      <p:ext uri="{BB962C8B-B14F-4D97-AF65-F5344CB8AC3E}">
        <p14:creationId xmlns:p14="http://schemas.microsoft.com/office/powerpoint/2010/main" val="2831408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C388E-DFB1-4BFB-9011-2FEC529131DA}"/>
              </a:ext>
            </a:extLst>
          </p:cNvPr>
          <p:cNvSpPr>
            <a:spLocks noGrp="1"/>
          </p:cNvSpPr>
          <p:nvPr>
            <p:ph type="body" sz="quarter" idx="16"/>
          </p:nvPr>
        </p:nvSpPr>
        <p:spPr>
          <a:xfrm>
            <a:off x="5741678" y="807224"/>
            <a:ext cx="5279028" cy="697353"/>
          </a:xfrm>
        </p:spPr>
        <p:txBody>
          <a:bodyPr/>
          <a:lstStyle/>
          <a:p>
            <a:pPr algn="l"/>
            <a:r>
              <a:rPr lang="bg-BG" b="1" dirty="0">
                <a:solidFill>
                  <a:srgbClr val="085156"/>
                </a:solidFill>
              </a:rPr>
              <a:t>Разхищение на храна</a:t>
            </a:r>
            <a:r>
              <a:rPr lang="en-US" b="1" dirty="0">
                <a:solidFill>
                  <a:srgbClr val="085156"/>
                </a:solidFill>
              </a:rPr>
              <a:t>:</a:t>
            </a:r>
            <a:endParaRPr lang="en-IE" b="1" dirty="0">
              <a:solidFill>
                <a:srgbClr val="085156"/>
              </a:solidFill>
            </a:endParaRPr>
          </a:p>
        </p:txBody>
      </p:sp>
      <p:sp>
        <p:nvSpPr>
          <p:cNvPr id="3" name="Text Placeholder 2">
            <a:extLst>
              <a:ext uri="{FF2B5EF4-FFF2-40B4-BE49-F238E27FC236}">
                <a16:creationId xmlns:a16="http://schemas.microsoft.com/office/drawing/2014/main" id="{EED55F86-5649-4A7B-AFDC-842C4E65D6DE}"/>
              </a:ext>
            </a:extLst>
          </p:cNvPr>
          <p:cNvSpPr>
            <a:spLocks noGrp="1"/>
          </p:cNvSpPr>
          <p:nvPr>
            <p:ph type="body" sz="quarter" idx="17"/>
          </p:nvPr>
        </p:nvSpPr>
        <p:spPr>
          <a:xfrm>
            <a:off x="4786604" y="1711347"/>
            <a:ext cx="7353296" cy="4222921"/>
          </a:xfrm>
        </p:spPr>
        <p:txBody>
          <a:bodyPr vert="horz" lIns="91440" tIns="45720" rIns="91440" bIns="45720" rtlCol="0" anchor="t">
            <a:noAutofit/>
          </a:bodyPr>
          <a:lstStyle/>
          <a:p>
            <a:pPr lvl="1" algn="just"/>
            <a:r>
              <a:rPr lang="ru-RU" altLang="en-US" sz="2000" dirty="0">
                <a:solidFill>
                  <a:srgbClr val="406F70"/>
                </a:solidFill>
                <a:cs typeface="Arial"/>
              </a:rPr>
              <a:t>В модул 2 обсъдихме начините, по които предприятията за хранителни услуги могат да управляват по-добре както опаковките, така и хранителните отпадъци. Не забравяйте, че хранителните отпадъци могат да бъдат разделени на отпадъци преди и след консумацията. Хранителните отпадъци преди консумация включват всичко, изхвърлено преди храната да бъде сервирана на гостите, като например изгнила храна, която не е била използвана, странични продукти от процеса на приготвяне или опаковката, в която са дошли вашите съставки. Отпадъците от храни след консумация включват остатъците от храни, които гостите оставят след себе си.Справянето както с хранителните отпадъци, така и с отпадъците от опаковки е най -същественото действие, което можете да направите, за да намалите въздействието върху планетата</a:t>
            </a:r>
            <a:r>
              <a:rPr lang="en-IE" altLang="en-US" sz="2000" dirty="0">
                <a:solidFill>
                  <a:srgbClr val="406F70"/>
                </a:solidFill>
                <a:cs typeface="Arial"/>
              </a:rPr>
              <a:t>. </a:t>
            </a:r>
          </a:p>
        </p:txBody>
      </p:sp>
      <p:pic>
        <p:nvPicPr>
          <p:cNvPr id="6" name="Picture Placeholder 5" descr="A picture containing food, plant, dish, meal&#10;&#10;Description automatically generated">
            <a:extLst>
              <a:ext uri="{FF2B5EF4-FFF2-40B4-BE49-F238E27FC236}">
                <a16:creationId xmlns:a16="http://schemas.microsoft.com/office/drawing/2014/main" id="{43F4C7B5-ECD4-41D4-B4EE-FAF70BD9016C}"/>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30705" t="-16130" r="-33393" b="-10200"/>
          <a:stretch/>
        </p:blipFill>
        <p:spPr>
          <a:xfrm>
            <a:off x="-492572" y="581892"/>
            <a:ext cx="7136877" cy="5285508"/>
          </a:xfrm>
        </p:spPr>
      </p:pic>
    </p:spTree>
    <p:extLst>
      <p:ext uri="{BB962C8B-B14F-4D97-AF65-F5344CB8AC3E}">
        <p14:creationId xmlns:p14="http://schemas.microsoft.com/office/powerpoint/2010/main" val="69834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2">
            <a:extLst>
              <a:ext uri="{FF2B5EF4-FFF2-40B4-BE49-F238E27FC236}">
                <a16:creationId xmlns:a16="http://schemas.microsoft.com/office/drawing/2014/main" id="{07D6BB92-4183-4DF2-BA66-742020D4FE5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23351" y="1855198"/>
            <a:ext cx="4776159" cy="477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560B743-EF01-464E-9750-1E97E171EB87}"/>
              </a:ext>
            </a:extLst>
          </p:cNvPr>
          <p:cNvSpPr txBox="1"/>
          <p:nvPr/>
        </p:nvSpPr>
        <p:spPr>
          <a:xfrm rot="21356760">
            <a:off x="6409522" y="2183251"/>
            <a:ext cx="2931856" cy="369332"/>
          </a:xfrm>
          <a:prstGeom prst="rect">
            <a:avLst/>
          </a:prstGeom>
          <a:noFill/>
        </p:spPr>
        <p:txBody>
          <a:bodyPr wrap="square" rtlCol="0">
            <a:spAutoFit/>
          </a:bodyPr>
          <a:lstStyle/>
          <a:p>
            <a:pPr algn="ctr"/>
            <a:r>
              <a:rPr lang="en-US" b="1" dirty="0">
                <a:solidFill>
                  <a:srgbClr val="F5C05B"/>
                </a:solidFill>
              </a:rPr>
              <a:t>At Source Reduction</a:t>
            </a:r>
            <a:endParaRPr lang="en-IE" b="1" dirty="0">
              <a:solidFill>
                <a:srgbClr val="F5C05B"/>
              </a:solidFill>
            </a:endParaRPr>
          </a:p>
        </p:txBody>
      </p:sp>
      <p:sp>
        <p:nvSpPr>
          <p:cNvPr id="7" name="TextBox 6">
            <a:extLst>
              <a:ext uri="{FF2B5EF4-FFF2-40B4-BE49-F238E27FC236}">
                <a16:creationId xmlns:a16="http://schemas.microsoft.com/office/drawing/2014/main" id="{3D76B68E-03C8-40E4-AF87-20D7A33AAE3A}"/>
              </a:ext>
            </a:extLst>
          </p:cNvPr>
          <p:cNvSpPr txBox="1"/>
          <p:nvPr/>
        </p:nvSpPr>
        <p:spPr>
          <a:xfrm rot="21366894">
            <a:off x="6968521" y="2789070"/>
            <a:ext cx="2100345" cy="369332"/>
          </a:xfrm>
          <a:prstGeom prst="rect">
            <a:avLst/>
          </a:prstGeom>
          <a:noFill/>
        </p:spPr>
        <p:txBody>
          <a:bodyPr wrap="square" rtlCol="0">
            <a:spAutoFit/>
          </a:bodyPr>
          <a:lstStyle/>
          <a:p>
            <a:r>
              <a:rPr lang="en-US" b="1" dirty="0">
                <a:solidFill>
                  <a:srgbClr val="F5C05B"/>
                </a:solidFill>
              </a:rPr>
              <a:t>Feed Hungry People</a:t>
            </a:r>
            <a:endParaRPr lang="en-IE" b="1" dirty="0">
              <a:solidFill>
                <a:srgbClr val="F5C05B"/>
              </a:solidFill>
            </a:endParaRPr>
          </a:p>
        </p:txBody>
      </p:sp>
      <p:sp>
        <p:nvSpPr>
          <p:cNvPr id="8" name="TextBox 7">
            <a:extLst>
              <a:ext uri="{FF2B5EF4-FFF2-40B4-BE49-F238E27FC236}">
                <a16:creationId xmlns:a16="http://schemas.microsoft.com/office/drawing/2014/main" id="{952B91BC-7CFA-4E77-A492-3D9B7F9B8A61}"/>
              </a:ext>
            </a:extLst>
          </p:cNvPr>
          <p:cNvSpPr txBox="1"/>
          <p:nvPr/>
        </p:nvSpPr>
        <p:spPr>
          <a:xfrm rot="21383441">
            <a:off x="7138085" y="3345123"/>
            <a:ext cx="1775467" cy="369332"/>
          </a:xfrm>
          <a:prstGeom prst="rect">
            <a:avLst/>
          </a:prstGeom>
          <a:noFill/>
        </p:spPr>
        <p:txBody>
          <a:bodyPr wrap="square" rtlCol="0">
            <a:spAutoFit/>
          </a:bodyPr>
          <a:lstStyle/>
          <a:p>
            <a:pPr algn="ctr"/>
            <a:r>
              <a:rPr lang="en-US" b="1" dirty="0">
                <a:solidFill>
                  <a:srgbClr val="F5C05B"/>
                </a:solidFill>
              </a:rPr>
              <a:t>Feed Animals</a:t>
            </a:r>
            <a:endParaRPr lang="en-IE" b="1" dirty="0">
              <a:solidFill>
                <a:srgbClr val="F5C05B"/>
              </a:solidFill>
            </a:endParaRPr>
          </a:p>
        </p:txBody>
      </p:sp>
      <p:sp>
        <p:nvSpPr>
          <p:cNvPr id="9" name="TextBox 8">
            <a:extLst>
              <a:ext uri="{FF2B5EF4-FFF2-40B4-BE49-F238E27FC236}">
                <a16:creationId xmlns:a16="http://schemas.microsoft.com/office/drawing/2014/main" id="{861567B9-BF08-4ABC-BDE2-7CE6F0567A0B}"/>
              </a:ext>
            </a:extLst>
          </p:cNvPr>
          <p:cNvSpPr txBox="1"/>
          <p:nvPr/>
        </p:nvSpPr>
        <p:spPr>
          <a:xfrm rot="21302874">
            <a:off x="7017228" y="4058612"/>
            <a:ext cx="1774123" cy="369332"/>
          </a:xfrm>
          <a:prstGeom prst="rect">
            <a:avLst/>
          </a:prstGeom>
          <a:noFill/>
        </p:spPr>
        <p:txBody>
          <a:bodyPr wrap="square" rtlCol="0">
            <a:spAutoFit/>
          </a:bodyPr>
          <a:lstStyle/>
          <a:p>
            <a:pPr algn="ctr"/>
            <a:r>
              <a:rPr lang="en-US" b="1" dirty="0">
                <a:solidFill>
                  <a:srgbClr val="F5C05B"/>
                </a:solidFill>
              </a:rPr>
              <a:t>Industrial Uses</a:t>
            </a:r>
            <a:endParaRPr lang="en-IE" b="1" dirty="0">
              <a:solidFill>
                <a:srgbClr val="F5C05B"/>
              </a:solidFill>
            </a:endParaRPr>
          </a:p>
        </p:txBody>
      </p:sp>
      <p:sp>
        <p:nvSpPr>
          <p:cNvPr id="10" name="TextBox 9">
            <a:extLst>
              <a:ext uri="{FF2B5EF4-FFF2-40B4-BE49-F238E27FC236}">
                <a16:creationId xmlns:a16="http://schemas.microsoft.com/office/drawing/2014/main" id="{13CCD10A-A258-4263-86E8-39A02CC5A395}"/>
              </a:ext>
            </a:extLst>
          </p:cNvPr>
          <p:cNvSpPr txBox="1"/>
          <p:nvPr/>
        </p:nvSpPr>
        <p:spPr>
          <a:xfrm rot="21403909">
            <a:off x="7306320" y="4726619"/>
            <a:ext cx="1453239" cy="369332"/>
          </a:xfrm>
          <a:prstGeom prst="rect">
            <a:avLst/>
          </a:prstGeom>
          <a:noFill/>
        </p:spPr>
        <p:txBody>
          <a:bodyPr wrap="square" rtlCol="0">
            <a:spAutoFit/>
          </a:bodyPr>
          <a:lstStyle/>
          <a:p>
            <a:r>
              <a:rPr lang="en-US" b="1" dirty="0">
                <a:solidFill>
                  <a:srgbClr val="F5C05B"/>
                </a:solidFill>
              </a:rPr>
              <a:t>Composting</a:t>
            </a:r>
            <a:endParaRPr lang="en-IE" b="1" dirty="0">
              <a:solidFill>
                <a:srgbClr val="F5C05B"/>
              </a:solidFill>
            </a:endParaRPr>
          </a:p>
        </p:txBody>
      </p:sp>
      <p:sp>
        <p:nvSpPr>
          <p:cNvPr id="13" name="TextBox 12">
            <a:extLst>
              <a:ext uri="{FF2B5EF4-FFF2-40B4-BE49-F238E27FC236}">
                <a16:creationId xmlns:a16="http://schemas.microsoft.com/office/drawing/2014/main" id="{6CB35FE8-2DE2-440A-8A5F-2E1575E82BA2}"/>
              </a:ext>
            </a:extLst>
          </p:cNvPr>
          <p:cNvSpPr txBox="1"/>
          <p:nvPr/>
        </p:nvSpPr>
        <p:spPr>
          <a:xfrm rot="21281646">
            <a:off x="7348947" y="5310763"/>
            <a:ext cx="1110683" cy="523220"/>
          </a:xfrm>
          <a:prstGeom prst="rect">
            <a:avLst/>
          </a:prstGeom>
          <a:noFill/>
        </p:spPr>
        <p:txBody>
          <a:bodyPr wrap="square" rtlCol="0">
            <a:spAutoFit/>
          </a:bodyPr>
          <a:lstStyle/>
          <a:p>
            <a:r>
              <a:rPr lang="en-US" sz="1400" b="1" dirty="0">
                <a:solidFill>
                  <a:srgbClr val="F5C05B"/>
                </a:solidFill>
              </a:rPr>
              <a:t>Landfill/</a:t>
            </a:r>
          </a:p>
          <a:p>
            <a:r>
              <a:rPr lang="en-US" sz="1400" b="1" dirty="0">
                <a:solidFill>
                  <a:srgbClr val="F5C05B"/>
                </a:solidFill>
              </a:rPr>
              <a:t>Incineration</a:t>
            </a:r>
            <a:endParaRPr lang="en-IE" sz="1400" b="1" dirty="0">
              <a:solidFill>
                <a:srgbClr val="F5C05B"/>
              </a:solidFill>
            </a:endParaRPr>
          </a:p>
        </p:txBody>
      </p:sp>
      <p:sp>
        <p:nvSpPr>
          <p:cNvPr id="3" name="TextBox 2">
            <a:extLst>
              <a:ext uri="{FF2B5EF4-FFF2-40B4-BE49-F238E27FC236}">
                <a16:creationId xmlns:a16="http://schemas.microsoft.com/office/drawing/2014/main" id="{1026A2AF-AE6E-4393-90F6-0EDEE2E4F6DF}"/>
              </a:ext>
            </a:extLst>
          </p:cNvPr>
          <p:cNvSpPr txBox="1"/>
          <p:nvPr/>
        </p:nvSpPr>
        <p:spPr>
          <a:xfrm>
            <a:off x="385326" y="1347381"/>
            <a:ext cx="3917480" cy="4801314"/>
          </a:xfrm>
          <a:prstGeom prst="rect">
            <a:avLst/>
          </a:prstGeom>
          <a:noFill/>
        </p:spPr>
        <p:txBody>
          <a:bodyPr wrap="square" lIns="91440" tIns="45720" rIns="91440" bIns="45720" rtlCol="0" anchor="t">
            <a:spAutoFit/>
          </a:bodyPr>
          <a:lstStyle/>
          <a:p>
            <a:pPr marL="342900" indent="-342900" algn="just">
              <a:lnSpc>
                <a:spcPct val="90000"/>
              </a:lnSpc>
              <a:spcBef>
                <a:spcPts val="1000"/>
              </a:spcBef>
              <a:buFont typeface="Arial,Sans-Serif"/>
              <a:buChar char="•"/>
            </a:pPr>
            <a:r>
              <a:rPr lang="ru-RU" sz="2000" dirty="0">
                <a:solidFill>
                  <a:srgbClr val="406F70"/>
                </a:solidFill>
                <a:ea typeface="+mn-lt"/>
                <a:cs typeface="+mn-lt"/>
              </a:rPr>
              <a:t>След като сте се ангажирали с минимизиране на вашите отпадъци чрез последователно преразглеждане на вашите процеси (Вижте Модул 2), е време да погледнете към кръгообразност, за да насочите неизбежните си отпадъци към нов живот. Тази пирамида показва ключовите стъпки, чрез които хранителните отпадъци могат да бъдат насочени към по -благоприятни резултати, като депото/изгарянето е на дъното!</a:t>
            </a:r>
            <a:endParaRPr lang="en-US" sz="2000" dirty="0">
              <a:solidFill>
                <a:srgbClr val="406F70"/>
              </a:solidFill>
              <a:cs typeface="Calibri"/>
            </a:endParaRPr>
          </a:p>
        </p:txBody>
      </p:sp>
      <p:sp>
        <p:nvSpPr>
          <p:cNvPr id="11" name="Text Placeholder 10">
            <a:extLst>
              <a:ext uri="{FF2B5EF4-FFF2-40B4-BE49-F238E27FC236}">
                <a16:creationId xmlns:a16="http://schemas.microsoft.com/office/drawing/2014/main" id="{6203D272-4CB3-4272-A3DF-B318DF534A41}"/>
              </a:ext>
            </a:extLst>
          </p:cNvPr>
          <p:cNvSpPr>
            <a:spLocks noGrp="1"/>
          </p:cNvSpPr>
          <p:nvPr>
            <p:ph type="body" sz="quarter" idx="19"/>
          </p:nvPr>
        </p:nvSpPr>
        <p:spPr>
          <a:xfrm>
            <a:off x="522514" y="398606"/>
            <a:ext cx="8828252" cy="1019647"/>
          </a:xfrm>
        </p:spPr>
        <p:txBody>
          <a:bodyPr/>
          <a:lstStyle/>
          <a:p>
            <a:r>
              <a:rPr lang="bg-BG" b="1" dirty="0">
                <a:solidFill>
                  <a:srgbClr val="CC9131"/>
                </a:solidFill>
              </a:rPr>
              <a:t>Храна</a:t>
            </a:r>
            <a:r>
              <a:rPr lang="en-US" b="1" dirty="0">
                <a:solidFill>
                  <a:srgbClr val="CC9131"/>
                </a:solidFill>
              </a:rPr>
              <a:t> </a:t>
            </a:r>
            <a:r>
              <a:rPr lang="bg-BG" b="1" dirty="0">
                <a:solidFill>
                  <a:srgbClr val="CC9131"/>
                </a:solidFill>
              </a:rPr>
              <a:t>и</a:t>
            </a:r>
            <a:r>
              <a:rPr lang="en-US" b="1" dirty="0">
                <a:solidFill>
                  <a:srgbClr val="CC9131"/>
                </a:solidFill>
              </a:rPr>
              <a:t> </a:t>
            </a:r>
            <a:r>
              <a:rPr lang="bg-BG" b="1" dirty="0">
                <a:solidFill>
                  <a:srgbClr val="CC9131"/>
                </a:solidFill>
              </a:rPr>
              <a:t>кръгова икономика</a:t>
            </a:r>
            <a:endParaRPr lang="en-IE" b="1" dirty="0">
              <a:solidFill>
                <a:srgbClr val="CC9131"/>
              </a:solidFill>
            </a:endParaRPr>
          </a:p>
          <a:p>
            <a:endParaRPr lang="en-IE" dirty="0"/>
          </a:p>
        </p:txBody>
      </p:sp>
    </p:spTree>
    <p:extLst>
      <p:ext uri="{BB962C8B-B14F-4D97-AF65-F5344CB8AC3E}">
        <p14:creationId xmlns:p14="http://schemas.microsoft.com/office/powerpoint/2010/main" val="1324289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844D47-F9EC-4D70-89CC-E73AB9485F9C}"/>
              </a:ext>
            </a:extLst>
          </p:cNvPr>
          <p:cNvSpPr>
            <a:spLocks noGrp="1"/>
          </p:cNvSpPr>
          <p:nvPr>
            <p:ph type="body" sz="quarter" idx="19"/>
          </p:nvPr>
        </p:nvSpPr>
        <p:spPr/>
        <p:txBody>
          <a:bodyPr vert="horz" lIns="91440" tIns="45720" rIns="91440" bIns="45720" rtlCol="0" anchor="t">
            <a:normAutofit/>
          </a:bodyPr>
          <a:lstStyle/>
          <a:p>
            <a:r>
              <a:rPr lang="bg-BG" b="1" dirty="0">
                <a:solidFill>
                  <a:srgbClr val="CC9131"/>
                </a:solidFill>
                <a:cs typeface="Calibri"/>
              </a:rPr>
              <a:t>От отпадъци до ресурси</a:t>
            </a:r>
            <a:endParaRPr lang="en-US" dirty="0">
              <a:solidFill>
                <a:srgbClr val="CC9131"/>
              </a:solidFill>
            </a:endParaRPr>
          </a:p>
        </p:txBody>
      </p:sp>
      <p:sp>
        <p:nvSpPr>
          <p:cNvPr id="3" name="Text Placeholder 2">
            <a:extLst>
              <a:ext uri="{FF2B5EF4-FFF2-40B4-BE49-F238E27FC236}">
                <a16:creationId xmlns:a16="http://schemas.microsoft.com/office/drawing/2014/main" id="{B97662C9-6694-4A8A-9E5F-BEB5ED94A226}"/>
              </a:ext>
            </a:extLst>
          </p:cNvPr>
          <p:cNvSpPr>
            <a:spLocks noGrp="1"/>
          </p:cNvSpPr>
          <p:nvPr>
            <p:ph type="body" sz="quarter" idx="20"/>
          </p:nvPr>
        </p:nvSpPr>
        <p:spPr>
          <a:xfrm>
            <a:off x="373224" y="1475141"/>
            <a:ext cx="9640021" cy="4730038"/>
          </a:xfrm>
        </p:spPr>
        <p:txBody>
          <a:bodyPr vert="horz" lIns="91440" tIns="45720" rIns="91440" bIns="45720" rtlCol="0" anchor="t">
            <a:noAutofit/>
          </a:bodyPr>
          <a:lstStyle/>
          <a:p>
            <a:pPr marL="358775" lvl="1" indent="-358775" algn="just">
              <a:buFont typeface="Arial" panose="020B0604020202020204" pitchFamily="34" charset="0"/>
              <a:buChar char="•"/>
            </a:pPr>
            <a:r>
              <a:rPr lang="ru-RU" altLang="en-US" sz="2200" dirty="0">
                <a:solidFill>
                  <a:srgbClr val="406F70"/>
                </a:solidFill>
                <a:cs typeface="Arial"/>
              </a:rPr>
              <a:t>Въпреки намаляването, някои отпадъци са неизбежни и затова чрез кръговата икономика можем да намерим източник за тези отпадъци, за да ги превърнем в ресурс. Докато компании като Food Cloud предлагат услуга, свързваща излишната храна, а благотворителните организации хранят нуждаещи се хора, те са склонни да се занимават предимно с големи търговци на дребно и да приемат ограничено количество хранителни продукти.По-добър вариант за бизнеса с хранителни услуги е да погледнете директно във вашата общност, за да видите с кого бихте могли да пренастроите излишната си храна за сервиране. По време на блокирането виждаме, че бизнесът с хранителни услуги се насочва към осигуряването на храна за здравни работници и уязвими членове на общността. Тази инициатива е необходима за намиране на източници за излишна храна.</a:t>
            </a:r>
          </a:p>
          <a:p>
            <a:pPr marL="358775" lvl="1" indent="-358775" algn="just">
              <a:buFont typeface="Arial" panose="020B0604020202020204" pitchFamily="34" charset="0"/>
              <a:buChar char="•"/>
            </a:pPr>
            <a:r>
              <a:rPr lang="ru-RU" altLang="en-US" sz="2200" b="1" dirty="0">
                <a:solidFill>
                  <a:srgbClr val="406F70"/>
                </a:solidFill>
                <a:cs typeface="Arial"/>
              </a:rPr>
              <a:t>Къде можете да пренасочите храната във вашата общност?</a:t>
            </a:r>
            <a:endParaRPr lang="en-US" sz="2200" b="1" dirty="0">
              <a:cs typeface="Calibri" panose="020F0502020204030204"/>
            </a:endParaRPr>
          </a:p>
        </p:txBody>
      </p:sp>
    </p:spTree>
    <p:extLst>
      <p:ext uri="{BB962C8B-B14F-4D97-AF65-F5344CB8AC3E}">
        <p14:creationId xmlns:p14="http://schemas.microsoft.com/office/powerpoint/2010/main" val="252351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puzzle with one red piece">
            <a:extLst>
              <a:ext uri="{FF2B5EF4-FFF2-40B4-BE49-F238E27FC236}">
                <a16:creationId xmlns:a16="http://schemas.microsoft.com/office/drawing/2014/main" id="{E4147357-A6EE-4A78-A995-CE8E6317CF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6139" y="2202511"/>
            <a:ext cx="7848795" cy="1892411"/>
          </a:xfrm>
          <a:prstGeom prst="rect">
            <a:avLst/>
          </a:prstGeom>
          <a:ln>
            <a:noFill/>
          </a:ln>
          <a:effectLst>
            <a:softEdge rad="112500"/>
          </a:effectLst>
        </p:spPr>
      </p:pic>
      <p:sp>
        <p:nvSpPr>
          <p:cNvPr id="2" name="Text Placeholder 1">
            <a:extLst>
              <a:ext uri="{FF2B5EF4-FFF2-40B4-BE49-F238E27FC236}">
                <a16:creationId xmlns:a16="http://schemas.microsoft.com/office/drawing/2014/main" id="{2FB4DBF3-D369-554B-8D41-3B5A6C31DC61}"/>
              </a:ext>
            </a:extLst>
          </p:cNvPr>
          <p:cNvSpPr>
            <a:spLocks noGrp="1"/>
          </p:cNvSpPr>
          <p:nvPr>
            <p:ph type="body" sz="quarter" idx="19"/>
          </p:nvPr>
        </p:nvSpPr>
        <p:spPr>
          <a:xfrm>
            <a:off x="447066" y="587506"/>
            <a:ext cx="8857251" cy="1160989"/>
          </a:xfrm>
        </p:spPr>
        <p:txBody>
          <a:bodyPr/>
          <a:lstStyle/>
          <a:p>
            <a:r>
              <a:rPr lang="ru-RU" b="1" dirty="0"/>
              <a:t>В</a:t>
            </a:r>
            <a:r>
              <a:rPr lang="ru-RU" sz="3600" b="1" dirty="0"/>
              <a:t>еригите за доставка на храни</a:t>
            </a:r>
            <a:endParaRPr lang="en-US" b="1" dirty="0">
              <a:solidFill>
                <a:srgbClr val="CC9131"/>
              </a:solidFill>
            </a:endParaRPr>
          </a:p>
        </p:txBody>
      </p:sp>
      <p:sp>
        <p:nvSpPr>
          <p:cNvPr id="3" name="Text Placeholder 2">
            <a:extLst>
              <a:ext uri="{FF2B5EF4-FFF2-40B4-BE49-F238E27FC236}">
                <a16:creationId xmlns:a16="http://schemas.microsoft.com/office/drawing/2014/main" id="{E9B4DEC8-B86F-5D4A-8F13-AD02E884FFFE}"/>
              </a:ext>
            </a:extLst>
          </p:cNvPr>
          <p:cNvSpPr>
            <a:spLocks noGrp="1"/>
          </p:cNvSpPr>
          <p:nvPr>
            <p:ph type="body" sz="quarter" idx="20"/>
          </p:nvPr>
        </p:nvSpPr>
        <p:spPr>
          <a:xfrm>
            <a:off x="447066" y="1231641"/>
            <a:ext cx="10892610" cy="3573624"/>
          </a:xfrm>
        </p:spPr>
        <p:txBody>
          <a:bodyPr/>
          <a:lstStyle/>
          <a:p>
            <a:r>
              <a:rPr lang="ru-RU" dirty="0">
                <a:solidFill>
                  <a:srgbClr val="085156"/>
                </a:solidFill>
              </a:rPr>
              <a:t>Веригата за доставки на храни свързва три основни сектора: </a:t>
            </a:r>
            <a:r>
              <a:rPr lang="ru-RU" b="1" dirty="0">
                <a:solidFill>
                  <a:srgbClr val="085156"/>
                </a:solidFill>
              </a:rPr>
              <a:t>земеделие, хранително-вкусовата промишленост </a:t>
            </a:r>
            <a:r>
              <a:rPr lang="ru-RU" dirty="0">
                <a:solidFill>
                  <a:srgbClr val="085156"/>
                </a:solidFill>
              </a:rPr>
              <a:t>(включително хранителни услуги) и сектора на </a:t>
            </a:r>
            <a:r>
              <a:rPr lang="ru-RU" b="1" dirty="0">
                <a:solidFill>
                  <a:srgbClr val="085156"/>
                </a:solidFill>
              </a:rPr>
              <a:t>дистрибуцията</a:t>
            </a:r>
            <a:r>
              <a:rPr lang="ru-RU" dirty="0">
                <a:solidFill>
                  <a:srgbClr val="085156"/>
                </a:solidFill>
              </a:rPr>
              <a:t> и включва голямо разнообразие от заинтересовани страни</a:t>
            </a:r>
            <a:r>
              <a:rPr lang="en-US" dirty="0">
                <a:solidFill>
                  <a:srgbClr val="085156"/>
                </a:solidFill>
              </a:rPr>
              <a:t>:</a:t>
            </a:r>
          </a:p>
          <a:p>
            <a:pPr marL="342900" indent="-342900">
              <a:buFont typeface="Arial" panose="020B0604020202020204" pitchFamily="34" charset="0"/>
              <a:buChar char="•"/>
            </a:pPr>
            <a:r>
              <a:rPr lang="bg-BG" dirty="0">
                <a:solidFill>
                  <a:srgbClr val="085156"/>
                </a:solidFill>
              </a:rPr>
              <a:t>Фермери</a:t>
            </a:r>
            <a:r>
              <a:rPr lang="en-US" dirty="0">
                <a:solidFill>
                  <a:srgbClr val="085156"/>
                </a:solidFill>
              </a:rPr>
              <a:t> </a:t>
            </a:r>
          </a:p>
          <a:p>
            <a:pPr marL="342900" indent="-342900">
              <a:buFont typeface="Arial" panose="020B0604020202020204" pitchFamily="34" charset="0"/>
              <a:buChar char="•"/>
            </a:pPr>
            <a:r>
              <a:rPr lang="bg-BG" dirty="0">
                <a:solidFill>
                  <a:srgbClr val="085156"/>
                </a:solidFill>
              </a:rPr>
              <a:t>Услуги за производство</a:t>
            </a:r>
          </a:p>
          <a:p>
            <a:pPr marL="342900" indent="-342900">
              <a:buFont typeface="Arial" panose="020B0604020202020204" pitchFamily="34" charset="0"/>
              <a:buChar char="•"/>
            </a:pPr>
            <a:r>
              <a:rPr lang="bg-BG" dirty="0">
                <a:solidFill>
                  <a:srgbClr val="085156"/>
                </a:solidFill>
              </a:rPr>
              <a:t>и доставка на храна</a:t>
            </a:r>
            <a:endParaRPr lang="en-US" dirty="0">
              <a:solidFill>
                <a:srgbClr val="085156"/>
              </a:solidFill>
            </a:endParaRPr>
          </a:p>
          <a:p>
            <a:pPr marL="342900" indent="-342900">
              <a:buFont typeface="Arial" panose="020B0604020202020204" pitchFamily="34" charset="0"/>
              <a:buChar char="•"/>
            </a:pPr>
            <a:r>
              <a:rPr lang="ru-RU" dirty="0">
                <a:solidFill>
                  <a:srgbClr val="085156"/>
                </a:solidFill>
              </a:rPr>
              <a:t>Търговци и гросисти</a:t>
            </a:r>
          </a:p>
          <a:p>
            <a:pPr marL="342900" indent="-342900">
              <a:buFont typeface="Arial" panose="020B0604020202020204" pitchFamily="34" charset="0"/>
              <a:buChar char="•"/>
            </a:pPr>
            <a:r>
              <a:rPr lang="ru-RU" dirty="0">
                <a:solidFill>
                  <a:srgbClr val="085156"/>
                </a:solidFill>
              </a:rPr>
              <a:t>Търговци на дребно, както с независими, така и с много големи компании</a:t>
            </a:r>
            <a:r>
              <a:rPr lang="en-US" dirty="0">
                <a:solidFill>
                  <a:srgbClr val="085156"/>
                </a:solidFill>
              </a:rPr>
              <a:t>. </a:t>
            </a:r>
          </a:p>
          <a:p>
            <a:pPr algn="just"/>
            <a:r>
              <a:rPr lang="ru-RU" dirty="0">
                <a:solidFill>
                  <a:srgbClr val="085156"/>
                </a:solidFill>
              </a:rPr>
              <a:t>Често има значителни дисбаланси в преговорната сила във веригата за доставки на храни, което може да доведе до нелоялни търговски практики. Малките фермери или кооперации, както и предприятията за хранителни услуги, често се занимават с големи купувачи, които представляват единствения им достъп до пазара и могат да окажат силен натиск върху цените и маржовете</a:t>
            </a:r>
            <a:r>
              <a:rPr lang="en-US" dirty="0">
                <a:solidFill>
                  <a:srgbClr val="085156"/>
                </a:solidFill>
              </a:rPr>
              <a:t>.</a:t>
            </a:r>
          </a:p>
        </p:txBody>
      </p:sp>
    </p:spTree>
    <p:extLst>
      <p:ext uri="{BB962C8B-B14F-4D97-AF65-F5344CB8AC3E}">
        <p14:creationId xmlns:p14="http://schemas.microsoft.com/office/powerpoint/2010/main" val="1646687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CF34DF-11F5-47E4-A207-426C0A0DC967}"/>
              </a:ext>
            </a:extLst>
          </p:cNvPr>
          <p:cNvSpPr>
            <a:spLocks noGrp="1"/>
          </p:cNvSpPr>
          <p:nvPr>
            <p:ph type="body" sz="quarter" idx="13"/>
          </p:nvPr>
        </p:nvSpPr>
        <p:spPr/>
        <p:txBody>
          <a:bodyPr>
            <a:normAutofit fontScale="70000" lnSpcReduction="20000"/>
          </a:bodyPr>
          <a:lstStyle/>
          <a:p>
            <a:r>
              <a:rPr lang="ru-RU" b="1" dirty="0">
                <a:solidFill>
                  <a:srgbClr val="406F70"/>
                </a:solidFill>
              </a:rPr>
              <a:t>Пренасочване на хранителните отпадъци към тези, които могат да ги използват ...</a:t>
            </a:r>
            <a:endParaRPr lang="en-IE" b="1" dirty="0">
              <a:solidFill>
                <a:srgbClr val="406F70"/>
              </a:solidFill>
            </a:endParaRPr>
          </a:p>
        </p:txBody>
      </p:sp>
      <p:sp>
        <p:nvSpPr>
          <p:cNvPr id="3" name="Text Placeholder 2">
            <a:extLst>
              <a:ext uri="{FF2B5EF4-FFF2-40B4-BE49-F238E27FC236}">
                <a16:creationId xmlns:a16="http://schemas.microsoft.com/office/drawing/2014/main" id="{C06998E5-9BDD-4BFC-9892-6505A590AAA6}"/>
              </a:ext>
            </a:extLst>
          </p:cNvPr>
          <p:cNvSpPr>
            <a:spLocks noGrp="1"/>
          </p:cNvSpPr>
          <p:nvPr>
            <p:ph type="body" sz="quarter" idx="14"/>
          </p:nvPr>
        </p:nvSpPr>
        <p:spPr/>
        <p:txBody>
          <a:bodyPr/>
          <a:lstStyle/>
          <a:p>
            <a:r>
              <a:rPr lang="en-US" b="1">
                <a:solidFill>
                  <a:srgbClr val="1CC2D4"/>
                </a:solidFill>
              </a:rPr>
              <a:t>Food Cloud and Irish Initiative:</a:t>
            </a:r>
            <a:endParaRPr lang="en-IE" b="1">
              <a:solidFill>
                <a:srgbClr val="1CC2D4"/>
              </a:solidFill>
            </a:endParaRPr>
          </a:p>
        </p:txBody>
      </p:sp>
      <p:sp>
        <p:nvSpPr>
          <p:cNvPr id="4" name="Picture Placeholder 3">
            <a:extLst>
              <a:ext uri="{FF2B5EF4-FFF2-40B4-BE49-F238E27FC236}">
                <a16:creationId xmlns:a16="http://schemas.microsoft.com/office/drawing/2014/main" id="{31CA2526-5890-4210-B0F6-7F96B5D9C769}"/>
              </a:ext>
            </a:extLst>
          </p:cNvPr>
          <p:cNvSpPr>
            <a:spLocks noGrp="1"/>
          </p:cNvSpPr>
          <p:nvPr>
            <p:ph type="pic" sz="quarter" idx="15"/>
          </p:nvPr>
        </p:nvSpPr>
        <p:spPr/>
      </p:sp>
      <p:pic>
        <p:nvPicPr>
          <p:cNvPr id="5" name="Online Media 4" title="FoodCloud: Transforming Surplus into Opportunity">
            <a:hlinkClick r:id="" action="ppaction://media"/>
            <a:extLst>
              <a:ext uri="{FF2B5EF4-FFF2-40B4-BE49-F238E27FC236}">
                <a16:creationId xmlns:a16="http://schemas.microsoft.com/office/drawing/2014/main" id="{30FC4C49-F659-4FDB-A3A2-042F3C784650}"/>
              </a:ext>
            </a:extLst>
          </p:cNvPr>
          <p:cNvPicPr>
            <a:picLocks noRot="1" noChangeAspect="1"/>
          </p:cNvPicPr>
          <p:nvPr>
            <a:videoFile r:link="rId1"/>
          </p:nvPr>
        </p:nvPicPr>
        <p:blipFill>
          <a:blip r:embed="rId3"/>
          <a:stretch>
            <a:fillRect/>
          </a:stretch>
        </p:blipFill>
        <p:spPr>
          <a:xfrm>
            <a:off x="3184071" y="1762734"/>
            <a:ext cx="5665788" cy="3771792"/>
          </a:xfrm>
          <a:prstGeom prst="rect">
            <a:avLst/>
          </a:prstGeom>
        </p:spPr>
      </p:pic>
      <p:pic>
        <p:nvPicPr>
          <p:cNvPr id="3074" name="Picture 2" descr="FoodCloud">
            <a:extLst>
              <a:ext uri="{FF2B5EF4-FFF2-40B4-BE49-F238E27FC236}">
                <a16:creationId xmlns:a16="http://schemas.microsoft.com/office/drawing/2014/main" id="{EBBC29D1-CDEE-446B-98C9-9E98F436BE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5194" y="2434738"/>
            <a:ext cx="17335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E4873BA-EC71-491C-B925-A61B02421FD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7094" y="3947013"/>
            <a:ext cx="2470183" cy="97507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609E8CB2-A704-40D5-A25F-2D76F3C8A015}"/>
              </a:ext>
            </a:extLst>
          </p:cNvPr>
          <p:cNvSpPr/>
          <p:nvPr/>
        </p:nvSpPr>
        <p:spPr>
          <a:xfrm>
            <a:off x="1086577" y="1077437"/>
            <a:ext cx="1790700" cy="975485"/>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85156"/>
                </a:solidFill>
              </a:rPr>
              <a:t>WATCH</a:t>
            </a:r>
            <a:r>
              <a:rPr lang="en-US"/>
              <a:t> </a:t>
            </a:r>
            <a:endParaRPr lang="en-IE"/>
          </a:p>
        </p:txBody>
      </p:sp>
      <p:sp>
        <p:nvSpPr>
          <p:cNvPr id="6" name="TextBox 5">
            <a:extLst>
              <a:ext uri="{FF2B5EF4-FFF2-40B4-BE49-F238E27FC236}">
                <a16:creationId xmlns:a16="http://schemas.microsoft.com/office/drawing/2014/main" id="{5A48AF8F-C96B-4DC9-B925-C3826225132A}"/>
              </a:ext>
            </a:extLst>
          </p:cNvPr>
          <p:cNvSpPr txBox="1"/>
          <p:nvPr/>
        </p:nvSpPr>
        <p:spPr>
          <a:xfrm>
            <a:off x="9305925" y="2047659"/>
            <a:ext cx="2647950" cy="3046988"/>
          </a:xfrm>
          <a:prstGeom prst="rect">
            <a:avLst/>
          </a:prstGeom>
          <a:noFill/>
        </p:spPr>
        <p:txBody>
          <a:bodyPr wrap="square" rtlCol="0">
            <a:spAutoFit/>
          </a:bodyPr>
          <a:lstStyle/>
          <a:p>
            <a:pPr algn="ctr"/>
            <a:r>
              <a:rPr lang="ru-RU" sz="2400" dirty="0">
                <a:solidFill>
                  <a:srgbClr val="406F70"/>
                </a:solidFill>
              </a:rPr>
              <a:t>Тук Iseult Ward говори за това защо и как са създали Food Cloud в Ирландия: „Трансформиране на излишъка във възможност“</a:t>
            </a:r>
            <a:endParaRPr lang="en-IE" dirty="0"/>
          </a:p>
        </p:txBody>
      </p:sp>
      <p:sp>
        <p:nvSpPr>
          <p:cNvPr id="7" name="TextBox 6">
            <a:extLst>
              <a:ext uri="{FF2B5EF4-FFF2-40B4-BE49-F238E27FC236}">
                <a16:creationId xmlns:a16="http://schemas.microsoft.com/office/drawing/2014/main" id="{A6D301C9-54B3-4D81-8F39-C662AB0014B4}"/>
              </a:ext>
            </a:extLst>
          </p:cNvPr>
          <p:cNvSpPr txBox="1"/>
          <p:nvPr/>
        </p:nvSpPr>
        <p:spPr>
          <a:xfrm>
            <a:off x="133350" y="6038850"/>
            <a:ext cx="4676775" cy="307777"/>
          </a:xfrm>
          <a:prstGeom prst="rect">
            <a:avLst/>
          </a:prstGeom>
          <a:noFill/>
        </p:spPr>
        <p:txBody>
          <a:bodyPr wrap="square" rtlCol="0">
            <a:spAutoFit/>
          </a:bodyPr>
          <a:lstStyle/>
          <a:p>
            <a:r>
              <a:rPr lang="en-US" sz="1400" err="1">
                <a:hlinkClick r:id="rId6"/>
              </a:rPr>
              <a:t>FoodCloud</a:t>
            </a:r>
            <a:r>
              <a:rPr lang="en-US" sz="1400">
                <a:hlinkClick r:id="rId6"/>
              </a:rPr>
              <a:t>: Transforming Surplus into Opportunity - YouTube</a:t>
            </a:r>
            <a:endParaRPr lang="en-IE" sz="1400"/>
          </a:p>
        </p:txBody>
      </p:sp>
    </p:spTree>
    <p:extLst>
      <p:ext uri="{BB962C8B-B14F-4D97-AF65-F5344CB8AC3E}">
        <p14:creationId xmlns:p14="http://schemas.microsoft.com/office/powerpoint/2010/main" val="40480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FFC5EC4-B157-475B-A071-8F10EFFAD1F1}"/>
              </a:ext>
            </a:extLst>
          </p:cNvPr>
          <p:cNvSpPr>
            <a:spLocks noGrp="1"/>
          </p:cNvSpPr>
          <p:nvPr>
            <p:ph type="body" sz="quarter" idx="19"/>
          </p:nvPr>
        </p:nvSpPr>
        <p:spPr>
          <a:xfrm>
            <a:off x="361888" y="826992"/>
            <a:ext cx="8857251" cy="1160989"/>
          </a:xfrm>
        </p:spPr>
        <p:txBody>
          <a:bodyPr/>
          <a:lstStyle/>
          <a:p>
            <a:r>
              <a:rPr lang="bg-BG" b="1" dirty="0">
                <a:solidFill>
                  <a:srgbClr val="CC9131"/>
                </a:solidFill>
              </a:rPr>
              <a:t>ПЕЧЕНО НА ТУХЛА </a:t>
            </a:r>
            <a:r>
              <a:rPr lang="en-GB" sz="2800" b="1" dirty="0">
                <a:solidFill>
                  <a:srgbClr val="CC9131"/>
                </a:solidFill>
                <a:hlinkClick r:id="rId2"/>
              </a:rPr>
              <a:t>https://bakedinbrick.co.uk/</a:t>
            </a:r>
            <a:r>
              <a:rPr lang="en-GB" sz="2800" b="1" dirty="0">
                <a:solidFill>
                  <a:srgbClr val="CC9131"/>
                </a:solidFill>
              </a:rPr>
              <a:t> </a:t>
            </a:r>
            <a:endParaRPr lang="en-IE" b="1" dirty="0">
              <a:solidFill>
                <a:srgbClr val="CC9131"/>
              </a:solidFill>
            </a:endParaRPr>
          </a:p>
        </p:txBody>
      </p:sp>
      <p:sp>
        <p:nvSpPr>
          <p:cNvPr id="6" name="Text Placeholder 5">
            <a:extLst>
              <a:ext uri="{FF2B5EF4-FFF2-40B4-BE49-F238E27FC236}">
                <a16:creationId xmlns:a16="http://schemas.microsoft.com/office/drawing/2014/main" id="{80CD7435-8807-4312-AD08-0585342F51BA}"/>
              </a:ext>
            </a:extLst>
          </p:cNvPr>
          <p:cNvSpPr>
            <a:spLocks noGrp="1"/>
          </p:cNvSpPr>
          <p:nvPr>
            <p:ph type="body" sz="quarter" idx="20"/>
          </p:nvPr>
        </p:nvSpPr>
        <p:spPr>
          <a:xfrm>
            <a:off x="147399" y="1494496"/>
            <a:ext cx="10622201" cy="3230383"/>
          </a:xfrm>
        </p:spPr>
        <p:txBody>
          <a:bodyPr/>
          <a:lstStyle/>
          <a:p>
            <a:pPr algn="just"/>
            <a:r>
              <a:rPr lang="ru-RU" dirty="0">
                <a:solidFill>
                  <a:srgbClr val="085156"/>
                </a:solidFill>
              </a:rPr>
              <a:t>Когато пандемията удари, екипът на BAKED IN BRICK трябваше бързо да промени начина, по който търгува, и се премести в домашни доставки и щракнете върху „n“ опции за събиране. Освен това, Лий започна да работи с Meals за NHS и Warwickshire Council. Те създадоха редица предложения за съвета, които бяха планирани и приготвени в съответствие с техните изисквания. Те промениха операциите си, за да гарантират, че могат да осигурят храна за уязвимите и да създадат кутии за плодове и зеленчуци</a:t>
            </a:r>
            <a:r>
              <a:rPr lang="en-GB" dirty="0">
                <a:solidFill>
                  <a:srgbClr val="085156"/>
                </a:solidFill>
              </a:rPr>
              <a:t>. </a:t>
            </a:r>
          </a:p>
          <a:p>
            <a:pPr algn="just"/>
            <a:r>
              <a:rPr lang="bg-BG" b="1" dirty="0">
                <a:solidFill>
                  <a:srgbClr val="CC9131"/>
                </a:solidFill>
              </a:rPr>
              <a:t>Резултат</a:t>
            </a:r>
            <a:r>
              <a:rPr lang="en-GB" b="1" dirty="0">
                <a:solidFill>
                  <a:srgbClr val="CC9131"/>
                </a:solidFill>
              </a:rPr>
              <a:t> -  </a:t>
            </a:r>
            <a:r>
              <a:rPr lang="ru-RU" dirty="0">
                <a:solidFill>
                  <a:srgbClr val="085156"/>
                </a:solidFill>
              </a:rPr>
              <a:t>Работата по изхранването на уязвимите групи по време на кризата с Covid-19 означаваше, че те трябваше да измислят меню, което да е достъпно за съвета, както и да бъде здравословно във време, когато храненето е от ключово значение за оставане здрав и в безопасност от Covid-19. Кутиите с плодове и зеленчуци се превърнаха в текущ проект, който позволи на общностите да имат достъп до здравословна храна. Техните кутии за хранене също се доставят в цялата страна</a:t>
            </a:r>
            <a:r>
              <a:rPr lang="en-GB" dirty="0">
                <a:solidFill>
                  <a:srgbClr val="085156"/>
                </a:solidFill>
              </a:rPr>
              <a:t>. </a:t>
            </a:r>
          </a:p>
          <a:p>
            <a:pPr algn="just"/>
            <a:r>
              <a:rPr lang="en-IE" b="1" dirty="0">
                <a:solidFill>
                  <a:srgbClr val="085156"/>
                </a:solidFill>
                <a:highlight>
                  <a:srgbClr val="F5C05B"/>
                </a:highlight>
              </a:rPr>
              <a:t>READ</a:t>
            </a:r>
            <a:r>
              <a:rPr lang="en-IE" dirty="0">
                <a:solidFill>
                  <a:srgbClr val="085156"/>
                </a:solidFill>
              </a:rPr>
              <a:t>  </a:t>
            </a:r>
            <a:r>
              <a:rPr lang="en-IE" dirty="0">
                <a:hlinkClick r:id="rId3"/>
              </a:rPr>
              <a:t>102-Baked-In-Brick.pdf (</a:t>
            </a:r>
            <a:r>
              <a:rPr lang="en-IE" dirty="0" err="1">
                <a:hlinkClick r:id="rId3"/>
              </a:rPr>
              <a:t>foodinnovation.how</a:t>
            </a:r>
            <a:r>
              <a:rPr lang="en-IE" dirty="0">
                <a:hlinkClick r:id="rId3"/>
              </a:rPr>
              <a:t>)</a:t>
            </a:r>
            <a:endParaRPr lang="en-GB" dirty="0">
              <a:solidFill>
                <a:srgbClr val="085156"/>
              </a:solidFill>
            </a:endParaRPr>
          </a:p>
        </p:txBody>
      </p:sp>
    </p:spTree>
    <p:extLst>
      <p:ext uri="{BB962C8B-B14F-4D97-AF65-F5344CB8AC3E}">
        <p14:creationId xmlns:p14="http://schemas.microsoft.com/office/powerpoint/2010/main" val="2797413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FFC5EC4-B157-475B-A071-8F10EFFAD1F1}"/>
              </a:ext>
            </a:extLst>
          </p:cNvPr>
          <p:cNvSpPr>
            <a:spLocks noGrp="1"/>
          </p:cNvSpPr>
          <p:nvPr>
            <p:ph type="body" sz="quarter" idx="19"/>
          </p:nvPr>
        </p:nvSpPr>
        <p:spPr/>
        <p:txBody>
          <a:bodyPr/>
          <a:lstStyle/>
          <a:p>
            <a:r>
              <a:rPr lang="bg-BG" b="1" dirty="0"/>
              <a:t>От отпадъци до ресурс:</a:t>
            </a:r>
            <a:endParaRPr lang="en-IE" b="1" dirty="0"/>
          </a:p>
        </p:txBody>
      </p:sp>
      <p:sp>
        <p:nvSpPr>
          <p:cNvPr id="6" name="Text Placeholder 5">
            <a:extLst>
              <a:ext uri="{FF2B5EF4-FFF2-40B4-BE49-F238E27FC236}">
                <a16:creationId xmlns:a16="http://schemas.microsoft.com/office/drawing/2014/main" id="{80CD7435-8807-4312-AD08-0585342F51BA}"/>
              </a:ext>
            </a:extLst>
          </p:cNvPr>
          <p:cNvSpPr>
            <a:spLocks noGrp="1"/>
          </p:cNvSpPr>
          <p:nvPr>
            <p:ph type="body" sz="quarter" idx="20"/>
          </p:nvPr>
        </p:nvSpPr>
        <p:spPr>
          <a:xfrm>
            <a:off x="345233" y="1813808"/>
            <a:ext cx="6656849" cy="4083139"/>
          </a:xfrm>
        </p:spPr>
        <p:txBody>
          <a:bodyPr/>
          <a:lstStyle/>
          <a:p>
            <a:pPr marL="342900" indent="-342900" algn="just">
              <a:buFont typeface="Arial" panose="020B0604020202020204" pitchFamily="34" charset="0"/>
              <a:buChar char="•"/>
            </a:pPr>
            <a:r>
              <a:rPr lang="ru-RU" sz="2200" dirty="0">
                <a:solidFill>
                  <a:srgbClr val="085156"/>
                </a:solidFill>
              </a:rPr>
              <a:t>След като вече разгледахме как бихте могли да преразпределите излишната храна на уязвимите членове на общността, следващият път за излишна и отпадъчна храна се връща в производствения цикъл.Първо, като се уверите, че отпадъците ви са замърсители и патогени, се свържете с доставчиците си, за да видите дали можете да проектирате отпадъците.Компостирането е популярен поток за излишни органични отпадъци, които стават все по-популярен, тъй като инициативите за споделяне стават все по -разпространени в общностите и по-малките градове</a:t>
            </a:r>
            <a:r>
              <a:rPr lang="en-US" dirty="0">
                <a:solidFill>
                  <a:srgbClr val="085156"/>
                </a:solidFill>
              </a:rPr>
              <a:t>.  </a:t>
            </a:r>
            <a:endParaRPr lang="en-IE" dirty="0">
              <a:solidFill>
                <a:srgbClr val="085156"/>
              </a:solidFill>
            </a:endParaRPr>
          </a:p>
        </p:txBody>
      </p:sp>
      <p:pic>
        <p:nvPicPr>
          <p:cNvPr id="3" name="Picture 2" descr="A picture containing food, bowl, outdoor, vegetable&#10;&#10;Description automatically generated">
            <a:extLst>
              <a:ext uri="{FF2B5EF4-FFF2-40B4-BE49-F238E27FC236}">
                <a16:creationId xmlns:a16="http://schemas.microsoft.com/office/drawing/2014/main" id="{21CDC3FC-C5AA-4B88-BED7-D7D6EB28B58C}"/>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620000" y="2084359"/>
            <a:ext cx="3928533" cy="3652157"/>
          </a:xfrm>
          <a:prstGeom prst="rect">
            <a:avLst/>
          </a:prstGeom>
        </p:spPr>
      </p:pic>
    </p:spTree>
    <p:extLst>
      <p:ext uri="{BB962C8B-B14F-4D97-AF65-F5344CB8AC3E}">
        <p14:creationId xmlns:p14="http://schemas.microsoft.com/office/powerpoint/2010/main" val="482109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35FFAA-3310-41D0-B2AC-93F92676A481}"/>
              </a:ext>
            </a:extLst>
          </p:cNvPr>
          <p:cNvSpPr>
            <a:spLocks noGrp="1"/>
          </p:cNvSpPr>
          <p:nvPr>
            <p:ph type="body" sz="quarter" idx="19"/>
          </p:nvPr>
        </p:nvSpPr>
        <p:spPr>
          <a:xfrm>
            <a:off x="579603" y="360049"/>
            <a:ext cx="8857251" cy="690949"/>
          </a:xfrm>
        </p:spPr>
        <p:txBody>
          <a:bodyPr>
            <a:normAutofit fontScale="70000" lnSpcReduction="20000"/>
          </a:bodyPr>
          <a:lstStyle/>
          <a:p>
            <a:r>
              <a:rPr lang="ru-RU" b="1" dirty="0"/>
              <a:t>В центъра на вниманието са иновациите в хранителните системи</a:t>
            </a:r>
            <a:endParaRPr lang="en-IE" b="1" dirty="0"/>
          </a:p>
        </p:txBody>
      </p:sp>
      <p:sp>
        <p:nvSpPr>
          <p:cNvPr id="3" name="Speech Bubble: Rectangle with Corners Rounded 2">
            <a:extLst>
              <a:ext uri="{FF2B5EF4-FFF2-40B4-BE49-F238E27FC236}">
                <a16:creationId xmlns:a16="http://schemas.microsoft.com/office/drawing/2014/main" id="{26C5A4EF-01A7-40A1-AC32-1BBE024D5D43}"/>
              </a:ext>
            </a:extLst>
          </p:cNvPr>
          <p:cNvSpPr/>
          <p:nvPr/>
        </p:nvSpPr>
        <p:spPr>
          <a:xfrm>
            <a:off x="6200826" y="2032741"/>
            <a:ext cx="5400675" cy="1824987"/>
          </a:xfrm>
          <a:prstGeom prst="wedgeRoundRectCallout">
            <a:avLst>
              <a:gd name="adj1" fmla="val -30886"/>
              <a:gd name="adj2" fmla="val 68321"/>
              <a:gd name="adj3" fmla="val 16667"/>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В ТЕЗИ ОТПАДЪЦИ ИМА ЗЛАТО</a:t>
            </a:r>
          </a:p>
          <a:p>
            <a:pPr algn="ctr"/>
            <a:r>
              <a:rPr lang="bg-BG" sz="1600" dirty="0"/>
              <a:t>Производител на тестени изделия</a:t>
            </a:r>
            <a:r>
              <a:rPr lang="en-US" sz="1600" dirty="0">
                <a:hlinkClick r:id="rId2"/>
              </a:rPr>
              <a:t>Barilla</a:t>
            </a:r>
            <a:r>
              <a:rPr lang="en-US" sz="1600" dirty="0"/>
              <a:t> </a:t>
            </a:r>
            <a:r>
              <a:rPr lang="ru-RU" sz="1600" dirty="0"/>
              <a:t>се обедини с хартиена компания</a:t>
            </a:r>
            <a:r>
              <a:rPr lang="en-US" sz="1600" dirty="0"/>
              <a:t> </a:t>
            </a:r>
            <a:r>
              <a:rPr lang="en-US" sz="1600" dirty="0" err="1">
                <a:hlinkClick r:id="rId3"/>
              </a:rPr>
              <a:t>Favini</a:t>
            </a:r>
            <a:r>
              <a:rPr lang="en-US" sz="1600" dirty="0"/>
              <a:t> </a:t>
            </a:r>
            <a:r>
              <a:rPr lang="ru-RU" sz="1600" dirty="0"/>
              <a:t>за производство на линия от качествени опаковки и хартиени продукти се обадете </a:t>
            </a:r>
            <a:r>
              <a:rPr lang="en-US" sz="1600" dirty="0"/>
              <a:t>‘</a:t>
            </a:r>
            <a:r>
              <a:rPr lang="en-US" sz="1600" dirty="0">
                <a:hlinkClick r:id="rId4"/>
              </a:rPr>
              <a:t>Cartacrusca</a:t>
            </a:r>
            <a:r>
              <a:rPr lang="en-US" sz="1600" dirty="0"/>
              <a:t>’ </a:t>
            </a:r>
            <a:r>
              <a:rPr lang="ru-RU" sz="1600" dirty="0"/>
              <a:t>използвайки страничните продукти от производството на тестени изделия.</a:t>
            </a:r>
            <a:endParaRPr lang="en-IE" sz="1600" dirty="0"/>
          </a:p>
        </p:txBody>
      </p:sp>
      <p:sp>
        <p:nvSpPr>
          <p:cNvPr id="8" name="Speech Bubble: Rectangle with Corners Rounded 7">
            <a:extLst>
              <a:ext uri="{FF2B5EF4-FFF2-40B4-BE49-F238E27FC236}">
                <a16:creationId xmlns:a16="http://schemas.microsoft.com/office/drawing/2014/main" id="{E54DCD4F-224B-4790-AEEA-B849FE55FB60}"/>
              </a:ext>
            </a:extLst>
          </p:cNvPr>
          <p:cNvSpPr/>
          <p:nvPr/>
        </p:nvSpPr>
        <p:spPr>
          <a:xfrm>
            <a:off x="6200826" y="4371089"/>
            <a:ext cx="5400675" cy="1824987"/>
          </a:xfrm>
          <a:prstGeom prst="wedgeRoundRectCallout">
            <a:avLst>
              <a:gd name="adj1" fmla="val -30886"/>
              <a:gd name="adj2" fmla="val 68321"/>
              <a:gd name="adj3" fmla="val 16667"/>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000" b="1" dirty="0"/>
              <a:t>ДИЗАЙН ПО -ДОБРИ ХАРАКТЕРИСТИКИ</a:t>
            </a:r>
          </a:p>
          <a:p>
            <a:pPr algn="ctr"/>
            <a:r>
              <a:rPr lang="ru-RU" sz="1600" dirty="0"/>
              <a:t>Смесването на гъби в бургери добавя вкусни „умами“ и витамин D и означава по-малко калории. Гъбите могат да се отглеждат върху отработена кафе утайка, следователно в комбинация с по-ниско съдържание на месо може да подобри здравето и това на планетата.</a:t>
            </a:r>
            <a:endParaRPr lang="en-IE" sz="1600" dirty="0"/>
          </a:p>
        </p:txBody>
      </p:sp>
      <p:sp>
        <p:nvSpPr>
          <p:cNvPr id="10" name="Speech Bubble: Rectangle with Corners Rounded 9">
            <a:extLst>
              <a:ext uri="{FF2B5EF4-FFF2-40B4-BE49-F238E27FC236}">
                <a16:creationId xmlns:a16="http://schemas.microsoft.com/office/drawing/2014/main" id="{B1396CC4-61D7-4E9C-8231-8680B8CC80EE}"/>
              </a:ext>
            </a:extLst>
          </p:cNvPr>
          <p:cNvSpPr/>
          <p:nvPr/>
        </p:nvSpPr>
        <p:spPr>
          <a:xfrm>
            <a:off x="409501" y="3923754"/>
            <a:ext cx="5400675" cy="1824987"/>
          </a:xfrm>
          <a:prstGeom prst="wedgeRoundRectCallout">
            <a:avLst>
              <a:gd name="adj1" fmla="val -30886"/>
              <a:gd name="adj2" fmla="val 68321"/>
              <a:gd name="adj3" fmla="val 16667"/>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ЗДРАВЕ ЗА ХОРАТА И ПЛАНЕТАТА</a:t>
            </a:r>
          </a:p>
          <a:p>
            <a:pPr algn="ctr"/>
            <a:r>
              <a:rPr lang="ru-RU" sz="1600" dirty="0"/>
              <a:t>Юба- известна още като бобови извара- е кожата, събрана от процеса на приготвяне на тофу. Наслоена и свързана заедно, юба може да се превърне в имитация на пилешки гърди-тя дори получава хрупкава кожа, подобна на пиле, когато запържите на тиган отвън. Много вкусно!</a:t>
            </a:r>
            <a:endParaRPr lang="en-IE" sz="1600" dirty="0"/>
          </a:p>
        </p:txBody>
      </p:sp>
      <p:sp>
        <p:nvSpPr>
          <p:cNvPr id="12" name="Speech Bubble: Rectangle with Corners Rounded 11">
            <a:extLst>
              <a:ext uri="{FF2B5EF4-FFF2-40B4-BE49-F238E27FC236}">
                <a16:creationId xmlns:a16="http://schemas.microsoft.com/office/drawing/2014/main" id="{5BFD7B83-35EA-4337-9BBA-CC8225E9EBCD}"/>
              </a:ext>
            </a:extLst>
          </p:cNvPr>
          <p:cNvSpPr/>
          <p:nvPr/>
        </p:nvSpPr>
        <p:spPr>
          <a:xfrm>
            <a:off x="228502" y="1109259"/>
            <a:ext cx="5762674" cy="2319741"/>
          </a:xfrm>
          <a:prstGeom prst="wedgeRoundRectCallout">
            <a:avLst>
              <a:gd name="adj1" fmla="val -30886"/>
              <a:gd name="adj2" fmla="val 68321"/>
              <a:gd name="adj3" fmla="val 16667"/>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000" b="1" dirty="0"/>
              <a:t>РЕГЕНЕРИРАНЕ НА ЕСТЕСТВЕНИТЕ СИСТЕМИ</a:t>
            </a:r>
          </a:p>
          <a:p>
            <a:pPr algn="ctr"/>
            <a:r>
              <a:rPr lang="ru-RU" sz="1600" dirty="0"/>
              <a:t>Дизайнерите трябва да създават продукти със съставки, които, независимо от техния източник (животински или зеленчуков), се произвеждат регенеративно. Когато е възможно, те трябва да се набавят на местно и сезонно ниво, за да се използват безопасно като суровини за нови употреби. Именно тези процеси ще допринесат за процъфтяваща </a:t>
            </a:r>
            <a:r>
              <a:rPr lang="ru-RU" dirty="0"/>
              <a:t>биоикономика</a:t>
            </a:r>
            <a:endParaRPr lang="en-IE" dirty="0"/>
          </a:p>
        </p:txBody>
      </p:sp>
    </p:spTree>
    <p:extLst>
      <p:ext uri="{BB962C8B-B14F-4D97-AF65-F5344CB8AC3E}">
        <p14:creationId xmlns:p14="http://schemas.microsoft.com/office/powerpoint/2010/main" val="269249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26B3D2-15EB-4574-B900-86184F1D1E9D}"/>
              </a:ext>
            </a:extLst>
          </p:cNvPr>
          <p:cNvSpPr>
            <a:spLocks noGrp="1"/>
          </p:cNvSpPr>
          <p:nvPr>
            <p:ph type="body" sz="quarter" idx="17"/>
          </p:nvPr>
        </p:nvSpPr>
        <p:spPr>
          <a:xfrm>
            <a:off x="2732119" y="3427292"/>
            <a:ext cx="7876753" cy="3173773"/>
          </a:xfrm>
        </p:spPr>
        <p:txBody>
          <a:bodyPr vert="horz" lIns="91440" tIns="45720" rIns="91440" bIns="45720" rtlCol="0" anchor="t">
            <a:noAutofit/>
          </a:bodyPr>
          <a:lstStyle/>
          <a:p>
            <a:pPr algn="l">
              <a:defRPr/>
            </a:pPr>
            <a:r>
              <a:rPr lang="en-US" sz="4800" b="1" dirty="0">
                <a:latin typeface="Calibri" panose="020F0502020204030204"/>
              </a:rPr>
              <a:t>3. </a:t>
            </a:r>
            <a:r>
              <a:rPr lang="ru-RU" sz="4800" b="1" dirty="0">
                <a:latin typeface="Calibri" panose="020F0502020204030204"/>
              </a:rPr>
              <a:t>П</a:t>
            </a:r>
            <a:r>
              <a:rPr lang="bg-BG" sz="4800" b="1" dirty="0">
                <a:latin typeface="Calibri" panose="020F0502020204030204"/>
              </a:rPr>
              <a:t>очтени п</a:t>
            </a:r>
            <a:r>
              <a:rPr lang="ru-RU" sz="4800" b="1" dirty="0">
                <a:latin typeface="Calibri" panose="020F0502020204030204"/>
              </a:rPr>
              <a:t>ринципи</a:t>
            </a:r>
          </a:p>
          <a:p>
            <a:pPr algn="l">
              <a:defRPr/>
            </a:pPr>
            <a:r>
              <a:rPr lang="ru-RU" sz="4800" b="1" dirty="0">
                <a:latin typeface="Calibri" panose="020F0502020204030204"/>
              </a:rPr>
              <a:t>Производство и логистика „точно навреме“</a:t>
            </a:r>
            <a:endParaRPr lang="en-IE" dirty="0"/>
          </a:p>
        </p:txBody>
      </p:sp>
      <p:sp>
        <p:nvSpPr>
          <p:cNvPr id="5" name="TextBox 1">
            <a:extLst>
              <a:ext uri="{FF2B5EF4-FFF2-40B4-BE49-F238E27FC236}">
                <a16:creationId xmlns:a16="http://schemas.microsoft.com/office/drawing/2014/main" id="{347D38E6-1CEB-4DFF-89DE-2B59BA556B47}"/>
              </a:ext>
            </a:extLst>
          </p:cNvPr>
          <p:cNvSpPr txBox="1"/>
          <p:nvPr/>
        </p:nvSpPr>
        <p:spPr>
          <a:xfrm>
            <a:off x="8681884" y="410496"/>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085156"/>
                </a:solidFill>
                <a:cs typeface="Calibri"/>
              </a:rPr>
              <a:t>MO</a:t>
            </a:r>
            <a:r>
              <a:rPr lang="bg-BG" sz="3600" b="1" dirty="0">
                <a:solidFill>
                  <a:srgbClr val="085156"/>
                </a:solidFill>
                <a:cs typeface="Calibri"/>
              </a:rPr>
              <a:t>ДУЛ</a:t>
            </a:r>
            <a:r>
              <a:rPr lang="en-US" sz="3600" b="1" dirty="0">
                <a:solidFill>
                  <a:srgbClr val="085156"/>
                </a:solidFill>
                <a:cs typeface="Calibri"/>
              </a:rPr>
              <a:t> 4</a:t>
            </a:r>
          </a:p>
        </p:txBody>
      </p:sp>
    </p:spTree>
    <p:extLst>
      <p:ext uri="{BB962C8B-B14F-4D97-AF65-F5344CB8AC3E}">
        <p14:creationId xmlns:p14="http://schemas.microsoft.com/office/powerpoint/2010/main" val="3531915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op view of a hand holding a cup of coffee">
            <a:extLst>
              <a:ext uri="{FF2B5EF4-FFF2-40B4-BE49-F238E27FC236}">
                <a16:creationId xmlns:a16="http://schemas.microsoft.com/office/drawing/2014/main" id="{586AC512-26BA-4C3A-B769-E0169249B82C}"/>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3D373178-9AC9-4271-B81A-391191AD79BD}"/>
              </a:ext>
            </a:extLst>
          </p:cNvPr>
          <p:cNvSpPr>
            <a:spLocks noGrp="1"/>
          </p:cNvSpPr>
          <p:nvPr>
            <p:ph type="body" sz="quarter" idx="19"/>
          </p:nvPr>
        </p:nvSpPr>
        <p:spPr/>
        <p:txBody>
          <a:bodyPr vert="horz" lIns="91440" tIns="45720" rIns="91440" bIns="45720" rtlCol="0" anchor="t">
            <a:normAutofit/>
          </a:bodyPr>
          <a:lstStyle/>
          <a:p>
            <a:r>
              <a:rPr lang="bg-BG" b="1" dirty="0">
                <a:solidFill>
                  <a:srgbClr val="CC9131"/>
                </a:solidFill>
                <a:cs typeface="Calibri"/>
              </a:rPr>
              <a:t>Циркулярност в бизнеса</a:t>
            </a:r>
            <a:endParaRPr lang="en-US" b="1" dirty="0">
              <a:solidFill>
                <a:srgbClr val="CC9131"/>
              </a:solidFill>
              <a:cs typeface="Calibri"/>
            </a:endParaRPr>
          </a:p>
        </p:txBody>
      </p:sp>
      <p:sp>
        <p:nvSpPr>
          <p:cNvPr id="3" name="Text Placeholder 2">
            <a:extLst>
              <a:ext uri="{FF2B5EF4-FFF2-40B4-BE49-F238E27FC236}">
                <a16:creationId xmlns:a16="http://schemas.microsoft.com/office/drawing/2014/main" id="{9D076B6C-DED3-4A57-B671-A62A06A05EAD}"/>
              </a:ext>
            </a:extLst>
          </p:cNvPr>
          <p:cNvSpPr>
            <a:spLocks noGrp="1"/>
          </p:cNvSpPr>
          <p:nvPr>
            <p:ph type="body" sz="quarter" idx="20"/>
          </p:nvPr>
        </p:nvSpPr>
        <p:spPr/>
        <p:txBody>
          <a:bodyPr vert="horz" lIns="91440" tIns="45720" rIns="91440" bIns="45720" rtlCol="0" anchor="t">
            <a:noAutofit/>
          </a:bodyPr>
          <a:lstStyle/>
          <a:p>
            <a:pPr algn="just"/>
            <a:r>
              <a:rPr lang="ru-RU" dirty="0">
                <a:solidFill>
                  <a:srgbClr val="406F70"/>
                </a:solidFill>
                <a:ea typeface="+mn-lt"/>
                <a:cs typeface="+mn-lt"/>
              </a:rPr>
              <a:t>Кръговата икономика е свързана с планирането на отпадъци и максималното използване на нашите ресурси.</a:t>
            </a:r>
          </a:p>
          <a:p>
            <a:pPr algn="just"/>
            <a:r>
              <a:rPr lang="ru-RU" dirty="0">
                <a:solidFill>
                  <a:srgbClr val="406F70"/>
                </a:solidFill>
                <a:ea typeface="+mn-lt"/>
                <a:cs typeface="+mn-lt"/>
              </a:rPr>
              <a:t>В рамките на кръговите модели LEAN бизнес принципите са рамка, чрез която можете да анализирате ефективността на вашия бизнес с хранителни услуги и да планирате отпадъци</a:t>
            </a:r>
            <a:r>
              <a:rPr lang="en-US" dirty="0">
                <a:solidFill>
                  <a:srgbClr val="406F70"/>
                </a:solidFill>
                <a:cs typeface="Calibri"/>
              </a:rPr>
              <a:t>. </a:t>
            </a:r>
          </a:p>
          <a:p>
            <a:pPr algn="just"/>
            <a:endParaRPr lang="en-US" dirty="0">
              <a:solidFill>
                <a:srgbClr val="406F70"/>
              </a:solidFill>
              <a:cs typeface="Calibri"/>
            </a:endParaRPr>
          </a:p>
          <a:p>
            <a:endParaRPr lang="en-US" dirty="0">
              <a:cs typeface="Calibri"/>
            </a:endParaRPr>
          </a:p>
        </p:txBody>
      </p:sp>
    </p:spTree>
    <p:extLst>
      <p:ext uri="{BB962C8B-B14F-4D97-AF65-F5344CB8AC3E}">
        <p14:creationId xmlns:p14="http://schemas.microsoft.com/office/powerpoint/2010/main" val="1790813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C79F0-68D6-4613-9BCB-3472F6503990}"/>
              </a:ext>
            </a:extLst>
          </p:cNvPr>
          <p:cNvSpPr>
            <a:spLocks noGrp="1"/>
          </p:cNvSpPr>
          <p:nvPr>
            <p:ph type="body" sz="quarter" idx="19"/>
          </p:nvPr>
        </p:nvSpPr>
        <p:spPr/>
        <p:txBody>
          <a:bodyPr/>
          <a:lstStyle/>
          <a:p>
            <a:r>
              <a:rPr lang="bg-BG" b="1" dirty="0">
                <a:solidFill>
                  <a:srgbClr val="406F70"/>
                </a:solidFill>
              </a:rPr>
              <a:t>Почтени принципи</a:t>
            </a:r>
            <a:endParaRPr lang="en-IE" b="1" dirty="0">
              <a:solidFill>
                <a:srgbClr val="406F70"/>
              </a:solidFill>
            </a:endParaRPr>
          </a:p>
        </p:txBody>
      </p:sp>
      <p:sp>
        <p:nvSpPr>
          <p:cNvPr id="4" name="Text Placeholder 3">
            <a:extLst>
              <a:ext uri="{FF2B5EF4-FFF2-40B4-BE49-F238E27FC236}">
                <a16:creationId xmlns:a16="http://schemas.microsoft.com/office/drawing/2014/main" id="{74BAD4AD-7596-44A9-A17E-5B5F7CE00B6B}"/>
              </a:ext>
            </a:extLst>
          </p:cNvPr>
          <p:cNvSpPr>
            <a:spLocks noGrp="1"/>
          </p:cNvSpPr>
          <p:nvPr>
            <p:ph type="body" sz="quarter" idx="20"/>
          </p:nvPr>
        </p:nvSpPr>
        <p:spPr/>
        <p:txBody>
          <a:bodyPr/>
          <a:lstStyle/>
          <a:p>
            <a:pPr algn="just"/>
            <a:r>
              <a:rPr lang="ru-RU" b="0" i="0" dirty="0">
                <a:solidFill>
                  <a:srgbClr val="406F70"/>
                </a:solidFill>
                <a:effectLst/>
              </a:rPr>
              <a:t>Терминът Lean се отнася до прилагането на почтени практики, принципи и инструменти към разработването и производството на физически продукти. Производителите използват почтените принципи за:</a:t>
            </a:r>
          </a:p>
          <a:p>
            <a:pPr algn="just"/>
            <a:r>
              <a:rPr lang="ru-RU" b="0" i="0" dirty="0">
                <a:solidFill>
                  <a:srgbClr val="406F70"/>
                </a:solidFill>
                <a:effectLst/>
              </a:rPr>
              <a:t>премахване на отпадъците</a:t>
            </a:r>
          </a:p>
          <a:p>
            <a:pPr algn="just"/>
            <a:r>
              <a:rPr lang="ru-RU" b="0" i="0" dirty="0">
                <a:solidFill>
                  <a:srgbClr val="406F70"/>
                </a:solidFill>
                <a:effectLst/>
              </a:rPr>
              <a:t>оптимизиране на процесите</a:t>
            </a:r>
          </a:p>
          <a:p>
            <a:pPr algn="just"/>
            <a:r>
              <a:rPr lang="ru-RU" dirty="0">
                <a:solidFill>
                  <a:srgbClr val="406F70"/>
                </a:solidFill>
              </a:rPr>
              <a:t>н</a:t>
            </a:r>
            <a:r>
              <a:rPr lang="ru-RU" b="0" i="0" dirty="0">
                <a:solidFill>
                  <a:srgbClr val="406F70"/>
                </a:solidFill>
                <a:effectLst/>
              </a:rPr>
              <a:t>амаляване на разходите</a:t>
            </a:r>
          </a:p>
          <a:p>
            <a:pPr algn="just"/>
            <a:r>
              <a:rPr lang="ru-RU" b="0" i="0" dirty="0">
                <a:solidFill>
                  <a:srgbClr val="406F70"/>
                </a:solidFill>
                <a:effectLst/>
              </a:rPr>
              <a:t>стимулиране на иновациите</a:t>
            </a:r>
            <a:endParaRPr lang="en-IE" dirty="0">
              <a:solidFill>
                <a:srgbClr val="406F70"/>
              </a:solidFill>
            </a:endParaRPr>
          </a:p>
        </p:txBody>
      </p:sp>
      <p:pic>
        <p:nvPicPr>
          <p:cNvPr id="13" name="Picture Placeholder 12" descr="Person making dough">
            <a:extLst>
              <a:ext uri="{FF2B5EF4-FFF2-40B4-BE49-F238E27FC236}">
                <a16:creationId xmlns:a16="http://schemas.microsoft.com/office/drawing/2014/main" id="{7391E4DF-884B-49C7-AC00-3941293A2B31}"/>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87559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F5A2B2-885B-47DD-8A7C-C8F1F7B94B19}"/>
              </a:ext>
            </a:extLst>
          </p:cNvPr>
          <p:cNvSpPr>
            <a:spLocks noGrp="1"/>
          </p:cNvSpPr>
          <p:nvPr>
            <p:ph type="body" sz="quarter" idx="13"/>
          </p:nvPr>
        </p:nvSpPr>
        <p:spPr/>
        <p:txBody>
          <a:bodyPr/>
          <a:lstStyle/>
          <a:p>
            <a:pPr algn="ctr"/>
            <a:r>
              <a:rPr lang="ru-RU" dirty="0">
                <a:solidFill>
                  <a:srgbClr val="406F70"/>
                </a:solidFill>
              </a:rPr>
              <a:t>8 -те отпадъка (или Muda) от процеса на постигане</a:t>
            </a:r>
            <a:endParaRPr lang="en-IE" dirty="0">
              <a:solidFill>
                <a:srgbClr val="406F70"/>
              </a:solidFill>
            </a:endParaRPr>
          </a:p>
        </p:txBody>
      </p:sp>
      <p:pic>
        <p:nvPicPr>
          <p:cNvPr id="6" name="Picture Placeholder 5" descr="Diagram&#10;&#10;Description automatically generated with low confidence">
            <a:extLst>
              <a:ext uri="{FF2B5EF4-FFF2-40B4-BE49-F238E27FC236}">
                <a16:creationId xmlns:a16="http://schemas.microsoft.com/office/drawing/2014/main" id="{5C6AD8F1-1C29-40FA-905F-D6BDA9914DCC}"/>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11697" t="-42183" r="-52399" b="-5187"/>
          <a:stretch/>
        </p:blipFill>
        <p:spPr>
          <a:xfrm>
            <a:off x="-938722" y="-1125353"/>
            <a:ext cx="13643441" cy="4459103"/>
          </a:xfrm>
        </p:spPr>
      </p:pic>
      <p:sp>
        <p:nvSpPr>
          <p:cNvPr id="4" name="Text Placeholder 3">
            <a:extLst>
              <a:ext uri="{FF2B5EF4-FFF2-40B4-BE49-F238E27FC236}">
                <a16:creationId xmlns:a16="http://schemas.microsoft.com/office/drawing/2014/main" id="{BB80737B-F018-4C27-B274-3C5239A5D90D}"/>
              </a:ext>
            </a:extLst>
          </p:cNvPr>
          <p:cNvSpPr>
            <a:spLocks noGrp="1"/>
          </p:cNvSpPr>
          <p:nvPr>
            <p:ph type="body" sz="quarter" idx="17"/>
          </p:nvPr>
        </p:nvSpPr>
        <p:spPr>
          <a:xfrm>
            <a:off x="4845773" y="3961597"/>
            <a:ext cx="6836561" cy="2592573"/>
          </a:xfrm>
        </p:spPr>
        <p:txBody>
          <a:bodyPr/>
          <a:lstStyle/>
          <a:p>
            <a:r>
              <a:rPr lang="ru-RU" sz="2200" b="0" i="0" dirty="0">
                <a:solidFill>
                  <a:srgbClr val="406F70"/>
                </a:solidFill>
                <a:effectLst/>
              </a:rPr>
              <a:t>За да се създаде безпроблемен поток от стойност, който да отива чак до клиента без прекъсване, отпадъците трябва да бъдат намалени. Чрез намаляване или премахване на отпадъците в хранителния сектор се създава по-ефективен процес.</a:t>
            </a:r>
          </a:p>
          <a:p>
            <a:r>
              <a:rPr lang="ru-RU" sz="2200" dirty="0">
                <a:solidFill>
                  <a:srgbClr val="406F70"/>
                </a:solidFill>
              </a:rPr>
              <a:t>Съкращението TIMWOODS помага за идентифициране на всеки вид отпадък.</a:t>
            </a:r>
            <a:endParaRPr lang="en-IE" sz="2200" dirty="0">
              <a:solidFill>
                <a:srgbClr val="406F70"/>
              </a:solidFill>
            </a:endParaRPr>
          </a:p>
        </p:txBody>
      </p:sp>
    </p:spTree>
    <p:extLst>
      <p:ext uri="{BB962C8B-B14F-4D97-AF65-F5344CB8AC3E}">
        <p14:creationId xmlns:p14="http://schemas.microsoft.com/office/powerpoint/2010/main" val="4246225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F40C18-6F61-420F-92C8-D9D3DD5397F2}"/>
              </a:ext>
            </a:extLst>
          </p:cNvPr>
          <p:cNvSpPr>
            <a:spLocks noGrp="1"/>
          </p:cNvSpPr>
          <p:nvPr>
            <p:ph type="body" sz="quarter" idx="16"/>
          </p:nvPr>
        </p:nvSpPr>
        <p:spPr/>
        <p:txBody>
          <a:bodyPr/>
          <a:lstStyle/>
          <a:p>
            <a:r>
              <a:rPr lang="en-US" b="1" dirty="0">
                <a:solidFill>
                  <a:srgbClr val="406F70"/>
                </a:solidFill>
              </a:rPr>
              <a:t>1. T</a:t>
            </a:r>
            <a:r>
              <a:rPr lang="bg-BG" b="1" dirty="0">
                <a:solidFill>
                  <a:srgbClr val="406F70"/>
                </a:solidFill>
              </a:rPr>
              <a:t>ранспорт</a:t>
            </a:r>
            <a:endParaRPr lang="en-IE" b="1" dirty="0">
              <a:solidFill>
                <a:srgbClr val="406F70"/>
              </a:solidFill>
            </a:endParaRPr>
          </a:p>
        </p:txBody>
      </p:sp>
      <p:sp>
        <p:nvSpPr>
          <p:cNvPr id="3" name="Text Placeholder 2">
            <a:extLst>
              <a:ext uri="{FF2B5EF4-FFF2-40B4-BE49-F238E27FC236}">
                <a16:creationId xmlns:a16="http://schemas.microsoft.com/office/drawing/2014/main" id="{68FDBEF7-D5C0-4A8B-8DAC-3365688BF4F4}"/>
              </a:ext>
            </a:extLst>
          </p:cNvPr>
          <p:cNvSpPr>
            <a:spLocks noGrp="1"/>
          </p:cNvSpPr>
          <p:nvPr>
            <p:ph type="body" sz="quarter" idx="17"/>
          </p:nvPr>
        </p:nvSpPr>
        <p:spPr>
          <a:xfrm>
            <a:off x="5775648" y="1775277"/>
            <a:ext cx="5823023" cy="4597531"/>
          </a:xfrm>
        </p:spPr>
        <p:txBody>
          <a:bodyPr/>
          <a:lstStyle/>
          <a:p>
            <a:r>
              <a:rPr lang="ru-RU" sz="2200" dirty="0">
                <a:solidFill>
                  <a:srgbClr val="406F70"/>
                </a:solidFill>
              </a:rPr>
              <a:t>Както вече споменахме, транспортните или дългите вериги за доставки имат много отрицателни въздействия в хранителния сектор, включително хранителните услуги.</a:t>
            </a:r>
            <a:endParaRPr lang="en-US" sz="2200" dirty="0">
              <a:solidFill>
                <a:srgbClr val="406F70"/>
              </a:solidFill>
            </a:endParaRPr>
          </a:p>
          <a:p>
            <a:r>
              <a:rPr lang="ru-RU" sz="2200" dirty="0">
                <a:solidFill>
                  <a:srgbClr val="406F70"/>
                </a:solidFill>
              </a:rPr>
              <a:t>Дефекти и повреди на продуктите могат да възникнат, когато материалите изминат ненужни разстояния</a:t>
            </a:r>
            <a:endParaRPr lang="en-US" sz="2200" dirty="0">
              <a:solidFill>
                <a:srgbClr val="406F70"/>
              </a:solidFill>
            </a:endParaRPr>
          </a:p>
          <a:p>
            <a:r>
              <a:rPr lang="ru-RU" sz="2200" dirty="0">
                <a:solidFill>
                  <a:srgbClr val="406F70"/>
                </a:solidFill>
              </a:rPr>
              <a:t>Транспортирането също изисква опаковка за защита на артикулите и може да изисква гориво за транспортиране на артикулите.</a:t>
            </a:r>
            <a:endParaRPr lang="en-US" sz="2200" dirty="0">
              <a:solidFill>
                <a:srgbClr val="406F70"/>
              </a:solidFill>
            </a:endParaRPr>
          </a:p>
          <a:p>
            <a:r>
              <a:rPr lang="ru-RU" sz="2200" dirty="0">
                <a:solidFill>
                  <a:srgbClr val="406F70"/>
                </a:solidFill>
              </a:rPr>
              <a:t>Времето за транспортиране не подобрява стойността на артикула, така че отнема време, което е забавяне за вас.</a:t>
            </a:r>
            <a:endParaRPr lang="en-IE" sz="2200" dirty="0">
              <a:solidFill>
                <a:srgbClr val="406F70"/>
              </a:solidFill>
            </a:endParaRPr>
          </a:p>
        </p:txBody>
      </p:sp>
      <p:pic>
        <p:nvPicPr>
          <p:cNvPr id="6" name="Picture Placeholder 5" descr="Two workers inside a warehouse">
            <a:extLst>
              <a:ext uri="{FF2B5EF4-FFF2-40B4-BE49-F238E27FC236}">
                <a16:creationId xmlns:a16="http://schemas.microsoft.com/office/drawing/2014/main" id="{7912053D-B4D1-4BCA-9EF0-80838A22FA8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97680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3BA0E-A37E-4289-B1A8-1B307A232AFE}"/>
              </a:ext>
            </a:extLst>
          </p:cNvPr>
          <p:cNvSpPr>
            <a:spLocks noGrp="1"/>
          </p:cNvSpPr>
          <p:nvPr>
            <p:ph type="body" sz="quarter" idx="16"/>
          </p:nvPr>
        </p:nvSpPr>
        <p:spPr/>
        <p:txBody>
          <a:bodyPr/>
          <a:lstStyle/>
          <a:p>
            <a:r>
              <a:rPr lang="en-US" b="1" dirty="0">
                <a:solidFill>
                  <a:srgbClr val="406F70"/>
                </a:solidFill>
              </a:rPr>
              <a:t>2. </a:t>
            </a:r>
            <a:r>
              <a:rPr lang="bg-BG" b="1" dirty="0">
                <a:solidFill>
                  <a:srgbClr val="406F70"/>
                </a:solidFill>
              </a:rPr>
              <a:t>Инвентар/склад</a:t>
            </a:r>
            <a:endParaRPr lang="en-IE" b="1" dirty="0">
              <a:solidFill>
                <a:srgbClr val="406F70"/>
              </a:solidFill>
            </a:endParaRPr>
          </a:p>
        </p:txBody>
      </p:sp>
      <p:sp>
        <p:nvSpPr>
          <p:cNvPr id="3" name="Text Placeholder 2">
            <a:extLst>
              <a:ext uri="{FF2B5EF4-FFF2-40B4-BE49-F238E27FC236}">
                <a16:creationId xmlns:a16="http://schemas.microsoft.com/office/drawing/2014/main" id="{DA3B3F8A-9FED-497E-BEA0-836BEA754DA1}"/>
              </a:ext>
            </a:extLst>
          </p:cNvPr>
          <p:cNvSpPr>
            <a:spLocks noGrp="1"/>
          </p:cNvSpPr>
          <p:nvPr>
            <p:ph type="body" sz="quarter" idx="17"/>
          </p:nvPr>
        </p:nvSpPr>
        <p:spPr>
          <a:xfrm>
            <a:off x="5651292" y="1953077"/>
            <a:ext cx="5947380" cy="4233037"/>
          </a:xfrm>
        </p:spPr>
        <p:txBody>
          <a:bodyPr/>
          <a:lstStyle/>
          <a:p>
            <a:r>
              <a:rPr lang="ru-RU" sz="2200" b="0" i="0" dirty="0">
                <a:solidFill>
                  <a:srgbClr val="085156"/>
                </a:solidFill>
                <a:effectLst/>
              </a:rPr>
              <a:t>Тъй като стойността се съхранява (в склад/складово помещение/хладилен склад), отпадъците от запаси/складови наличности са често срещани в хранително-вкусовата промишленост.Запасите са всяка стойност, независимо дали съставки или готови продукти, която или трябва да се превърне в нещо по -ценно или да се продаде на клиентите. Плащат се режийни разходи за съхранение на продуктите или материалите, така че стойността им се намалява, колкото по-дълго остават там, тъй като маржът на печалбата им намалява с всеки изминал ден.</a:t>
            </a:r>
            <a:endParaRPr lang="en-IE" sz="2200" dirty="0">
              <a:solidFill>
                <a:srgbClr val="085156"/>
              </a:solidFill>
            </a:endParaRPr>
          </a:p>
        </p:txBody>
      </p:sp>
      <p:pic>
        <p:nvPicPr>
          <p:cNvPr id="15" name="Picture Placeholder 14" descr="Top view of different fruits and vegetables">
            <a:extLst>
              <a:ext uri="{FF2B5EF4-FFF2-40B4-BE49-F238E27FC236}">
                <a16:creationId xmlns:a16="http://schemas.microsoft.com/office/drawing/2014/main" id="{799AAF0F-E5CA-46D6-A12F-8AF58B69B4A2}"/>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a:off x="0" y="-14989"/>
            <a:ext cx="5651292" cy="6261962"/>
          </a:xfrm>
        </p:spPr>
      </p:pic>
    </p:spTree>
    <p:extLst>
      <p:ext uri="{BB962C8B-B14F-4D97-AF65-F5344CB8AC3E}">
        <p14:creationId xmlns:p14="http://schemas.microsoft.com/office/powerpoint/2010/main" val="10760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6524F1-BD54-4EDD-A54D-568EE5B071A9}"/>
              </a:ext>
            </a:extLst>
          </p:cNvPr>
          <p:cNvSpPr>
            <a:spLocks noGrp="1"/>
          </p:cNvSpPr>
          <p:nvPr>
            <p:ph type="body" sz="quarter" idx="16"/>
          </p:nvPr>
        </p:nvSpPr>
        <p:spPr>
          <a:xfrm>
            <a:off x="5791200" y="458827"/>
            <a:ext cx="6191250" cy="1193102"/>
          </a:xfrm>
        </p:spPr>
        <p:txBody>
          <a:bodyPr>
            <a:normAutofit/>
          </a:bodyPr>
          <a:lstStyle/>
          <a:p>
            <a:pPr algn="ctr"/>
            <a:r>
              <a:rPr lang="ru-RU" b="1" dirty="0">
                <a:solidFill>
                  <a:srgbClr val="406F70"/>
                </a:solidFill>
              </a:rPr>
              <a:t>Откъде набавяте хранителните си запаси?</a:t>
            </a:r>
            <a:endParaRPr lang="en-IE" b="1" dirty="0">
              <a:solidFill>
                <a:srgbClr val="406F70"/>
              </a:solidFill>
            </a:endParaRPr>
          </a:p>
        </p:txBody>
      </p:sp>
      <p:sp>
        <p:nvSpPr>
          <p:cNvPr id="3" name="Text Placeholder 2">
            <a:extLst>
              <a:ext uri="{FF2B5EF4-FFF2-40B4-BE49-F238E27FC236}">
                <a16:creationId xmlns:a16="http://schemas.microsoft.com/office/drawing/2014/main" id="{8C5222F7-A87B-4675-8E9D-9FD22E48C9F4}"/>
              </a:ext>
            </a:extLst>
          </p:cNvPr>
          <p:cNvSpPr>
            <a:spLocks noGrp="1"/>
          </p:cNvSpPr>
          <p:nvPr>
            <p:ph type="body" sz="quarter" idx="17"/>
          </p:nvPr>
        </p:nvSpPr>
        <p:spPr>
          <a:xfrm>
            <a:off x="5374433" y="1735494"/>
            <a:ext cx="6481470" cy="4663679"/>
          </a:xfrm>
        </p:spPr>
        <p:txBody>
          <a:bodyPr/>
          <a:lstStyle/>
          <a:p>
            <a:r>
              <a:rPr lang="ru-RU" dirty="0">
                <a:solidFill>
                  <a:srgbClr val="406F70"/>
                </a:solidFill>
              </a:rPr>
              <a:t>Много готвачи и предприятия за обслужване на храни много внимателно вземат местна храна от местни фермери, рибари, производители, пастири и други местни доставчици. Това е част от уникалната им точка за продажба. Други са ограничени от бюджета и купуват от големи търговци на едро, които доставят масови стоки от цял свят.Този модул възприема отблизо както късите, така и дългите вериги на доставки и дава възможност на учащите да вземат по -информирани решения относно покупката си. Вежте тенденциите в Модул 1 - потребителите оценяват местните и устойчиви подходи</a:t>
            </a:r>
            <a:r>
              <a:rPr lang="en-GB" dirty="0">
                <a:solidFill>
                  <a:srgbClr val="406F70"/>
                </a:solidFill>
              </a:rPr>
              <a:t>. </a:t>
            </a:r>
            <a:endParaRPr lang="en-IE" dirty="0">
              <a:solidFill>
                <a:srgbClr val="406F70"/>
              </a:solidFill>
            </a:endParaRPr>
          </a:p>
        </p:txBody>
      </p:sp>
      <p:pic>
        <p:nvPicPr>
          <p:cNvPr id="8" name="Picture Placeholder 7" descr="Close up of pushpins on roadmap route">
            <a:extLst>
              <a:ext uri="{FF2B5EF4-FFF2-40B4-BE49-F238E27FC236}">
                <a16:creationId xmlns:a16="http://schemas.microsoft.com/office/drawing/2014/main" id="{C2B4E138-5CC7-414C-AE77-8E9F4ACF25A5}"/>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63454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40D3EF-2112-401A-9BBC-BC02688228C2}"/>
              </a:ext>
            </a:extLst>
          </p:cNvPr>
          <p:cNvSpPr>
            <a:spLocks noGrp="1"/>
          </p:cNvSpPr>
          <p:nvPr>
            <p:ph type="body" sz="quarter" idx="16"/>
          </p:nvPr>
        </p:nvSpPr>
        <p:spPr/>
        <p:txBody>
          <a:bodyPr/>
          <a:lstStyle/>
          <a:p>
            <a:r>
              <a:rPr lang="en-US" b="1" dirty="0">
                <a:solidFill>
                  <a:srgbClr val="085156"/>
                </a:solidFill>
              </a:rPr>
              <a:t>3. </a:t>
            </a:r>
            <a:r>
              <a:rPr lang="bg-BG" b="1" dirty="0">
                <a:solidFill>
                  <a:srgbClr val="085156"/>
                </a:solidFill>
              </a:rPr>
              <a:t>Движение</a:t>
            </a:r>
            <a:endParaRPr lang="en-IE" b="1" dirty="0">
              <a:solidFill>
                <a:srgbClr val="085156"/>
              </a:solidFill>
            </a:endParaRPr>
          </a:p>
        </p:txBody>
      </p:sp>
      <p:sp>
        <p:nvSpPr>
          <p:cNvPr id="3" name="Text Placeholder 2">
            <a:extLst>
              <a:ext uri="{FF2B5EF4-FFF2-40B4-BE49-F238E27FC236}">
                <a16:creationId xmlns:a16="http://schemas.microsoft.com/office/drawing/2014/main" id="{93F45340-20C1-4A36-A549-85DD9C3199A1}"/>
              </a:ext>
            </a:extLst>
          </p:cNvPr>
          <p:cNvSpPr>
            <a:spLocks noGrp="1"/>
          </p:cNvSpPr>
          <p:nvPr>
            <p:ph type="body" sz="quarter" idx="17"/>
          </p:nvPr>
        </p:nvSpPr>
        <p:spPr>
          <a:xfrm>
            <a:off x="5947380" y="1953078"/>
            <a:ext cx="5651292" cy="3947440"/>
          </a:xfrm>
        </p:spPr>
        <p:txBody>
          <a:bodyPr/>
          <a:lstStyle/>
          <a:p>
            <a:r>
              <a:rPr lang="ru-RU" sz="2200" b="0" i="0" dirty="0">
                <a:solidFill>
                  <a:srgbClr val="406F70"/>
                </a:solidFill>
                <a:effectLst/>
              </a:rPr>
              <a:t>Когато машини, оборудване и хора се движат ненужно, това води до отпадъци от движение.</a:t>
            </a:r>
          </a:p>
          <a:p>
            <a:r>
              <a:rPr lang="ru-RU" sz="2200" b="0" i="0" dirty="0">
                <a:solidFill>
                  <a:srgbClr val="406F70"/>
                </a:solidFill>
                <a:effectLst/>
              </a:rPr>
              <a:t>Движението може да бъде всичко, като движение, разтягане, огъване, достигане, повдигане и ходене, което не носи никаква стойност.</a:t>
            </a:r>
          </a:p>
          <a:p>
            <a:r>
              <a:rPr lang="ru-RU" sz="2200" b="0" i="0" dirty="0">
                <a:solidFill>
                  <a:srgbClr val="406F70"/>
                </a:solidFill>
                <a:effectLst/>
              </a:rPr>
              <a:t>Създаването на организирани работни пространства може да намали отпадъците от движение, като имате на разположение това, от което се нуждаете.</a:t>
            </a:r>
            <a:endParaRPr lang="en-IE" sz="2200" dirty="0">
              <a:solidFill>
                <a:srgbClr val="406F70"/>
              </a:solidFill>
            </a:endParaRPr>
          </a:p>
        </p:txBody>
      </p:sp>
      <p:pic>
        <p:nvPicPr>
          <p:cNvPr id="8" name="Picture Placeholder 7" descr="Person putting icing on a cake">
            <a:extLst>
              <a:ext uri="{FF2B5EF4-FFF2-40B4-BE49-F238E27FC236}">
                <a16:creationId xmlns:a16="http://schemas.microsoft.com/office/drawing/2014/main" id="{D4934E1D-62F1-4A67-854A-446779118939}"/>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b="-13841"/>
          <a:stretch/>
        </p:blipFill>
        <p:spPr>
          <a:xfrm>
            <a:off x="-211527" y="0"/>
            <a:ext cx="6084908" cy="6202837"/>
          </a:xfrm>
        </p:spPr>
      </p:pic>
    </p:spTree>
    <p:extLst>
      <p:ext uri="{BB962C8B-B14F-4D97-AF65-F5344CB8AC3E}">
        <p14:creationId xmlns:p14="http://schemas.microsoft.com/office/powerpoint/2010/main" val="638650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9537D8-B396-43E7-92B9-2A2F02E7CB11}"/>
              </a:ext>
            </a:extLst>
          </p:cNvPr>
          <p:cNvSpPr>
            <a:spLocks noGrp="1"/>
          </p:cNvSpPr>
          <p:nvPr>
            <p:ph type="body" sz="quarter" idx="16"/>
          </p:nvPr>
        </p:nvSpPr>
        <p:spPr/>
        <p:txBody>
          <a:bodyPr/>
          <a:lstStyle/>
          <a:p>
            <a:r>
              <a:rPr lang="en-US" b="1" dirty="0">
                <a:solidFill>
                  <a:srgbClr val="085156"/>
                </a:solidFill>
              </a:rPr>
              <a:t>4. </a:t>
            </a:r>
            <a:r>
              <a:rPr lang="bg-BG" b="1" dirty="0">
                <a:solidFill>
                  <a:srgbClr val="085156"/>
                </a:solidFill>
              </a:rPr>
              <a:t>Чакане</a:t>
            </a:r>
            <a:r>
              <a:rPr lang="en-US" b="1" dirty="0">
                <a:solidFill>
                  <a:srgbClr val="085156"/>
                </a:solidFill>
              </a:rPr>
              <a:t>:</a:t>
            </a:r>
            <a:endParaRPr lang="en-IE" b="1" dirty="0">
              <a:solidFill>
                <a:srgbClr val="085156"/>
              </a:solidFill>
            </a:endParaRPr>
          </a:p>
        </p:txBody>
      </p:sp>
      <p:sp>
        <p:nvSpPr>
          <p:cNvPr id="3" name="Text Placeholder 2">
            <a:extLst>
              <a:ext uri="{FF2B5EF4-FFF2-40B4-BE49-F238E27FC236}">
                <a16:creationId xmlns:a16="http://schemas.microsoft.com/office/drawing/2014/main" id="{15E4B356-75E3-4195-8969-FA2853FD12EF}"/>
              </a:ext>
            </a:extLst>
          </p:cNvPr>
          <p:cNvSpPr>
            <a:spLocks noGrp="1"/>
          </p:cNvSpPr>
          <p:nvPr>
            <p:ph type="body" sz="quarter" idx="17"/>
          </p:nvPr>
        </p:nvSpPr>
        <p:spPr>
          <a:xfrm>
            <a:off x="5651292" y="1670179"/>
            <a:ext cx="5947380" cy="4506685"/>
          </a:xfrm>
        </p:spPr>
        <p:txBody>
          <a:bodyPr/>
          <a:lstStyle/>
          <a:p>
            <a:r>
              <a:rPr lang="ru-RU" b="0" i="0" dirty="0">
                <a:solidFill>
                  <a:srgbClr val="085156"/>
                </a:solidFill>
                <a:effectLst/>
              </a:rPr>
              <a:t>При производството на продукт за потребителите всяко бездействие, което увеличава разходите, е известно като изчакване.</a:t>
            </a:r>
          </a:p>
          <a:p>
            <a:r>
              <a:rPr lang="ru-RU" b="0" i="0" dirty="0">
                <a:solidFill>
                  <a:srgbClr val="085156"/>
                </a:solidFill>
                <a:effectLst/>
              </a:rPr>
              <a:t>Това е отпадък, защото докато продуктът очаква своята трансформация, бизнесът носи разходи.</a:t>
            </a:r>
          </a:p>
          <a:p>
            <a:r>
              <a:rPr lang="ru-RU" b="0" i="0" dirty="0">
                <a:solidFill>
                  <a:srgbClr val="085156"/>
                </a:solidFill>
                <a:effectLst/>
              </a:rPr>
              <a:t>Изчакването се случва и в процесите на обслужване, като например чакане на одобрения и изчакване поради объркване или нерешителност какво да се прави по-нататък в процес, който не е добре дефиниран.</a:t>
            </a:r>
            <a:endParaRPr lang="en-IE" dirty="0">
              <a:solidFill>
                <a:srgbClr val="085156"/>
              </a:solidFill>
            </a:endParaRPr>
          </a:p>
        </p:txBody>
      </p:sp>
      <p:pic>
        <p:nvPicPr>
          <p:cNvPr id="8" name="Picture Placeholder 7" descr="Stopwatch">
            <a:extLst>
              <a:ext uri="{FF2B5EF4-FFF2-40B4-BE49-F238E27FC236}">
                <a16:creationId xmlns:a16="http://schemas.microsoft.com/office/drawing/2014/main" id="{50A76E7A-C0ED-444D-80A9-46EFBE910B8A}"/>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77665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C17AA-7480-4171-A2D2-F7CDAAE59A96}"/>
              </a:ext>
            </a:extLst>
          </p:cNvPr>
          <p:cNvSpPr>
            <a:spLocks noGrp="1"/>
          </p:cNvSpPr>
          <p:nvPr>
            <p:ph type="body" sz="quarter" idx="16"/>
          </p:nvPr>
        </p:nvSpPr>
        <p:spPr/>
        <p:txBody>
          <a:bodyPr>
            <a:normAutofit fontScale="92500"/>
          </a:bodyPr>
          <a:lstStyle/>
          <a:p>
            <a:r>
              <a:rPr lang="en-US" b="1" dirty="0">
                <a:solidFill>
                  <a:srgbClr val="085156"/>
                </a:solidFill>
              </a:rPr>
              <a:t>5. </a:t>
            </a:r>
            <a:r>
              <a:rPr lang="bg-BG" b="1" dirty="0">
                <a:solidFill>
                  <a:srgbClr val="085156"/>
                </a:solidFill>
              </a:rPr>
              <a:t>Прекомерна обработка</a:t>
            </a:r>
            <a:endParaRPr lang="en-IE" b="1" dirty="0">
              <a:solidFill>
                <a:srgbClr val="085156"/>
              </a:solidFill>
            </a:endParaRPr>
          </a:p>
        </p:txBody>
      </p:sp>
      <p:sp>
        <p:nvSpPr>
          <p:cNvPr id="3" name="Text Placeholder 2">
            <a:extLst>
              <a:ext uri="{FF2B5EF4-FFF2-40B4-BE49-F238E27FC236}">
                <a16:creationId xmlns:a16="http://schemas.microsoft.com/office/drawing/2014/main" id="{859E0B9E-96AA-490B-8B0E-FAFD0CFEE69C}"/>
              </a:ext>
            </a:extLst>
          </p:cNvPr>
          <p:cNvSpPr>
            <a:spLocks noGrp="1"/>
          </p:cNvSpPr>
          <p:nvPr>
            <p:ph type="body" sz="quarter" idx="17"/>
          </p:nvPr>
        </p:nvSpPr>
        <p:spPr>
          <a:xfrm>
            <a:off x="6318620" y="1735494"/>
            <a:ext cx="5280052" cy="4165024"/>
          </a:xfrm>
        </p:spPr>
        <p:txBody>
          <a:bodyPr/>
          <a:lstStyle/>
          <a:p>
            <a:pPr rtl="0"/>
            <a:r>
              <a:rPr lang="ru-RU" dirty="0">
                <a:solidFill>
                  <a:srgbClr val="000000"/>
                </a:solidFill>
                <a:effectLst/>
              </a:rPr>
              <a:t>Когато има повече стъпки, компоненти или има вложена работа в производството на продукт, който не се изисква от клиента, възниква свръхобработка. </a:t>
            </a:r>
          </a:p>
          <a:p>
            <a:pPr rtl="0"/>
            <a:r>
              <a:rPr lang="ru-RU" dirty="0">
                <a:solidFill>
                  <a:srgbClr val="000000"/>
                </a:solidFill>
                <a:effectLst/>
              </a:rPr>
              <a:t>В случай на приготвяне на храна, това включва добавяне на повече функционалност в продукта, отколкото е необходимо. напр. усилия, свързани с лате изкуството, но поставяне на капак на чашата за кафе, прави така че клиентът никога да не го види! </a:t>
            </a:r>
          </a:p>
        </p:txBody>
      </p:sp>
      <p:pic>
        <p:nvPicPr>
          <p:cNvPr id="16" name="Picture Placeholder 15" descr="Tray of takeaway coffees">
            <a:extLst>
              <a:ext uri="{FF2B5EF4-FFF2-40B4-BE49-F238E27FC236}">
                <a16:creationId xmlns:a16="http://schemas.microsoft.com/office/drawing/2014/main" id="{30BAD094-65E9-4C92-B01B-5CFF8D7B138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62549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9C5FD-6114-4FB8-9342-6F279FA433D9}"/>
              </a:ext>
            </a:extLst>
          </p:cNvPr>
          <p:cNvSpPr>
            <a:spLocks noGrp="1"/>
          </p:cNvSpPr>
          <p:nvPr>
            <p:ph type="body" sz="quarter" idx="16"/>
          </p:nvPr>
        </p:nvSpPr>
        <p:spPr/>
        <p:txBody>
          <a:bodyPr/>
          <a:lstStyle/>
          <a:p>
            <a:r>
              <a:rPr lang="en-US" b="1" dirty="0">
                <a:solidFill>
                  <a:srgbClr val="085156"/>
                </a:solidFill>
              </a:rPr>
              <a:t>6. </a:t>
            </a:r>
            <a:r>
              <a:rPr lang="bg-BG" b="1" dirty="0">
                <a:solidFill>
                  <a:srgbClr val="085156"/>
                </a:solidFill>
              </a:rPr>
              <a:t>Свръхпроизводство</a:t>
            </a:r>
            <a:endParaRPr lang="en-IE" b="1" dirty="0">
              <a:solidFill>
                <a:srgbClr val="085156"/>
              </a:solidFill>
            </a:endParaRPr>
          </a:p>
        </p:txBody>
      </p:sp>
      <p:sp>
        <p:nvSpPr>
          <p:cNvPr id="3" name="Text Placeholder 2">
            <a:extLst>
              <a:ext uri="{FF2B5EF4-FFF2-40B4-BE49-F238E27FC236}">
                <a16:creationId xmlns:a16="http://schemas.microsoft.com/office/drawing/2014/main" id="{42F327A9-A3E5-4C56-A62E-78D84EAE63D5}"/>
              </a:ext>
            </a:extLst>
          </p:cNvPr>
          <p:cNvSpPr>
            <a:spLocks noGrp="1"/>
          </p:cNvSpPr>
          <p:nvPr>
            <p:ph type="body" sz="quarter" idx="17"/>
          </p:nvPr>
        </p:nvSpPr>
        <p:spPr>
          <a:xfrm>
            <a:off x="5756988" y="1856791"/>
            <a:ext cx="5841683" cy="4282751"/>
          </a:xfrm>
        </p:spPr>
        <p:txBody>
          <a:bodyPr/>
          <a:lstStyle/>
          <a:p>
            <a:r>
              <a:rPr lang="ru-RU" b="0" i="0" dirty="0">
                <a:solidFill>
                  <a:srgbClr val="085156"/>
                </a:solidFill>
                <a:effectLst/>
              </a:rPr>
              <a:t>Ако има един отпадък, който може да повлияе негативно на успеха на бизнеса като цяло, това е свръхпроизводството.</a:t>
            </a:r>
          </a:p>
          <a:p>
            <a:r>
              <a:rPr lang="ru-RU" b="0" i="0" dirty="0">
                <a:solidFill>
                  <a:srgbClr val="085156"/>
                </a:solidFill>
                <a:effectLst/>
              </a:rPr>
              <a:t>Когато са произведени повече хранителни продукти или материали, отколкото клиентите са готови да купят, тогава се получава свръхпроизводство.</a:t>
            </a:r>
          </a:p>
          <a:p>
            <a:r>
              <a:rPr lang="ru-RU" b="0" i="0" dirty="0">
                <a:solidFill>
                  <a:srgbClr val="085156"/>
                </a:solidFill>
                <a:effectLst/>
              </a:rPr>
              <a:t>При свръхпроизводство могат да възникнат и други отпадъци. Те включват движение, изчакване и инвентаризация. Целта е да се свърши работа „навреме“.</a:t>
            </a:r>
            <a:endParaRPr lang="en-IE" dirty="0">
              <a:solidFill>
                <a:srgbClr val="085156"/>
              </a:solidFill>
            </a:endParaRPr>
          </a:p>
        </p:txBody>
      </p:sp>
      <p:pic>
        <p:nvPicPr>
          <p:cNvPr id="6" name="Picture Placeholder 5" descr="Multiple corn">
            <a:extLst>
              <a:ext uri="{FF2B5EF4-FFF2-40B4-BE49-F238E27FC236}">
                <a16:creationId xmlns:a16="http://schemas.microsoft.com/office/drawing/2014/main" id="{F3A452CB-E19A-4193-A057-4DF8D8DC53F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6232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FDD10B-E235-4199-83EA-88D20F457EB2}"/>
              </a:ext>
            </a:extLst>
          </p:cNvPr>
          <p:cNvSpPr>
            <a:spLocks noGrp="1"/>
          </p:cNvSpPr>
          <p:nvPr>
            <p:ph type="body" sz="quarter" idx="16"/>
          </p:nvPr>
        </p:nvSpPr>
        <p:spPr/>
        <p:txBody>
          <a:bodyPr/>
          <a:lstStyle/>
          <a:p>
            <a:r>
              <a:rPr lang="en-US" b="1" dirty="0">
                <a:solidFill>
                  <a:srgbClr val="085156"/>
                </a:solidFill>
              </a:rPr>
              <a:t>7. </a:t>
            </a:r>
            <a:r>
              <a:rPr lang="ru-RU" b="1" i="0" dirty="0">
                <a:solidFill>
                  <a:srgbClr val="085156"/>
                </a:solidFill>
                <a:effectLst/>
              </a:rPr>
              <a:t>Дефекти</a:t>
            </a:r>
            <a:endParaRPr lang="en-IE" b="1" dirty="0">
              <a:solidFill>
                <a:srgbClr val="085156"/>
              </a:solidFill>
            </a:endParaRPr>
          </a:p>
        </p:txBody>
      </p:sp>
      <p:sp>
        <p:nvSpPr>
          <p:cNvPr id="3" name="Text Placeholder 2">
            <a:extLst>
              <a:ext uri="{FF2B5EF4-FFF2-40B4-BE49-F238E27FC236}">
                <a16:creationId xmlns:a16="http://schemas.microsoft.com/office/drawing/2014/main" id="{38A7327C-B0F1-42FC-B70C-34D2F31BEA9F}"/>
              </a:ext>
            </a:extLst>
          </p:cNvPr>
          <p:cNvSpPr>
            <a:spLocks noGrp="1"/>
          </p:cNvSpPr>
          <p:nvPr>
            <p:ph type="body" sz="quarter" idx="17"/>
          </p:nvPr>
        </p:nvSpPr>
        <p:spPr>
          <a:xfrm>
            <a:off x="5775649" y="1735494"/>
            <a:ext cx="6022528" cy="4432550"/>
          </a:xfrm>
        </p:spPr>
        <p:txBody>
          <a:bodyPr/>
          <a:lstStyle/>
          <a:p>
            <a:r>
              <a:rPr lang="ru-RU" i="0" dirty="0">
                <a:solidFill>
                  <a:srgbClr val="085156"/>
                </a:solidFill>
                <a:effectLst/>
              </a:rPr>
              <a:t>Дефектите са най-разпознаваемите форми на отпадъци, когато става въпрос за почтени принципи.В сектора на хранителните услуги случаи на дефекти включват детайли, липсващи в поръчките за храна, което води до ястия, които се нуждаят от преработка и/или бракувани съставки и продукти.</a:t>
            </a:r>
          </a:p>
          <a:p>
            <a:r>
              <a:rPr lang="ru-RU" i="0" dirty="0">
                <a:solidFill>
                  <a:srgbClr val="085156"/>
                </a:solidFill>
                <a:effectLst/>
              </a:rPr>
              <a:t>Тези отпадъци са едни от най-големите, когато става въпрос за хранителни услуги, тъй като могат да доведат и до свръхобработка, „транспортиране“ и отпадъци от свръхпроизводство. Дефектите са друг начин да загубите клиенти!</a:t>
            </a:r>
            <a:endParaRPr lang="en-IE" dirty="0">
              <a:solidFill>
                <a:srgbClr val="085156"/>
              </a:solidFill>
            </a:endParaRPr>
          </a:p>
        </p:txBody>
      </p:sp>
      <p:pic>
        <p:nvPicPr>
          <p:cNvPr id="6" name="Picture Placeholder 5" descr="Chef cooking in kitchen">
            <a:extLst>
              <a:ext uri="{FF2B5EF4-FFF2-40B4-BE49-F238E27FC236}">
                <a16:creationId xmlns:a16="http://schemas.microsoft.com/office/drawing/2014/main" id="{67B9C65B-A251-4832-94F6-0D8C9E3D0E09}"/>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t="-242" b="-1034"/>
          <a:stretch/>
        </p:blipFill>
        <p:spPr>
          <a:xfrm>
            <a:off x="0" y="-14989"/>
            <a:ext cx="5594465" cy="6261962"/>
          </a:xfrm>
        </p:spPr>
      </p:pic>
    </p:spTree>
    <p:extLst>
      <p:ext uri="{BB962C8B-B14F-4D97-AF65-F5344CB8AC3E}">
        <p14:creationId xmlns:p14="http://schemas.microsoft.com/office/powerpoint/2010/main" val="312490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69B50F-5F86-4796-857A-AFC700B1E1E8}"/>
              </a:ext>
            </a:extLst>
          </p:cNvPr>
          <p:cNvSpPr>
            <a:spLocks noGrp="1"/>
          </p:cNvSpPr>
          <p:nvPr>
            <p:ph type="body" sz="quarter" idx="16"/>
          </p:nvPr>
        </p:nvSpPr>
        <p:spPr/>
        <p:txBody>
          <a:bodyPr/>
          <a:lstStyle/>
          <a:p>
            <a:r>
              <a:rPr lang="en-US" b="1" dirty="0">
                <a:solidFill>
                  <a:srgbClr val="085156"/>
                </a:solidFill>
              </a:rPr>
              <a:t>8. </a:t>
            </a:r>
            <a:r>
              <a:rPr lang="bg-BG" b="1" dirty="0">
                <a:solidFill>
                  <a:srgbClr val="085156"/>
                </a:solidFill>
              </a:rPr>
              <a:t>Умения</a:t>
            </a:r>
            <a:endParaRPr lang="en-IE" b="1" dirty="0">
              <a:solidFill>
                <a:srgbClr val="085156"/>
              </a:solidFill>
            </a:endParaRPr>
          </a:p>
        </p:txBody>
      </p:sp>
      <p:sp>
        <p:nvSpPr>
          <p:cNvPr id="3" name="Text Placeholder 2">
            <a:extLst>
              <a:ext uri="{FF2B5EF4-FFF2-40B4-BE49-F238E27FC236}">
                <a16:creationId xmlns:a16="http://schemas.microsoft.com/office/drawing/2014/main" id="{9068EC8F-55B1-48D1-BE21-B49F8B9E8147}"/>
              </a:ext>
            </a:extLst>
          </p:cNvPr>
          <p:cNvSpPr>
            <a:spLocks noGrp="1"/>
          </p:cNvSpPr>
          <p:nvPr>
            <p:ph type="body" sz="quarter" idx="17"/>
          </p:nvPr>
        </p:nvSpPr>
        <p:spPr>
          <a:xfrm>
            <a:off x="5533053" y="1865613"/>
            <a:ext cx="6065619" cy="4381360"/>
          </a:xfrm>
        </p:spPr>
        <p:txBody>
          <a:bodyPr/>
          <a:lstStyle/>
          <a:p>
            <a:r>
              <a:rPr lang="ru-RU" b="0" i="0" u="none" strike="noStrike" dirty="0">
                <a:solidFill>
                  <a:srgbClr val="085156"/>
                </a:solidFill>
                <a:effectLst/>
              </a:rPr>
              <a:t>Отпадъци от умения или неизползван талант. Тези отпадъци се случват, когато ръководството не използва целия си персонал максимално. (Напр. Квалифициран готвач мие чинии).Или когато ръководството реши да подобри своите процеси, като игнорира обратната връзка от своите служители. Ако на служителите, които се занимават директно с процесите, не е позволено да изразят мнението си, когато става въпрос за подобряването им, това се счита за неизползван талант и за загуба.</a:t>
            </a:r>
            <a:endParaRPr lang="en-IE" dirty="0"/>
          </a:p>
        </p:txBody>
      </p:sp>
      <p:pic>
        <p:nvPicPr>
          <p:cNvPr id="6" name="Picture Placeholder 5" descr="Chef in kitchen">
            <a:extLst>
              <a:ext uri="{FF2B5EF4-FFF2-40B4-BE49-F238E27FC236}">
                <a16:creationId xmlns:a16="http://schemas.microsoft.com/office/drawing/2014/main" id="{06C3C7CD-66B4-4867-9690-DC52460E240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18567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8092C6-F6DB-4409-963E-08BE98A7BAD2}"/>
              </a:ext>
            </a:extLst>
          </p:cNvPr>
          <p:cNvSpPr>
            <a:spLocks noGrp="1"/>
          </p:cNvSpPr>
          <p:nvPr>
            <p:ph type="body" sz="quarter" idx="16"/>
          </p:nvPr>
        </p:nvSpPr>
        <p:spPr>
          <a:xfrm>
            <a:off x="7292622" y="819599"/>
            <a:ext cx="4305026" cy="697353"/>
          </a:xfrm>
          <a:solidFill>
            <a:srgbClr val="F5C05B"/>
          </a:solidFill>
        </p:spPr>
        <p:txBody>
          <a:bodyPr>
            <a:noAutofit/>
          </a:bodyPr>
          <a:lstStyle/>
          <a:p>
            <a:r>
              <a:rPr lang="ru-RU" sz="2800" b="1" dirty="0"/>
              <a:t>Упражнение с химикалка и хартия</a:t>
            </a:r>
            <a:r>
              <a:rPr lang="en-US" sz="2800" dirty="0"/>
              <a:t>:</a:t>
            </a:r>
            <a:endParaRPr lang="en-IE" sz="2800" dirty="0"/>
          </a:p>
        </p:txBody>
      </p:sp>
      <p:sp>
        <p:nvSpPr>
          <p:cNvPr id="3" name="Text Placeholder 2">
            <a:extLst>
              <a:ext uri="{FF2B5EF4-FFF2-40B4-BE49-F238E27FC236}">
                <a16:creationId xmlns:a16="http://schemas.microsoft.com/office/drawing/2014/main" id="{B624E71E-566A-4C41-B8E9-42F93680E21B}"/>
              </a:ext>
            </a:extLst>
          </p:cNvPr>
          <p:cNvSpPr>
            <a:spLocks noGrp="1"/>
          </p:cNvSpPr>
          <p:nvPr>
            <p:ph type="body" sz="quarter" idx="17"/>
          </p:nvPr>
        </p:nvSpPr>
        <p:spPr/>
        <p:txBody>
          <a:bodyPr/>
          <a:lstStyle/>
          <a:p>
            <a:r>
              <a:rPr lang="ru-RU" sz="2000" dirty="0"/>
              <a:t>Използване на акронима TIMWOODS за идентифициране на всеки вид отпадък. Можете ли да помислите за вашия бизнес и да видите къде можете да намалите или премахнете отпадъците за всяка буква от акронима</a:t>
            </a:r>
            <a:endParaRPr lang="en-IE" sz="2000" dirty="0"/>
          </a:p>
        </p:txBody>
      </p:sp>
      <p:pic>
        <p:nvPicPr>
          <p:cNvPr id="6" name="Picture Placeholder 5" descr="Spiral open diary laid on blue wooden floor">
            <a:extLst>
              <a:ext uri="{FF2B5EF4-FFF2-40B4-BE49-F238E27FC236}">
                <a16:creationId xmlns:a16="http://schemas.microsoft.com/office/drawing/2014/main" id="{8D17C4EF-371C-4DCB-8A68-789E53C19CAD}"/>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pic>
        <p:nvPicPr>
          <p:cNvPr id="8" name="Picture 7" descr="Diagram&#10;&#10;Description automatically generated with low confidence">
            <a:extLst>
              <a:ext uri="{FF2B5EF4-FFF2-40B4-BE49-F238E27FC236}">
                <a16:creationId xmlns:a16="http://schemas.microsoft.com/office/drawing/2014/main" id="{9192D092-69A6-4509-A2FC-A638BB8F71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9778" y="3830072"/>
            <a:ext cx="4502462" cy="2208329"/>
          </a:xfrm>
          <a:prstGeom prst="rect">
            <a:avLst/>
          </a:prstGeom>
        </p:spPr>
      </p:pic>
    </p:spTree>
    <p:extLst>
      <p:ext uri="{BB962C8B-B14F-4D97-AF65-F5344CB8AC3E}">
        <p14:creationId xmlns:p14="http://schemas.microsoft.com/office/powerpoint/2010/main" val="2439091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30A73E-214D-4F37-9D84-67CD9EBFC307}"/>
              </a:ext>
            </a:extLst>
          </p:cNvPr>
          <p:cNvSpPr>
            <a:spLocks noGrp="1"/>
          </p:cNvSpPr>
          <p:nvPr>
            <p:ph type="body" sz="quarter" idx="16"/>
          </p:nvPr>
        </p:nvSpPr>
        <p:spPr>
          <a:xfrm>
            <a:off x="5804034" y="819599"/>
            <a:ext cx="5793614" cy="697353"/>
          </a:xfrm>
        </p:spPr>
        <p:txBody>
          <a:bodyPr>
            <a:normAutofit fontScale="85000" lnSpcReduction="10000"/>
          </a:bodyPr>
          <a:lstStyle/>
          <a:p>
            <a:r>
              <a:rPr lang="ru-RU" b="1" dirty="0">
                <a:solidFill>
                  <a:srgbClr val="406F70"/>
                </a:solidFill>
              </a:rPr>
              <a:t>Почтен метод и точно навреме</a:t>
            </a:r>
            <a:endParaRPr lang="en-IE" b="1" dirty="0">
              <a:solidFill>
                <a:srgbClr val="406F70"/>
              </a:solidFill>
            </a:endParaRPr>
          </a:p>
        </p:txBody>
      </p:sp>
      <p:sp>
        <p:nvSpPr>
          <p:cNvPr id="3" name="Text Placeholder 2">
            <a:extLst>
              <a:ext uri="{FF2B5EF4-FFF2-40B4-BE49-F238E27FC236}">
                <a16:creationId xmlns:a16="http://schemas.microsoft.com/office/drawing/2014/main" id="{544950D2-59D2-41A0-B024-AAD356712527}"/>
              </a:ext>
            </a:extLst>
          </p:cNvPr>
          <p:cNvSpPr>
            <a:spLocks noGrp="1"/>
          </p:cNvSpPr>
          <p:nvPr>
            <p:ph type="body" sz="quarter" idx="17"/>
          </p:nvPr>
        </p:nvSpPr>
        <p:spPr>
          <a:xfrm>
            <a:off x="5253135" y="1827948"/>
            <a:ext cx="6481323" cy="4628835"/>
          </a:xfrm>
        </p:spPr>
        <p:txBody>
          <a:bodyPr/>
          <a:lstStyle/>
          <a:p>
            <a:r>
              <a:rPr lang="ru-RU" sz="2200" b="1" i="0" dirty="0">
                <a:solidFill>
                  <a:srgbClr val="406F70"/>
                </a:solidFill>
                <a:effectLst/>
              </a:rPr>
              <a:t>Концепцията</a:t>
            </a:r>
            <a:r>
              <a:rPr lang="ru-RU" sz="2200" b="0" i="0" dirty="0">
                <a:solidFill>
                  <a:srgbClr val="406F70"/>
                </a:solidFill>
                <a:effectLst/>
              </a:rPr>
              <a:t> Lean може да се приложи към хранително-вкусовата промишленост, за да се намалят отпадъците по време на целия процес на обслужване на храните и да се увеличи максимално ефективността. Това може да създаде по-големи печалби и по-високо ниво на удовлетвореност за клиента.</a:t>
            </a:r>
          </a:p>
          <a:p>
            <a:r>
              <a:rPr lang="ru-RU" sz="2200" b="1" i="0" dirty="0">
                <a:solidFill>
                  <a:srgbClr val="406F70"/>
                </a:solidFill>
                <a:effectLst/>
              </a:rPr>
              <a:t>Методът </a:t>
            </a:r>
            <a:r>
              <a:rPr lang="ru-RU" sz="2200" b="1" dirty="0">
                <a:solidFill>
                  <a:srgbClr val="406F70"/>
                </a:solidFill>
              </a:rPr>
              <a:t>точно навреме</a:t>
            </a:r>
            <a:r>
              <a:rPr lang="ru-RU" sz="2200" b="1" i="0" dirty="0">
                <a:solidFill>
                  <a:srgbClr val="406F70"/>
                </a:solidFill>
                <a:effectLst/>
              </a:rPr>
              <a:t> (JIT) </a:t>
            </a:r>
            <a:r>
              <a:rPr lang="ru-RU" sz="2200" b="0" i="0" dirty="0">
                <a:solidFill>
                  <a:srgbClr val="406F70"/>
                </a:solidFill>
                <a:effectLst/>
              </a:rPr>
              <a:t>може да се използва в сектора на хранителните услуги, за да помогне за подобряване на производствените нива и ефективност. Поради високите обороти, свързани със суровините, и определената дата, от която трябва да се използват суровините, те са едни от най-скъпите и разхищавани артикули в индустрията за хранителни услуги.</a:t>
            </a:r>
            <a:endParaRPr lang="en-IE" sz="2200" dirty="0">
              <a:solidFill>
                <a:srgbClr val="406F70"/>
              </a:solidFill>
            </a:endParaRPr>
          </a:p>
        </p:txBody>
      </p:sp>
      <p:pic>
        <p:nvPicPr>
          <p:cNvPr id="6" name="Picture Placeholder 5" descr="Vegetables on display at a market">
            <a:extLst>
              <a:ext uri="{FF2B5EF4-FFF2-40B4-BE49-F238E27FC236}">
                <a16:creationId xmlns:a16="http://schemas.microsoft.com/office/drawing/2014/main" id="{850A6F14-CEE6-4A36-A0F2-9E86303448DC}"/>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8849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lf face clock on a wall">
            <a:extLst>
              <a:ext uri="{FF2B5EF4-FFF2-40B4-BE49-F238E27FC236}">
                <a16:creationId xmlns:a16="http://schemas.microsoft.com/office/drawing/2014/main" id="{0517760B-86DD-4719-BA55-90E294C8DF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5656" y="0"/>
            <a:ext cx="3392120" cy="2441050"/>
          </a:xfrm>
          <a:prstGeom prst="rect">
            <a:avLst/>
          </a:prstGeom>
        </p:spPr>
      </p:pic>
      <p:sp>
        <p:nvSpPr>
          <p:cNvPr id="2" name="Text Placeholder 1">
            <a:extLst>
              <a:ext uri="{FF2B5EF4-FFF2-40B4-BE49-F238E27FC236}">
                <a16:creationId xmlns:a16="http://schemas.microsoft.com/office/drawing/2014/main" id="{3C8990FB-D396-4CC4-9613-119427EC6CB6}"/>
              </a:ext>
            </a:extLst>
          </p:cNvPr>
          <p:cNvSpPr>
            <a:spLocks noGrp="1"/>
          </p:cNvSpPr>
          <p:nvPr>
            <p:ph type="body" sz="quarter" idx="19"/>
          </p:nvPr>
        </p:nvSpPr>
        <p:spPr/>
        <p:txBody>
          <a:bodyPr/>
          <a:lstStyle/>
          <a:p>
            <a:r>
              <a:rPr lang="bg-BG" b="1" i="0" dirty="0">
                <a:solidFill>
                  <a:srgbClr val="085156"/>
                </a:solidFill>
                <a:effectLst/>
                <a:latin typeface="sohne"/>
              </a:rPr>
              <a:t>Верига на доставки навреме</a:t>
            </a:r>
            <a:endParaRPr lang="en-IE" dirty="0"/>
          </a:p>
        </p:txBody>
      </p:sp>
      <p:sp>
        <p:nvSpPr>
          <p:cNvPr id="3" name="Text Placeholder 2">
            <a:extLst>
              <a:ext uri="{FF2B5EF4-FFF2-40B4-BE49-F238E27FC236}">
                <a16:creationId xmlns:a16="http://schemas.microsoft.com/office/drawing/2014/main" id="{EF099AA5-86E1-445E-9464-FCAD05DC8BF6}"/>
              </a:ext>
            </a:extLst>
          </p:cNvPr>
          <p:cNvSpPr>
            <a:spLocks noGrp="1"/>
          </p:cNvSpPr>
          <p:nvPr>
            <p:ph type="body" sz="quarter" idx="20"/>
          </p:nvPr>
        </p:nvSpPr>
        <p:spPr>
          <a:xfrm>
            <a:off x="579602" y="2147222"/>
            <a:ext cx="10968810" cy="4166951"/>
          </a:xfrm>
        </p:spPr>
        <p:txBody>
          <a:bodyPr/>
          <a:lstStyle/>
          <a:p>
            <a:pPr algn="just"/>
            <a:r>
              <a:rPr lang="ru-RU" b="0" i="0" dirty="0">
                <a:solidFill>
                  <a:srgbClr val="406F70"/>
                </a:solidFill>
                <a:effectLst/>
                <a:latin typeface="charter"/>
              </a:rPr>
              <a:t>Веригата на доставки навреме е проста концепция: ако сведете до минимум броя на стоките, които се държат на склад. Нетрайните стоки (месо, плодове, млечни продукти) стават част от веригата за доставки на течности и никога не седят дълго време в склад. Това намалява времето между прибиране на реколтата и консумацията, свеждайки до минимум отпадъците и увеличавайки свежестта на всички ястия, които клиентите Ви поръчват.</a:t>
            </a:r>
          </a:p>
          <a:p>
            <a:pPr algn="just"/>
            <a:r>
              <a:rPr lang="ru-RU" b="0" i="0" dirty="0">
                <a:solidFill>
                  <a:srgbClr val="406F70"/>
                </a:solidFill>
                <a:effectLst/>
                <a:latin typeface="charter"/>
              </a:rPr>
              <a:t>Но изпълнението на точно навреме верига на доставки не е лесен подвиг. Това изисква координация в минута. Всяка стъпка трябва да бъде синхронизирана: от снабдяване, получаване на поръчки от доставчици, въртене на запасите, обрат (готвене и създаване), до крайна доставка ... обслужване на вашия клиент. Този подход гарантира свежест и намалява отпадъците. Подходът „точно навреме“ работи най-добре с къса верига за доставки на храни.</a:t>
            </a:r>
            <a:endParaRPr lang="en-US" b="0" i="0" dirty="0">
              <a:solidFill>
                <a:srgbClr val="292929"/>
              </a:solidFill>
              <a:effectLst/>
              <a:latin typeface="charter"/>
            </a:endParaRPr>
          </a:p>
          <a:p>
            <a:pPr algn="l"/>
            <a:endParaRPr lang="en-US" b="0" i="0" dirty="0">
              <a:solidFill>
                <a:srgbClr val="292929"/>
              </a:solidFill>
              <a:effectLst/>
              <a:latin typeface="charter"/>
            </a:endParaRPr>
          </a:p>
          <a:p>
            <a:pPr algn="l"/>
            <a:endParaRPr lang="en-US" b="0" i="0" dirty="0">
              <a:solidFill>
                <a:srgbClr val="292929"/>
              </a:solidFill>
              <a:effectLst/>
              <a:latin typeface="charter"/>
            </a:endParaRPr>
          </a:p>
          <a:p>
            <a:endParaRPr lang="en-IE" dirty="0"/>
          </a:p>
        </p:txBody>
      </p:sp>
    </p:spTree>
    <p:extLst>
      <p:ext uri="{BB962C8B-B14F-4D97-AF65-F5344CB8AC3E}">
        <p14:creationId xmlns:p14="http://schemas.microsoft.com/office/powerpoint/2010/main" val="31715810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C1C9A-3589-2741-9EC3-54EF8109404C}"/>
              </a:ext>
            </a:extLst>
          </p:cNvPr>
          <p:cNvSpPr>
            <a:spLocks noGrp="1"/>
          </p:cNvSpPr>
          <p:nvPr>
            <p:ph type="body" sz="quarter" idx="19"/>
          </p:nvPr>
        </p:nvSpPr>
        <p:spPr>
          <a:xfrm>
            <a:off x="2424836" y="289487"/>
            <a:ext cx="9571221" cy="1524323"/>
          </a:xfrm>
        </p:spPr>
        <p:txBody>
          <a:bodyPr>
            <a:normAutofit fontScale="92500" lnSpcReduction="10000"/>
          </a:bodyPr>
          <a:lstStyle/>
          <a:p>
            <a:pPr algn="ctr"/>
            <a:endParaRPr lang="en-US" b="1" dirty="0"/>
          </a:p>
          <a:p>
            <a:pPr algn="ctr"/>
            <a:r>
              <a:rPr lang="ru-RU" b="1" dirty="0">
                <a:solidFill>
                  <a:srgbClr val="CC9131"/>
                </a:solidFill>
              </a:rPr>
              <a:t>Обобщение на ползите от късата верига на доставки на храни (КВДХ)</a:t>
            </a:r>
            <a:endParaRPr lang="en-US" b="1" dirty="0">
              <a:solidFill>
                <a:srgbClr val="CC9131"/>
              </a:solidFill>
            </a:endParaRPr>
          </a:p>
        </p:txBody>
      </p:sp>
      <p:sp>
        <p:nvSpPr>
          <p:cNvPr id="3" name="Text Placeholder 2">
            <a:extLst>
              <a:ext uri="{FF2B5EF4-FFF2-40B4-BE49-F238E27FC236}">
                <a16:creationId xmlns:a16="http://schemas.microsoft.com/office/drawing/2014/main" id="{77AAD46A-AF4D-F740-B502-607D22F90AB7}"/>
              </a:ext>
            </a:extLst>
          </p:cNvPr>
          <p:cNvSpPr>
            <a:spLocks noGrp="1"/>
          </p:cNvSpPr>
          <p:nvPr>
            <p:ph type="body" sz="quarter" idx="20"/>
          </p:nvPr>
        </p:nvSpPr>
        <p:spPr>
          <a:xfrm>
            <a:off x="586551" y="1813810"/>
            <a:ext cx="10968810" cy="4586990"/>
          </a:xfrm>
        </p:spPr>
        <p:txBody>
          <a:bodyPr/>
          <a:lstStyle/>
          <a:p>
            <a:pPr marL="342900" indent="-342900">
              <a:lnSpc>
                <a:spcPct val="140000"/>
              </a:lnSpc>
              <a:buFont typeface="Arial" panose="020B0604020202020204" pitchFamily="34" charset="0"/>
              <a:buChar char="•"/>
            </a:pPr>
            <a:r>
              <a:rPr lang="ru-RU" altLang="en-US" dirty="0">
                <a:solidFill>
                  <a:srgbClr val="406F70"/>
                </a:solidFill>
              </a:rPr>
              <a:t>КВДХ - Предпоставката за местните храни свежда до минимум разстоянието между земеделските производители и крайните потребители - хранителните услуги са ключов посредник. По правило местните храни използват по-малко преработка и опаковане, което води до по-свеж, по-здравословен продукт и по -малко отпадъци.Местната храна изгражда жизненост на общността и запазва местните традиции, като същевременно установява местна идентичност чрез уникално чувство за общност. </a:t>
            </a:r>
            <a:r>
              <a:rPr lang="ru-RU" altLang="en-US">
                <a:solidFill>
                  <a:srgbClr val="406F70"/>
                </a:solidFill>
              </a:rPr>
              <a:t>КВДХ помага </a:t>
            </a:r>
            <a:r>
              <a:rPr lang="ru-RU" altLang="en-US" dirty="0">
                <a:solidFill>
                  <a:srgbClr val="406F70"/>
                </a:solidFill>
              </a:rPr>
              <a:t>за установяването на система „Just-in-time“ в рамките на хранителните МСП и може да помогне в борбата с разхищението на храни.</a:t>
            </a:r>
            <a:endParaRPr lang="en-US" dirty="0"/>
          </a:p>
        </p:txBody>
      </p:sp>
    </p:spTree>
    <p:extLst>
      <p:ext uri="{BB962C8B-B14F-4D97-AF65-F5344CB8AC3E}">
        <p14:creationId xmlns:p14="http://schemas.microsoft.com/office/powerpoint/2010/main" val="162519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D425D4-0836-4BC7-B77B-68785C513D7B}"/>
              </a:ext>
            </a:extLst>
          </p:cNvPr>
          <p:cNvSpPr>
            <a:spLocks noGrp="1"/>
          </p:cNvSpPr>
          <p:nvPr>
            <p:ph type="body" sz="quarter" idx="19"/>
          </p:nvPr>
        </p:nvSpPr>
        <p:spPr>
          <a:xfrm>
            <a:off x="386527" y="400031"/>
            <a:ext cx="6257924" cy="969174"/>
          </a:xfrm>
        </p:spPr>
        <p:txBody>
          <a:bodyPr>
            <a:noAutofit/>
          </a:bodyPr>
          <a:lstStyle/>
          <a:p>
            <a:r>
              <a:rPr lang="ru-RU" b="1" dirty="0">
                <a:solidFill>
                  <a:srgbClr val="F5C05B"/>
                </a:solidFill>
              </a:rPr>
              <a:t>Какво е къса верига за доставка на храни?</a:t>
            </a:r>
            <a:endParaRPr lang="en-IE" dirty="0"/>
          </a:p>
        </p:txBody>
      </p:sp>
      <p:sp>
        <p:nvSpPr>
          <p:cNvPr id="4" name="Text Placeholder 3">
            <a:extLst>
              <a:ext uri="{FF2B5EF4-FFF2-40B4-BE49-F238E27FC236}">
                <a16:creationId xmlns:a16="http://schemas.microsoft.com/office/drawing/2014/main" id="{66DAC9D2-E63E-455C-B4E6-DEDCFAC6A052}"/>
              </a:ext>
            </a:extLst>
          </p:cNvPr>
          <p:cNvSpPr>
            <a:spLocks noGrp="1"/>
          </p:cNvSpPr>
          <p:nvPr>
            <p:ph type="body" sz="quarter" idx="20"/>
          </p:nvPr>
        </p:nvSpPr>
        <p:spPr>
          <a:xfrm>
            <a:off x="289249" y="1586204"/>
            <a:ext cx="6699378" cy="4298257"/>
          </a:xfrm>
        </p:spPr>
        <p:txBody>
          <a:bodyPr/>
          <a:lstStyle/>
          <a:p>
            <a:pPr algn="just">
              <a:spcBef>
                <a:spcPct val="50000"/>
              </a:spcBef>
            </a:pPr>
            <a:r>
              <a:rPr lang="ru-RU" altLang="en-US" sz="1800" dirty="0">
                <a:solidFill>
                  <a:srgbClr val="406F70"/>
                </a:solidFill>
              </a:rPr>
              <a:t>Късите вериги за доставка на храна включват много малко посредници. Определението на Европейската комисия:</a:t>
            </a:r>
          </a:p>
          <a:p>
            <a:pPr algn="just">
              <a:spcBef>
                <a:spcPct val="50000"/>
              </a:spcBef>
            </a:pPr>
            <a:r>
              <a:rPr lang="ru-RU" altLang="en-US" sz="1800" b="1" i="1" dirty="0">
                <a:solidFill>
                  <a:srgbClr val="406F70"/>
                </a:solidFill>
              </a:rPr>
              <a:t>„Къса верига на доставки означава верига на доставки, включваща ограничен брой икономически оператори, ангажирани с сътрудничество, местно икономическо развитие и близки географски и социални отношения между производители, преработватели и потребители. В много случаи продукцията се движи само на кратко разстояние.“</a:t>
            </a:r>
          </a:p>
          <a:p>
            <a:pPr algn="just">
              <a:spcBef>
                <a:spcPct val="50000"/>
              </a:spcBef>
            </a:pPr>
            <a:r>
              <a:rPr lang="ru-RU" altLang="en-US" sz="1800" dirty="0">
                <a:solidFill>
                  <a:srgbClr val="406F70"/>
                </a:solidFill>
              </a:rPr>
              <a:t>Такива вериги на доставки обикновено включват местни производители, които работят заедно за популяризиране на местната храна. Тези партньорства помагат за стимулиране на местната икономика, създавайки нови начини за продажба на местна продукция и привличане на нови видове клиенти. Те също така насърчават сътрудничеството между местните ферми, хотелиерството и хранителния сектор.</a:t>
            </a:r>
            <a:endParaRPr lang="en-IE" sz="1800" dirty="0"/>
          </a:p>
        </p:txBody>
      </p:sp>
      <p:pic>
        <p:nvPicPr>
          <p:cNvPr id="8" name="Picture Placeholder 7" descr="Network with pins">
            <a:extLst>
              <a:ext uri="{FF2B5EF4-FFF2-40B4-BE49-F238E27FC236}">
                <a16:creationId xmlns:a16="http://schemas.microsoft.com/office/drawing/2014/main" id="{3C49385F-EC8B-4822-9030-46C54B8A1768}"/>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t="-1" b="-592"/>
          <a:stretch/>
        </p:blipFill>
        <p:spPr>
          <a:xfrm flipH="1">
            <a:off x="6540708" y="6385"/>
            <a:ext cx="5651292" cy="6261962"/>
          </a:xfrm>
        </p:spPr>
      </p:pic>
    </p:spTree>
    <p:extLst>
      <p:ext uri="{BB962C8B-B14F-4D97-AF65-F5344CB8AC3E}">
        <p14:creationId xmlns:p14="http://schemas.microsoft.com/office/powerpoint/2010/main" val="3669075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2607B3-3639-0248-950E-5ED1788F9D35}"/>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68404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mmercial dock with container cargo ship container storage and crane unloading ship">
            <a:extLst>
              <a:ext uri="{FF2B5EF4-FFF2-40B4-BE49-F238E27FC236}">
                <a16:creationId xmlns:a16="http://schemas.microsoft.com/office/drawing/2014/main" id="{3E2824D6-3669-4530-AEF9-20D90F230C3F}"/>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FD425D4-0836-4BC7-B77B-68785C513D7B}"/>
              </a:ext>
            </a:extLst>
          </p:cNvPr>
          <p:cNvSpPr>
            <a:spLocks noGrp="1"/>
          </p:cNvSpPr>
          <p:nvPr>
            <p:ph type="body" sz="quarter" idx="19"/>
          </p:nvPr>
        </p:nvSpPr>
        <p:spPr>
          <a:xfrm>
            <a:off x="334656" y="793751"/>
            <a:ext cx="6257924" cy="969174"/>
          </a:xfrm>
        </p:spPr>
        <p:txBody>
          <a:bodyPr>
            <a:noAutofit/>
          </a:bodyPr>
          <a:lstStyle/>
          <a:p>
            <a:r>
              <a:rPr lang="bg-BG" b="1" dirty="0">
                <a:solidFill>
                  <a:srgbClr val="F5C05B"/>
                </a:solidFill>
              </a:rPr>
              <a:t>Защо имат значение?</a:t>
            </a:r>
            <a:endParaRPr lang="en-IE" dirty="0"/>
          </a:p>
        </p:txBody>
      </p:sp>
      <p:sp>
        <p:nvSpPr>
          <p:cNvPr id="4" name="Text Placeholder 3">
            <a:extLst>
              <a:ext uri="{FF2B5EF4-FFF2-40B4-BE49-F238E27FC236}">
                <a16:creationId xmlns:a16="http://schemas.microsoft.com/office/drawing/2014/main" id="{66DAC9D2-E63E-455C-B4E6-DEDCFAC6A052}"/>
              </a:ext>
            </a:extLst>
          </p:cNvPr>
          <p:cNvSpPr>
            <a:spLocks noGrp="1"/>
          </p:cNvSpPr>
          <p:nvPr>
            <p:ph type="body" sz="quarter" idx="20"/>
          </p:nvPr>
        </p:nvSpPr>
        <p:spPr>
          <a:xfrm>
            <a:off x="242169" y="1632222"/>
            <a:ext cx="6442898" cy="3947440"/>
          </a:xfrm>
        </p:spPr>
        <p:txBody>
          <a:bodyPr/>
          <a:lstStyle/>
          <a:p>
            <a:pPr algn="just">
              <a:spcBef>
                <a:spcPct val="50000"/>
              </a:spcBef>
            </a:pPr>
            <a:r>
              <a:rPr lang="ru-RU" altLang="en-US" sz="2000" dirty="0">
                <a:solidFill>
                  <a:srgbClr val="406F70"/>
                </a:solidFill>
              </a:rPr>
              <a:t>В Обединеното кралство правителството определя социалните и екологичните разходи за транспорт на храни на 9 милиарда лири годишно. Храната е отговорна за една четвърт от разстоянията, които камионите пътуват във Великобритания, а купувачите изминават около 12 милиарда мили годишно, за да я купят</a:t>
            </a:r>
            <a:r>
              <a:rPr lang="en-IE" altLang="en-US" sz="2000" dirty="0">
                <a:solidFill>
                  <a:srgbClr val="406F70"/>
                </a:solidFill>
              </a:rPr>
              <a:t>. </a:t>
            </a:r>
          </a:p>
          <a:p>
            <a:pPr algn="just">
              <a:spcBef>
                <a:spcPct val="50000"/>
              </a:spcBef>
            </a:pPr>
            <a:r>
              <a:rPr lang="ru-RU" altLang="en-US" sz="2000" dirty="0">
                <a:solidFill>
                  <a:srgbClr val="406F70"/>
                </a:solidFill>
              </a:rPr>
              <a:t>Купуването на местно произведена храна подпомага устойчивото развитие, като намалява:</a:t>
            </a:r>
          </a:p>
          <a:p>
            <a:pPr algn="just">
              <a:spcBef>
                <a:spcPct val="50000"/>
              </a:spcBef>
            </a:pPr>
            <a:r>
              <a:rPr lang="ru-RU" altLang="en-US" sz="2000" dirty="0">
                <a:solidFill>
                  <a:srgbClr val="406F70"/>
                </a:solidFill>
              </a:rPr>
              <a:t>транспортни разходи и емисии на CO2</a:t>
            </a:r>
          </a:p>
          <a:p>
            <a:pPr algn="just">
              <a:spcBef>
                <a:spcPct val="50000"/>
              </a:spcBef>
            </a:pPr>
            <a:r>
              <a:rPr lang="ru-RU" altLang="en-US" sz="2000" dirty="0">
                <a:solidFill>
                  <a:srgbClr val="406F70"/>
                </a:solidFill>
              </a:rPr>
              <a:t> износване по пътищата</a:t>
            </a:r>
          </a:p>
          <a:p>
            <a:pPr algn="just">
              <a:spcBef>
                <a:spcPct val="50000"/>
              </a:spcBef>
            </a:pPr>
            <a:r>
              <a:rPr lang="ru-RU" altLang="en-US" sz="2000" dirty="0">
                <a:solidFill>
                  <a:srgbClr val="406F70"/>
                </a:solidFill>
              </a:rPr>
              <a:t> задръствания и пътнотранспортни произшествия</a:t>
            </a:r>
            <a:endParaRPr lang="en-IE" sz="2000" dirty="0"/>
          </a:p>
        </p:txBody>
      </p:sp>
    </p:spTree>
    <p:extLst>
      <p:ext uri="{BB962C8B-B14F-4D97-AF65-F5344CB8AC3E}">
        <p14:creationId xmlns:p14="http://schemas.microsoft.com/office/powerpoint/2010/main" val="53365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6524F1-BD54-4EDD-A54D-568EE5B071A9}"/>
              </a:ext>
            </a:extLst>
          </p:cNvPr>
          <p:cNvSpPr>
            <a:spLocks noGrp="1"/>
          </p:cNvSpPr>
          <p:nvPr>
            <p:ph type="body" sz="quarter" idx="16"/>
          </p:nvPr>
        </p:nvSpPr>
        <p:spPr>
          <a:xfrm>
            <a:off x="5370897" y="278230"/>
            <a:ext cx="6331158" cy="1193102"/>
          </a:xfrm>
        </p:spPr>
        <p:txBody>
          <a:bodyPr>
            <a:normAutofit/>
          </a:bodyPr>
          <a:lstStyle/>
          <a:p>
            <a:pPr algn="ctr"/>
            <a:r>
              <a:rPr lang="ru-RU" b="1" dirty="0">
                <a:solidFill>
                  <a:srgbClr val="406F70"/>
                </a:solidFill>
              </a:rPr>
              <a:t>Дългите вериги на доставки ... отрицателното въздействие</a:t>
            </a:r>
            <a:endParaRPr lang="en-IE" b="1" dirty="0">
              <a:solidFill>
                <a:srgbClr val="406F70"/>
              </a:solidFill>
            </a:endParaRPr>
          </a:p>
        </p:txBody>
      </p:sp>
      <p:sp>
        <p:nvSpPr>
          <p:cNvPr id="3" name="Text Placeholder 2">
            <a:extLst>
              <a:ext uri="{FF2B5EF4-FFF2-40B4-BE49-F238E27FC236}">
                <a16:creationId xmlns:a16="http://schemas.microsoft.com/office/drawing/2014/main" id="{8C5222F7-A87B-4675-8E9D-9FD22E48C9F4}"/>
              </a:ext>
            </a:extLst>
          </p:cNvPr>
          <p:cNvSpPr>
            <a:spLocks noGrp="1"/>
          </p:cNvSpPr>
          <p:nvPr>
            <p:ph type="body" sz="quarter" idx="17"/>
          </p:nvPr>
        </p:nvSpPr>
        <p:spPr>
          <a:xfrm>
            <a:off x="5370897" y="1678154"/>
            <a:ext cx="6506777" cy="4377413"/>
          </a:xfrm>
        </p:spPr>
        <p:txBody>
          <a:bodyPr/>
          <a:lstStyle/>
          <a:p>
            <a:pPr marL="342900" indent="-342900">
              <a:lnSpc>
                <a:spcPct val="100000"/>
              </a:lnSpc>
              <a:spcBef>
                <a:spcPts val="600"/>
              </a:spcBef>
              <a:buFont typeface="Arial" panose="020B0604020202020204" pitchFamily="34" charset="0"/>
              <a:buChar char="•"/>
            </a:pPr>
            <a:r>
              <a:rPr lang="ru-RU" altLang="en-US" sz="2400" dirty="0">
                <a:solidFill>
                  <a:srgbClr val="406F70"/>
                </a:solidFill>
              </a:rPr>
              <a:t>Допринасят прекомерно за </a:t>
            </a:r>
            <a:r>
              <a:rPr lang="ru-RU" altLang="en-US" sz="2400" b="1" dirty="0">
                <a:solidFill>
                  <a:srgbClr val="406F70"/>
                </a:solidFill>
              </a:rPr>
              <a:t>изменението на климата</a:t>
            </a:r>
            <a:r>
              <a:rPr lang="ru-RU" altLang="en-US" sz="2400" dirty="0">
                <a:solidFill>
                  <a:srgbClr val="406F70"/>
                </a:solidFill>
              </a:rPr>
              <a:t>, особено когато храната пътува по въздух.Увеличава разликата между потребители и производители.Може да компрометира хуманното отношение към животните, като транспортира добитък на дълги разстояния.Нанася несправедлива </a:t>
            </a:r>
            <a:r>
              <a:rPr lang="ru-RU" altLang="en-US" sz="2400" b="1" dirty="0">
                <a:solidFill>
                  <a:srgbClr val="406F70"/>
                </a:solidFill>
              </a:rPr>
              <a:t>вреда на местните </a:t>
            </a:r>
            <a:r>
              <a:rPr lang="ru-RU" altLang="en-US" dirty="0">
                <a:solidFill>
                  <a:srgbClr val="406F70"/>
                </a:solidFill>
              </a:rPr>
              <a:t>общности</a:t>
            </a:r>
            <a:r>
              <a:rPr lang="ru-RU" altLang="en-US" sz="2400" b="1" dirty="0">
                <a:solidFill>
                  <a:srgbClr val="406F70"/>
                </a:solidFill>
              </a:rPr>
              <a:t> и икономиките</a:t>
            </a:r>
            <a:r>
              <a:rPr lang="ru-RU" altLang="en-US" sz="2400" dirty="0">
                <a:solidFill>
                  <a:srgbClr val="406F70"/>
                </a:solidFill>
              </a:rPr>
              <a:t>, които подкрепят. Естествената среда на по-бедните страни страда. Зависи от намаляващите петролни запаси и са геополитически уязвими, напр. Брекзит</a:t>
            </a:r>
            <a:endParaRPr lang="en-IE" altLang="en-US" sz="2400" dirty="0">
              <a:solidFill>
                <a:srgbClr val="406F70"/>
              </a:solidFill>
            </a:endParaRPr>
          </a:p>
          <a:p>
            <a:endParaRPr lang="en-IE" dirty="0"/>
          </a:p>
        </p:txBody>
      </p:sp>
      <p:pic>
        <p:nvPicPr>
          <p:cNvPr id="6" name="Picture Placeholder 5" descr="Smoke coming out of power plant">
            <a:extLst>
              <a:ext uri="{FF2B5EF4-FFF2-40B4-BE49-F238E27FC236}">
                <a16:creationId xmlns:a16="http://schemas.microsoft.com/office/drawing/2014/main" id="{83792755-40B9-47A7-9234-B1C00FF4B82D}"/>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r="-15226"/>
          <a:stretch/>
        </p:blipFill>
        <p:spPr>
          <a:xfrm>
            <a:off x="0" y="-14989"/>
            <a:ext cx="5651292" cy="6261962"/>
          </a:xfrm>
        </p:spPr>
      </p:pic>
    </p:spTree>
    <p:extLst>
      <p:ext uri="{BB962C8B-B14F-4D97-AF65-F5344CB8AC3E}">
        <p14:creationId xmlns:p14="http://schemas.microsoft.com/office/powerpoint/2010/main" val="425235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9603F6-A77C-4682-BEDE-8A2D0A8A3B97}"/>
              </a:ext>
            </a:extLst>
          </p:cNvPr>
          <p:cNvSpPr>
            <a:spLocks noGrp="1"/>
          </p:cNvSpPr>
          <p:nvPr>
            <p:ph type="body" sz="quarter" idx="19"/>
          </p:nvPr>
        </p:nvSpPr>
        <p:spPr>
          <a:xfrm>
            <a:off x="276724" y="284911"/>
            <a:ext cx="9286376" cy="1160989"/>
          </a:xfrm>
        </p:spPr>
        <p:txBody>
          <a:bodyPr>
            <a:normAutofit fontScale="85000" lnSpcReduction="20000"/>
          </a:bodyPr>
          <a:lstStyle/>
          <a:p>
            <a:r>
              <a:rPr lang="ru-RU" b="1" dirty="0"/>
              <a:t>Дългите вериги на доставки </a:t>
            </a:r>
            <a:r>
              <a:rPr lang="ru-RU" dirty="0"/>
              <a:t>могат да бъдат много сложни и обикновено могат да имат високи въглеродни отпечатъци ...</a:t>
            </a:r>
            <a:endParaRPr lang="en-IE" dirty="0"/>
          </a:p>
        </p:txBody>
      </p:sp>
      <p:pic>
        <p:nvPicPr>
          <p:cNvPr id="4" name="Picture 17" descr="long chain">
            <a:extLst>
              <a:ext uri="{FF2B5EF4-FFF2-40B4-BE49-F238E27FC236}">
                <a16:creationId xmlns:a16="http://schemas.microsoft.com/office/drawing/2014/main" id="{5F6F5BE7-8C70-46D2-B306-DD1E6E28037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8300" y="1520466"/>
            <a:ext cx="79248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1941A0F-5446-4004-BD38-36DFD6164F15}"/>
              </a:ext>
            </a:extLst>
          </p:cNvPr>
          <p:cNvSpPr txBox="1"/>
          <p:nvPr/>
        </p:nvSpPr>
        <p:spPr>
          <a:xfrm>
            <a:off x="2066925" y="3314700"/>
            <a:ext cx="1866900" cy="738664"/>
          </a:xfrm>
          <a:prstGeom prst="rect">
            <a:avLst/>
          </a:prstGeom>
          <a:noFill/>
        </p:spPr>
        <p:txBody>
          <a:bodyPr wrap="square" rtlCol="0">
            <a:spAutoFit/>
          </a:bodyPr>
          <a:lstStyle/>
          <a:p>
            <a:pPr algn="ctr">
              <a:lnSpc>
                <a:spcPct val="50000"/>
              </a:lnSpc>
              <a:spcBef>
                <a:spcPct val="50000"/>
              </a:spcBef>
            </a:pPr>
            <a:r>
              <a:rPr lang="en-US" altLang="en-US" sz="1600" dirty="0">
                <a:solidFill>
                  <a:schemeClr val="bg1"/>
                </a:solidFill>
                <a:latin typeface="Arial" panose="020B0604020202020204" pitchFamily="34" charset="0"/>
                <a:cs typeface="Arial" panose="020B0604020202020204" pitchFamily="34" charset="0"/>
              </a:rPr>
              <a:t>Growers and </a:t>
            </a:r>
          </a:p>
          <a:p>
            <a:pPr algn="ctr">
              <a:lnSpc>
                <a:spcPct val="50000"/>
              </a:lnSpc>
              <a:spcBef>
                <a:spcPct val="50000"/>
              </a:spcBef>
            </a:pPr>
            <a:r>
              <a:rPr lang="en-US" altLang="en-US" sz="1600" dirty="0">
                <a:solidFill>
                  <a:schemeClr val="bg1"/>
                </a:solidFill>
                <a:latin typeface="Arial" panose="020B0604020202020204" pitchFamily="34" charset="0"/>
                <a:cs typeface="Arial" panose="020B0604020202020204" pitchFamily="34" charset="0"/>
              </a:rPr>
              <a:t>grower-shippers</a:t>
            </a:r>
          </a:p>
          <a:p>
            <a:endParaRPr lang="en-IE" dirty="0"/>
          </a:p>
        </p:txBody>
      </p:sp>
      <p:sp>
        <p:nvSpPr>
          <p:cNvPr id="6" name="TextBox 5">
            <a:extLst>
              <a:ext uri="{FF2B5EF4-FFF2-40B4-BE49-F238E27FC236}">
                <a16:creationId xmlns:a16="http://schemas.microsoft.com/office/drawing/2014/main" id="{F034F6BA-3379-4263-9295-9CE0E608EC19}"/>
              </a:ext>
            </a:extLst>
          </p:cNvPr>
          <p:cNvSpPr txBox="1"/>
          <p:nvPr/>
        </p:nvSpPr>
        <p:spPr>
          <a:xfrm>
            <a:off x="3000375" y="5686425"/>
            <a:ext cx="1181099" cy="646331"/>
          </a:xfrm>
          <a:prstGeom prst="rect">
            <a:avLst/>
          </a:prstGeom>
          <a:noFill/>
        </p:spPr>
        <p:txBody>
          <a:bodyPr wrap="square" rtlCol="0">
            <a:spAutoFit/>
          </a:bodyPr>
          <a:lstStyle/>
          <a:p>
            <a:r>
              <a:rPr lang="en-US" altLang="en-US" sz="1800">
                <a:solidFill>
                  <a:schemeClr val="bg1"/>
                </a:solidFill>
                <a:latin typeface="Arial" panose="020B0604020202020204" pitchFamily="34" charset="0"/>
              </a:rPr>
              <a:t>Imports</a:t>
            </a:r>
            <a:endParaRPr lang="en-US" altLang="en-US" sz="2800">
              <a:solidFill>
                <a:schemeClr val="bg1"/>
              </a:solidFill>
              <a:latin typeface="Arial" panose="020B0604020202020204" pitchFamily="34" charset="0"/>
            </a:endParaRPr>
          </a:p>
          <a:p>
            <a:endParaRPr lang="en-IE"/>
          </a:p>
        </p:txBody>
      </p:sp>
      <p:sp>
        <p:nvSpPr>
          <p:cNvPr id="7" name="TextBox 6">
            <a:extLst>
              <a:ext uri="{FF2B5EF4-FFF2-40B4-BE49-F238E27FC236}">
                <a16:creationId xmlns:a16="http://schemas.microsoft.com/office/drawing/2014/main" id="{CDF21686-18DC-4EDA-8BC3-73A40933E3A8}"/>
              </a:ext>
            </a:extLst>
          </p:cNvPr>
          <p:cNvSpPr txBox="1"/>
          <p:nvPr/>
        </p:nvSpPr>
        <p:spPr>
          <a:xfrm>
            <a:off x="2514600" y="2257425"/>
            <a:ext cx="1257300" cy="369332"/>
          </a:xfrm>
          <a:prstGeom prst="rect">
            <a:avLst/>
          </a:prstGeom>
          <a:noFill/>
        </p:spPr>
        <p:txBody>
          <a:bodyPr wrap="square" rtlCol="0">
            <a:spAutoFit/>
          </a:bodyPr>
          <a:lstStyle/>
          <a:p>
            <a:r>
              <a:rPr lang="en-US" altLang="en-US" sz="1800">
                <a:solidFill>
                  <a:schemeClr val="bg1"/>
                </a:solidFill>
                <a:latin typeface="Arial" panose="020B0604020202020204" pitchFamily="34" charset="0"/>
              </a:rPr>
              <a:t>Exports</a:t>
            </a:r>
            <a:endParaRPr lang="en-IE"/>
          </a:p>
        </p:txBody>
      </p:sp>
      <p:sp>
        <p:nvSpPr>
          <p:cNvPr id="8" name="TextBox 7">
            <a:extLst>
              <a:ext uri="{FF2B5EF4-FFF2-40B4-BE49-F238E27FC236}">
                <a16:creationId xmlns:a16="http://schemas.microsoft.com/office/drawing/2014/main" id="{7C1314DA-5BAB-4898-85A7-12E235966E10}"/>
              </a:ext>
            </a:extLst>
          </p:cNvPr>
          <p:cNvSpPr txBox="1"/>
          <p:nvPr/>
        </p:nvSpPr>
        <p:spPr>
          <a:xfrm>
            <a:off x="4943475" y="2333625"/>
            <a:ext cx="1562100" cy="954107"/>
          </a:xfrm>
          <a:prstGeom prst="rect">
            <a:avLst/>
          </a:prstGeom>
          <a:noFill/>
        </p:spPr>
        <p:txBody>
          <a:bodyPr wrap="square" rtlCol="0">
            <a:spAutoFit/>
          </a:bodyPr>
          <a:lstStyle/>
          <a:p>
            <a:r>
              <a:rPr lang="en-US" altLang="en-US" sz="1400" dirty="0">
                <a:solidFill>
                  <a:schemeClr val="bg1"/>
                </a:solidFill>
                <a:latin typeface="Arial" panose="020B0604020202020204" pitchFamily="34" charset="0"/>
              </a:rPr>
              <a:t>General line grocery</a:t>
            </a:r>
            <a:r>
              <a:rPr lang="en-US" altLang="en-US" sz="1400" dirty="0">
                <a:solidFill>
                  <a:schemeClr val="bg2"/>
                </a:solidFill>
                <a:latin typeface="Arial" panose="020B0604020202020204" pitchFamily="34" charset="0"/>
              </a:rPr>
              <a:t> </a:t>
            </a:r>
            <a:r>
              <a:rPr lang="en-US" altLang="en-US" sz="1400" dirty="0">
                <a:solidFill>
                  <a:schemeClr val="bg1"/>
                </a:solidFill>
                <a:latin typeface="Arial" panose="020B0604020202020204" pitchFamily="34" charset="0"/>
              </a:rPr>
              <a:t>wholesalers</a:t>
            </a:r>
          </a:p>
          <a:p>
            <a:endParaRPr lang="en-IE" sz="1400" dirty="0"/>
          </a:p>
        </p:txBody>
      </p:sp>
      <p:sp>
        <p:nvSpPr>
          <p:cNvPr id="9" name="TextBox 8">
            <a:extLst>
              <a:ext uri="{FF2B5EF4-FFF2-40B4-BE49-F238E27FC236}">
                <a16:creationId xmlns:a16="http://schemas.microsoft.com/office/drawing/2014/main" id="{55EFBA49-3770-47F8-BE21-8E9C807CB51C}"/>
              </a:ext>
            </a:extLst>
          </p:cNvPr>
          <p:cNvSpPr txBox="1"/>
          <p:nvPr/>
        </p:nvSpPr>
        <p:spPr>
          <a:xfrm>
            <a:off x="7734300" y="1727840"/>
            <a:ext cx="1438275" cy="307777"/>
          </a:xfrm>
          <a:prstGeom prst="rect">
            <a:avLst/>
          </a:prstGeom>
          <a:noFill/>
        </p:spPr>
        <p:txBody>
          <a:bodyPr wrap="square" rtlCol="0">
            <a:spAutoFit/>
          </a:bodyPr>
          <a:lstStyle/>
          <a:p>
            <a:r>
              <a:rPr lang="en-US" sz="1400" b="1">
                <a:solidFill>
                  <a:schemeClr val="bg1"/>
                </a:solidFill>
              </a:rPr>
              <a:t>Direct Markets</a:t>
            </a:r>
            <a:endParaRPr lang="en-IE" sz="1400" b="1">
              <a:solidFill>
                <a:schemeClr val="bg1"/>
              </a:solidFill>
            </a:endParaRPr>
          </a:p>
        </p:txBody>
      </p:sp>
      <p:sp>
        <p:nvSpPr>
          <p:cNvPr id="10" name="TextBox 9">
            <a:extLst>
              <a:ext uri="{FF2B5EF4-FFF2-40B4-BE49-F238E27FC236}">
                <a16:creationId xmlns:a16="http://schemas.microsoft.com/office/drawing/2014/main" id="{FDF3E94C-95B4-4C9B-B2CE-034C18FA5E4A}"/>
              </a:ext>
            </a:extLst>
          </p:cNvPr>
          <p:cNvSpPr txBox="1"/>
          <p:nvPr/>
        </p:nvSpPr>
        <p:spPr>
          <a:xfrm>
            <a:off x="7734300" y="3067050"/>
            <a:ext cx="1933575"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Retail</a:t>
            </a:r>
            <a:endParaRPr lang="en-IE" sz="14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1E36B7D-9DF4-4F0B-BC03-B976E82560A0}"/>
              </a:ext>
            </a:extLst>
          </p:cNvPr>
          <p:cNvSpPr txBox="1"/>
          <p:nvPr/>
        </p:nvSpPr>
        <p:spPr>
          <a:xfrm>
            <a:off x="4843463" y="3499366"/>
            <a:ext cx="1981199" cy="800219"/>
          </a:xfrm>
          <a:prstGeom prst="rect">
            <a:avLst/>
          </a:prstGeom>
          <a:noFill/>
        </p:spPr>
        <p:txBody>
          <a:bodyPr wrap="square" rtlCol="0">
            <a:spAutoFit/>
          </a:bodyPr>
          <a:lstStyle/>
          <a:p>
            <a:r>
              <a:rPr lang="en-US" altLang="en-US" sz="1400" dirty="0">
                <a:solidFill>
                  <a:schemeClr val="bg1"/>
                </a:solidFill>
                <a:latin typeface="Arial" panose="020B0604020202020204" pitchFamily="34" charset="0"/>
              </a:rPr>
              <a:t>Specialty produce wholesalers</a:t>
            </a:r>
          </a:p>
          <a:p>
            <a:endParaRPr lang="en-IE" dirty="0"/>
          </a:p>
        </p:txBody>
      </p:sp>
      <p:sp>
        <p:nvSpPr>
          <p:cNvPr id="12" name="TextBox 11">
            <a:extLst>
              <a:ext uri="{FF2B5EF4-FFF2-40B4-BE49-F238E27FC236}">
                <a16:creationId xmlns:a16="http://schemas.microsoft.com/office/drawing/2014/main" id="{79946F4C-1CA0-4531-BD50-B7AD6FDF3119}"/>
              </a:ext>
            </a:extLst>
          </p:cNvPr>
          <p:cNvSpPr txBox="1"/>
          <p:nvPr/>
        </p:nvSpPr>
        <p:spPr>
          <a:xfrm>
            <a:off x="4943475" y="4581525"/>
            <a:ext cx="1562100" cy="954107"/>
          </a:xfrm>
          <a:prstGeom prst="rect">
            <a:avLst/>
          </a:prstGeom>
          <a:noFill/>
        </p:spPr>
        <p:txBody>
          <a:bodyPr wrap="square" rtlCol="0">
            <a:spAutoFit/>
          </a:bodyPr>
          <a:lstStyle/>
          <a:p>
            <a:r>
              <a:rPr lang="en-US" altLang="en-US" sz="1400">
                <a:solidFill>
                  <a:schemeClr val="bg1"/>
                </a:solidFill>
                <a:latin typeface="Arial" panose="020B0604020202020204" pitchFamily="34" charset="0"/>
              </a:rPr>
              <a:t>General line grocery wholesalers</a:t>
            </a:r>
            <a:endParaRPr lang="en-US" altLang="en-US" sz="1900">
              <a:solidFill>
                <a:schemeClr val="bg1"/>
              </a:solidFill>
              <a:latin typeface="Arial" panose="020B0604020202020204" pitchFamily="34" charset="0"/>
            </a:endParaRPr>
          </a:p>
          <a:p>
            <a:endParaRPr lang="en-IE" sz="1400"/>
          </a:p>
        </p:txBody>
      </p:sp>
      <p:sp>
        <p:nvSpPr>
          <p:cNvPr id="13" name="TextBox 12">
            <a:extLst>
              <a:ext uri="{FF2B5EF4-FFF2-40B4-BE49-F238E27FC236}">
                <a16:creationId xmlns:a16="http://schemas.microsoft.com/office/drawing/2014/main" id="{A595FD0F-030C-49FA-BC00-C1BF3D506AF8}"/>
              </a:ext>
            </a:extLst>
          </p:cNvPr>
          <p:cNvSpPr txBox="1"/>
          <p:nvPr/>
        </p:nvSpPr>
        <p:spPr>
          <a:xfrm>
            <a:off x="7391399" y="4299585"/>
            <a:ext cx="1933574" cy="461665"/>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Food Service establishments</a:t>
            </a:r>
            <a:endParaRPr lang="en-IE" sz="12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103E8DB-9B6E-4EBF-9D7D-A3755533459E}"/>
              </a:ext>
            </a:extLst>
          </p:cNvPr>
          <p:cNvSpPr txBox="1"/>
          <p:nvPr/>
        </p:nvSpPr>
        <p:spPr>
          <a:xfrm>
            <a:off x="6438899" y="5555962"/>
            <a:ext cx="1181099" cy="523220"/>
          </a:xfrm>
          <a:prstGeom prst="rect">
            <a:avLst/>
          </a:prstGeom>
          <a:noFill/>
        </p:spPr>
        <p:txBody>
          <a:bodyPr wrap="square" rtlCol="0">
            <a:spAutoFit/>
          </a:bodyPr>
          <a:lstStyle/>
          <a:p>
            <a:r>
              <a:rPr lang="en-US" sz="1400">
                <a:solidFill>
                  <a:schemeClr val="bg1"/>
                </a:solidFill>
                <a:latin typeface="Arial" panose="020B0604020202020204" pitchFamily="34" charset="0"/>
                <a:cs typeface="Arial" panose="020B0604020202020204" pitchFamily="34" charset="0"/>
              </a:rPr>
              <a:t>Agents / Brokers</a:t>
            </a:r>
            <a:endParaRPr lang="en-IE"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171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F7F29FAAF84E49985F5364605989CA" ma:contentTypeVersion="8" ma:contentTypeDescription="Create a new document." ma:contentTypeScope="" ma:versionID="422fd0eccd15940ec8205d25b9bb0228">
  <xsd:schema xmlns:xsd="http://www.w3.org/2001/XMLSchema" xmlns:xs="http://www.w3.org/2001/XMLSchema" xmlns:p="http://schemas.microsoft.com/office/2006/metadata/properties" xmlns:ns2="67dd3286-db87-444e-8dd1-4849b974caca" targetNamespace="http://schemas.microsoft.com/office/2006/metadata/properties" ma:root="true" ma:fieldsID="0aaa5d8ecb3d525cb0abd63b0ddb9e30" ns2:_="">
    <xsd:import namespace="67dd3286-db87-444e-8dd1-4849b974ca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d3286-db87-444e-8dd1-4849b974ca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2C0250-5881-4C82-B357-362A9096618E}">
  <ds:schemaRefs>
    <ds:schemaRef ds:uri="http://schemas.microsoft.com/sharepoint/v3/contenttype/forms"/>
  </ds:schemaRefs>
</ds:datastoreItem>
</file>

<file path=customXml/itemProps2.xml><?xml version="1.0" encoding="utf-8"?>
<ds:datastoreItem xmlns:ds="http://schemas.openxmlformats.org/officeDocument/2006/customXml" ds:itemID="{8499C6FD-65F7-4AF8-B3BF-C96FA5398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dd3286-db87-444e-8dd1-4849b974c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D2A123-3A21-4C5E-81B6-909A85C63DBB}">
  <ds:schemaRefs>
    <ds:schemaRef ds:uri="http://schemas.openxmlformats.org/package/2006/metadata/core-properties"/>
    <ds:schemaRef ds:uri="http://purl.org/dc/dcmitype/"/>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67dd3286-db87-444e-8dd1-4849b974caca"/>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2978</TotalTime>
  <Words>5281</Words>
  <Application>Microsoft Macintosh PowerPoint</Application>
  <PresentationFormat>Widescreen</PresentationFormat>
  <Paragraphs>280</Paragraphs>
  <Slides>60</Slides>
  <Notes>1</Notes>
  <HiddenSlides>0</HiddenSlides>
  <MMClips>6</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60</vt:i4>
      </vt:variant>
    </vt:vector>
  </HeadingPairs>
  <TitlesOfParts>
    <vt:vector size="74" baseType="lpstr">
      <vt:lpstr>Abel</vt:lpstr>
      <vt:lpstr>Arial</vt:lpstr>
      <vt:lpstr>Arial,Sans-Serif</vt:lpstr>
      <vt:lpstr>asap</vt:lpstr>
      <vt:lpstr>Calibri</vt:lpstr>
      <vt:lpstr>Calibri Light</vt:lpstr>
      <vt:lpstr>charter</vt:lpstr>
      <vt:lpstr>DM Sans</vt:lpstr>
      <vt:lpstr>Europa</vt:lpstr>
      <vt:lpstr>Lucida Grande</vt:lpstr>
      <vt:lpstr>Quattrocento Sans</vt:lpstr>
      <vt:lpstr>sohne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89</cp:revision>
  <dcterms:created xsi:type="dcterms:W3CDTF">2019-11-20T14:08:21Z</dcterms:created>
  <dcterms:modified xsi:type="dcterms:W3CDTF">2022-01-24T16:49:23Z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0x010100D0F7F29FAAF84E49985F5364605989CA</vt:lpwstr>
  </property>
</Properties>
</file>