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80"/>
  </p:notesMasterIdLst>
  <p:sldIdLst>
    <p:sldId id="294" r:id="rId5"/>
    <p:sldId id="363" r:id="rId6"/>
    <p:sldId id="369" r:id="rId7"/>
    <p:sldId id="432" r:id="rId8"/>
    <p:sldId id="355" r:id="rId9"/>
    <p:sldId id="370" r:id="rId10"/>
    <p:sldId id="433" r:id="rId11"/>
    <p:sldId id="373" r:id="rId12"/>
    <p:sldId id="371" r:id="rId13"/>
    <p:sldId id="400" r:id="rId14"/>
    <p:sldId id="395" r:id="rId15"/>
    <p:sldId id="393" r:id="rId16"/>
    <p:sldId id="380" r:id="rId17"/>
    <p:sldId id="357" r:id="rId18"/>
    <p:sldId id="396" r:id="rId19"/>
    <p:sldId id="435" r:id="rId20"/>
    <p:sldId id="430" r:id="rId21"/>
    <p:sldId id="445" r:id="rId22"/>
    <p:sldId id="438" r:id="rId23"/>
    <p:sldId id="439" r:id="rId24"/>
    <p:sldId id="440" r:id="rId25"/>
    <p:sldId id="446" r:id="rId26"/>
    <p:sldId id="442" r:id="rId27"/>
    <p:sldId id="443" r:id="rId28"/>
    <p:sldId id="485" r:id="rId29"/>
    <p:sldId id="448" r:id="rId30"/>
    <p:sldId id="447" r:id="rId31"/>
    <p:sldId id="449" r:id="rId32"/>
    <p:sldId id="450" r:id="rId33"/>
    <p:sldId id="392" r:id="rId34"/>
    <p:sldId id="414" r:id="rId35"/>
    <p:sldId id="434" r:id="rId36"/>
    <p:sldId id="374" r:id="rId37"/>
    <p:sldId id="358" r:id="rId38"/>
    <p:sldId id="451" r:id="rId39"/>
    <p:sldId id="453" r:id="rId40"/>
    <p:sldId id="458" r:id="rId41"/>
    <p:sldId id="459" r:id="rId42"/>
    <p:sldId id="460" r:id="rId43"/>
    <p:sldId id="413" r:id="rId44"/>
    <p:sldId id="412" r:id="rId45"/>
    <p:sldId id="410" r:id="rId46"/>
    <p:sldId id="409" r:id="rId47"/>
    <p:sldId id="408" r:id="rId48"/>
    <p:sldId id="407" r:id="rId49"/>
    <p:sldId id="406" r:id="rId50"/>
    <p:sldId id="405" r:id="rId51"/>
    <p:sldId id="404" r:id="rId52"/>
    <p:sldId id="403" r:id="rId53"/>
    <p:sldId id="402" r:id="rId54"/>
    <p:sldId id="426" r:id="rId55"/>
    <p:sldId id="462" r:id="rId56"/>
    <p:sldId id="463" r:id="rId57"/>
    <p:sldId id="464" r:id="rId58"/>
    <p:sldId id="465" r:id="rId59"/>
    <p:sldId id="484" r:id="rId60"/>
    <p:sldId id="467" r:id="rId61"/>
    <p:sldId id="466" r:id="rId62"/>
    <p:sldId id="360" r:id="rId63"/>
    <p:sldId id="454" r:id="rId64"/>
    <p:sldId id="474" r:id="rId65"/>
    <p:sldId id="376" r:id="rId66"/>
    <p:sldId id="471" r:id="rId67"/>
    <p:sldId id="479" r:id="rId68"/>
    <p:sldId id="478" r:id="rId69"/>
    <p:sldId id="475" r:id="rId70"/>
    <p:sldId id="480" r:id="rId71"/>
    <p:sldId id="348" r:id="rId72"/>
    <p:sldId id="473" r:id="rId73"/>
    <p:sldId id="481" r:id="rId74"/>
    <p:sldId id="472" r:id="rId75"/>
    <p:sldId id="482" r:id="rId76"/>
    <p:sldId id="470" r:id="rId77"/>
    <p:sldId id="486" r:id="rId78"/>
    <p:sldId id="293" r:id="rId7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E55C1D5-EB77-483F-BC6F-946EA00E4085}">
          <p14:sldIdLst>
            <p14:sldId id="294"/>
            <p14:sldId id="363"/>
            <p14:sldId id="369"/>
            <p14:sldId id="432"/>
            <p14:sldId id="355"/>
            <p14:sldId id="370"/>
            <p14:sldId id="433"/>
            <p14:sldId id="373"/>
            <p14:sldId id="371"/>
            <p14:sldId id="400"/>
            <p14:sldId id="395"/>
            <p14:sldId id="393"/>
            <p14:sldId id="380"/>
            <p14:sldId id="357"/>
            <p14:sldId id="396"/>
            <p14:sldId id="435"/>
            <p14:sldId id="430"/>
            <p14:sldId id="445"/>
            <p14:sldId id="438"/>
            <p14:sldId id="439"/>
            <p14:sldId id="440"/>
            <p14:sldId id="446"/>
            <p14:sldId id="442"/>
            <p14:sldId id="443"/>
            <p14:sldId id="485"/>
            <p14:sldId id="448"/>
            <p14:sldId id="447"/>
            <p14:sldId id="449"/>
            <p14:sldId id="450"/>
            <p14:sldId id="392"/>
            <p14:sldId id="414"/>
            <p14:sldId id="434"/>
            <p14:sldId id="374"/>
            <p14:sldId id="358"/>
            <p14:sldId id="451"/>
            <p14:sldId id="453"/>
            <p14:sldId id="458"/>
            <p14:sldId id="459"/>
            <p14:sldId id="460"/>
            <p14:sldId id="413"/>
            <p14:sldId id="412"/>
            <p14:sldId id="410"/>
            <p14:sldId id="409"/>
            <p14:sldId id="408"/>
            <p14:sldId id="407"/>
            <p14:sldId id="406"/>
            <p14:sldId id="405"/>
            <p14:sldId id="404"/>
            <p14:sldId id="403"/>
            <p14:sldId id="402"/>
            <p14:sldId id="426"/>
            <p14:sldId id="462"/>
            <p14:sldId id="463"/>
            <p14:sldId id="464"/>
            <p14:sldId id="465"/>
            <p14:sldId id="484"/>
            <p14:sldId id="467"/>
            <p14:sldId id="466"/>
            <p14:sldId id="360"/>
            <p14:sldId id="454"/>
            <p14:sldId id="474"/>
            <p14:sldId id="376"/>
            <p14:sldId id="471"/>
            <p14:sldId id="479"/>
            <p14:sldId id="478"/>
            <p14:sldId id="475"/>
            <p14:sldId id="480"/>
            <p14:sldId id="348"/>
            <p14:sldId id="473"/>
            <p14:sldId id="481"/>
            <p14:sldId id="472"/>
            <p14:sldId id="482"/>
            <p14:sldId id="470"/>
            <p14:sldId id="486"/>
            <p14:sldId id="29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5156"/>
    <a:srgbClr val="044449"/>
    <a:srgbClr val="F5C05B"/>
    <a:srgbClr val="5E5E5E"/>
    <a:srgbClr val="406F70"/>
    <a:srgbClr val="FCFBF7"/>
    <a:srgbClr val="CC9131"/>
    <a:srgbClr val="F26B27"/>
    <a:srgbClr val="C54A9A"/>
    <a:srgbClr val="1EB3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81" autoAdjust="0"/>
    <p:restoredTop sz="93750" autoAdjust="0"/>
  </p:normalViewPr>
  <p:slideViewPr>
    <p:cSldViewPr snapToGrid="0">
      <p:cViewPr varScale="1">
        <p:scale>
          <a:sx n="114" d="100"/>
          <a:sy n="114" d="100"/>
        </p:scale>
        <p:origin x="112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tableStyles" Target="tableStyles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viewProps" Target="viewProp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C2BBE5-951B-7448-9280-3E5E86F1213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4A299-DD6E-4F4E-AAAF-972CE464E9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750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4012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0612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4195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250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10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6958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058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5136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37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580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E" dirty="0"/>
              <a:t>https://www.youtube.com/watch?v=0HZeagYKFaE</a:t>
            </a:r>
          </a:p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1282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2136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4A299-DD6E-4F4E-AAAF-972CE464E94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369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48AD-6592-B642-AC77-A3318D8B851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8B29-4516-0E41-9E10-16487192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2792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with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432" y="622337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659333" y="624697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7400C71-AB78-0A42-AB2E-8469E97585C9}"/>
              </a:ext>
            </a:extLst>
          </p:cNvPr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19050"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23">
            <a:extLst>
              <a:ext uri="{FF2B5EF4-FFF2-40B4-BE49-F238E27FC236}">
                <a16:creationId xmlns:a16="http://schemas.microsoft.com/office/drawing/2014/main" id="{A85599C3-DEB6-F941-B964-10AF6B4D0C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17724B10-6126-564F-A5D3-887B140EE4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just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AD0D5CAB-74C1-0E43-849C-A45CF04F6F04}"/>
              </a:ext>
            </a:extLst>
          </p:cNvPr>
          <p:cNvSpPr/>
          <p:nvPr userDrawn="1"/>
        </p:nvSpPr>
        <p:spPr>
          <a:xfrm>
            <a:off x="-105413" y="-1"/>
            <a:ext cx="6298404" cy="5900507"/>
          </a:xfrm>
          <a:custGeom>
            <a:avLst/>
            <a:gdLst>
              <a:gd name="connsiteX0" fmla="*/ 196547 w 6298404"/>
              <a:gd name="connsiteY0" fmla="*/ 0 h 5900507"/>
              <a:gd name="connsiteX1" fmla="*/ 926203 w 6298404"/>
              <a:gd name="connsiteY1" fmla="*/ 0 h 5900507"/>
              <a:gd name="connsiteX2" fmla="*/ 926203 w 6298404"/>
              <a:gd name="connsiteY2" fmla="*/ 4 h 5900507"/>
              <a:gd name="connsiteX3" fmla="*/ 6298404 w 6298404"/>
              <a:gd name="connsiteY3" fmla="*/ 4 h 5900507"/>
              <a:gd name="connsiteX4" fmla="*/ 6296454 w 6298404"/>
              <a:gd name="connsiteY4" fmla="*/ 44068 h 5900507"/>
              <a:gd name="connsiteX5" fmla="*/ 5516773 w 6298404"/>
              <a:gd name="connsiteY5" fmla="*/ 2716164 h 5900507"/>
              <a:gd name="connsiteX6" fmla="*/ 5369892 w 6298404"/>
              <a:gd name="connsiteY6" fmla="*/ 2976396 h 5900507"/>
              <a:gd name="connsiteX7" fmla="*/ 5373199 w 6298404"/>
              <a:gd name="connsiteY7" fmla="*/ 2976396 h 5900507"/>
              <a:gd name="connsiteX8" fmla="*/ 5254947 w 6298404"/>
              <a:gd name="connsiteY8" fmla="*/ 3174684 h 5900507"/>
              <a:gd name="connsiteX9" fmla="*/ 1199384 w 6298404"/>
              <a:gd name="connsiteY9" fmla="*/ 5871229 h 5900507"/>
              <a:gd name="connsiteX10" fmla="*/ 690892 w 6298404"/>
              <a:gd name="connsiteY10" fmla="*/ 5900504 h 5900507"/>
              <a:gd name="connsiteX11" fmla="*/ 690892 w 6298404"/>
              <a:gd name="connsiteY11" fmla="*/ 5900507 h 5900507"/>
              <a:gd name="connsiteX12" fmla="*/ 0 w 6298404"/>
              <a:gd name="connsiteY12" fmla="*/ 5900507 h 5900507"/>
              <a:gd name="connsiteX13" fmla="*/ 0 w 6298404"/>
              <a:gd name="connsiteY13" fmla="*/ 11319 h 5900507"/>
              <a:gd name="connsiteX14" fmla="*/ 196547 w 6298404"/>
              <a:gd name="connsiteY14" fmla="*/ 4 h 5900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298404" h="5900507">
                <a:moveTo>
                  <a:pt x="196547" y="0"/>
                </a:moveTo>
                <a:lnTo>
                  <a:pt x="926203" y="0"/>
                </a:lnTo>
                <a:lnTo>
                  <a:pt x="926203" y="4"/>
                </a:lnTo>
                <a:lnTo>
                  <a:pt x="6298404" y="4"/>
                </a:lnTo>
                <a:lnTo>
                  <a:pt x="6296454" y="44068"/>
                </a:lnTo>
                <a:cubicBezTo>
                  <a:pt x="6210068" y="1013921"/>
                  <a:pt x="5936180" y="1920575"/>
                  <a:pt x="5516773" y="2716164"/>
                </a:cubicBezTo>
                <a:lnTo>
                  <a:pt x="5369892" y="2976396"/>
                </a:lnTo>
                <a:lnTo>
                  <a:pt x="5373199" y="2976396"/>
                </a:lnTo>
                <a:lnTo>
                  <a:pt x="5254947" y="3174684"/>
                </a:lnTo>
                <a:cubicBezTo>
                  <a:pt x="4330127" y="4657442"/>
                  <a:pt x="2871902" y="5677569"/>
                  <a:pt x="1199384" y="5871229"/>
                </a:cubicBezTo>
                <a:lnTo>
                  <a:pt x="690892" y="5900504"/>
                </a:lnTo>
                <a:lnTo>
                  <a:pt x="690892" y="5900507"/>
                </a:lnTo>
                <a:lnTo>
                  <a:pt x="0" y="5900507"/>
                </a:lnTo>
                <a:lnTo>
                  <a:pt x="0" y="11319"/>
                </a:lnTo>
                <a:lnTo>
                  <a:pt x="196547" y="4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2CFCBA6A-C5E2-0E4D-9DE3-A035457BCA97}"/>
              </a:ext>
            </a:extLst>
          </p:cNvPr>
          <p:cNvSpPr/>
          <p:nvPr userDrawn="1"/>
        </p:nvSpPr>
        <p:spPr>
          <a:xfrm>
            <a:off x="2003112" y="4635607"/>
            <a:ext cx="3558128" cy="1580866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921EB71-8B48-CC4A-8C15-5A7CCE5464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05197" y="2902605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A60EE8C7-6BFE-9E40-9E98-75E3A8F16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34798" y="490160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8C3440FC-7548-0645-A525-1A8B6B986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1763" y="729295"/>
            <a:ext cx="3579566" cy="28460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Quote Here</a:t>
            </a:r>
          </a:p>
        </p:txBody>
      </p:sp>
    </p:spTree>
    <p:extLst>
      <p:ext uri="{BB962C8B-B14F-4D97-AF65-F5344CB8AC3E}">
        <p14:creationId xmlns:p14="http://schemas.microsoft.com/office/powerpoint/2010/main" val="2540343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68A4150-27D0-EE42-9E82-1DE8CF8D2C73}"/>
              </a:ext>
            </a:extLst>
          </p:cNvPr>
          <p:cNvSpPr/>
          <p:nvPr userDrawn="1"/>
        </p:nvSpPr>
        <p:spPr>
          <a:xfrm flipH="1">
            <a:off x="4903" y="0"/>
            <a:ext cx="12164526" cy="5589422"/>
          </a:xfrm>
          <a:custGeom>
            <a:avLst/>
            <a:gdLst>
              <a:gd name="connsiteX0" fmla="*/ 6362307 w 12164526"/>
              <a:gd name="connsiteY0" fmla="*/ 0 h 5589422"/>
              <a:gd name="connsiteX1" fmla="*/ 5574245 w 12164526"/>
              <a:gd name="connsiteY1" fmla="*/ 0 h 5589422"/>
              <a:gd name="connsiteX2" fmla="*/ 5574245 w 12164526"/>
              <a:gd name="connsiteY2" fmla="*/ 3 h 5589422"/>
              <a:gd name="connsiteX3" fmla="*/ 5025051 w 12164526"/>
              <a:gd name="connsiteY3" fmla="*/ 27735 h 5589422"/>
              <a:gd name="connsiteX4" fmla="*/ 499395 w 12164526"/>
              <a:gd name="connsiteY4" fmla="*/ 2796044 h 5589422"/>
              <a:gd name="connsiteX5" fmla="*/ 448395 w 12164526"/>
              <a:gd name="connsiteY5" fmla="*/ 2878297 h 5589422"/>
              <a:gd name="connsiteX6" fmla="*/ 427850 w 12164526"/>
              <a:gd name="connsiteY6" fmla="*/ 2909516 h 5589422"/>
              <a:gd name="connsiteX7" fmla="*/ 92971 w 12164526"/>
              <a:gd name="connsiteY7" fmla="*/ 3514992 h 5589422"/>
              <a:gd name="connsiteX8" fmla="*/ 0 w 12164526"/>
              <a:gd name="connsiteY8" fmla="*/ 3723068 h 5589422"/>
              <a:gd name="connsiteX9" fmla="*/ 0 w 12164526"/>
              <a:gd name="connsiteY9" fmla="*/ 5589419 h 5589422"/>
              <a:gd name="connsiteX10" fmla="*/ 5320097 w 12164526"/>
              <a:gd name="connsiteY10" fmla="*/ 5589419 h 5589422"/>
              <a:gd name="connsiteX11" fmla="*/ 5320097 w 12164526"/>
              <a:gd name="connsiteY11" fmla="*/ 5589422 h 5589422"/>
              <a:gd name="connsiteX12" fmla="*/ 6108160 w 12164526"/>
              <a:gd name="connsiteY12" fmla="*/ 5589422 h 5589422"/>
              <a:gd name="connsiteX13" fmla="*/ 6108160 w 12164526"/>
              <a:gd name="connsiteY13" fmla="*/ 5589419 h 5589422"/>
              <a:gd name="connsiteX14" fmla="*/ 6657355 w 12164526"/>
              <a:gd name="connsiteY14" fmla="*/ 5561688 h 5589422"/>
              <a:gd name="connsiteX15" fmla="*/ 11037546 w 12164526"/>
              <a:gd name="connsiteY15" fmla="*/ 3007309 h 5589422"/>
              <a:gd name="connsiteX16" fmla="*/ 11165263 w 12164526"/>
              <a:gd name="connsiteY16" fmla="*/ 2819476 h 5589422"/>
              <a:gd name="connsiteX17" fmla="*/ 11161691 w 12164526"/>
              <a:gd name="connsiteY17" fmla="*/ 2819476 h 5589422"/>
              <a:gd name="connsiteX18" fmla="*/ 11320329 w 12164526"/>
              <a:gd name="connsiteY18" fmla="*/ 2572963 h 5589422"/>
              <a:gd name="connsiteX19" fmla="*/ 12162420 w 12164526"/>
              <a:gd name="connsiteY19" fmla="*/ 41745 h 5589422"/>
              <a:gd name="connsiteX20" fmla="*/ 12164526 w 12164526"/>
              <a:gd name="connsiteY20" fmla="*/ 3 h 5589422"/>
              <a:gd name="connsiteX21" fmla="*/ 6362307 w 12164526"/>
              <a:gd name="connsiteY21" fmla="*/ 3 h 55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4526" h="5589422">
                <a:moveTo>
                  <a:pt x="6362307" y="0"/>
                </a:moveTo>
                <a:lnTo>
                  <a:pt x="5574245" y="0"/>
                </a:lnTo>
                <a:lnTo>
                  <a:pt x="5574245" y="3"/>
                </a:lnTo>
                <a:lnTo>
                  <a:pt x="5025051" y="27735"/>
                </a:lnTo>
                <a:cubicBezTo>
                  <a:pt x="3128335" y="220357"/>
                  <a:pt x="1486790" y="1276121"/>
                  <a:pt x="499395" y="2796044"/>
                </a:cubicBezTo>
                <a:lnTo>
                  <a:pt x="448395" y="2878297"/>
                </a:lnTo>
                <a:lnTo>
                  <a:pt x="427850" y="2909516"/>
                </a:lnTo>
                <a:cubicBezTo>
                  <a:pt x="305319" y="3104248"/>
                  <a:pt x="193422" y="3306345"/>
                  <a:pt x="92971" y="3514992"/>
                </a:cubicBezTo>
                <a:lnTo>
                  <a:pt x="0" y="3723068"/>
                </a:lnTo>
                <a:lnTo>
                  <a:pt x="0" y="5589419"/>
                </a:lnTo>
                <a:lnTo>
                  <a:pt x="5320097" y="5589419"/>
                </a:lnTo>
                <a:lnTo>
                  <a:pt x="5320097" y="5589422"/>
                </a:lnTo>
                <a:lnTo>
                  <a:pt x="6108160" y="5589422"/>
                </a:lnTo>
                <a:lnTo>
                  <a:pt x="6108160" y="5589419"/>
                </a:lnTo>
                <a:lnTo>
                  <a:pt x="6657355" y="5561688"/>
                </a:lnTo>
                <a:cubicBezTo>
                  <a:pt x="8463749" y="5378238"/>
                  <a:pt x="10038698" y="4411893"/>
                  <a:pt x="11037546" y="3007309"/>
                </a:cubicBezTo>
                <a:lnTo>
                  <a:pt x="11165263" y="2819476"/>
                </a:lnTo>
                <a:lnTo>
                  <a:pt x="11161691" y="2819476"/>
                </a:lnTo>
                <a:lnTo>
                  <a:pt x="11320329" y="2572963"/>
                </a:lnTo>
                <a:cubicBezTo>
                  <a:pt x="11773308" y="1819319"/>
                  <a:pt x="12069119" y="960465"/>
                  <a:pt x="12162420" y="41745"/>
                </a:cubicBezTo>
                <a:lnTo>
                  <a:pt x="12164526" y="3"/>
                </a:lnTo>
                <a:lnTo>
                  <a:pt x="6362307" y="3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432" y="622337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659333" y="624697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921EB71-8B48-CC4A-8C15-5A7CCE5464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8554" y="3688851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A60EE8C7-6BFE-9E40-9E98-75E3A8F16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22572" y="103576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8C3440FC-7548-0645-A525-1A8B6B986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9537" y="1274899"/>
            <a:ext cx="7137380" cy="28460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Quote Here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79F6CEB-8F50-274B-AA3C-D1DBD5BDE00B}"/>
              </a:ext>
            </a:extLst>
          </p:cNvPr>
          <p:cNvSpPr/>
          <p:nvPr userDrawn="1"/>
        </p:nvSpPr>
        <p:spPr>
          <a:xfrm>
            <a:off x="1168938" y="4124270"/>
            <a:ext cx="4511474" cy="2004435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437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6">
            <a:extLst>
              <a:ext uri="{FF2B5EF4-FFF2-40B4-BE49-F238E27FC236}">
                <a16:creationId xmlns:a16="http://schemas.microsoft.com/office/drawing/2014/main" id="{868A4150-27D0-EE42-9E82-1DE8CF8D2C73}"/>
              </a:ext>
            </a:extLst>
          </p:cNvPr>
          <p:cNvSpPr/>
          <p:nvPr userDrawn="1"/>
        </p:nvSpPr>
        <p:spPr>
          <a:xfrm flipH="1">
            <a:off x="4903" y="0"/>
            <a:ext cx="12164526" cy="5589422"/>
          </a:xfrm>
          <a:custGeom>
            <a:avLst/>
            <a:gdLst>
              <a:gd name="connsiteX0" fmla="*/ 6362307 w 12164526"/>
              <a:gd name="connsiteY0" fmla="*/ 0 h 5589422"/>
              <a:gd name="connsiteX1" fmla="*/ 5574245 w 12164526"/>
              <a:gd name="connsiteY1" fmla="*/ 0 h 5589422"/>
              <a:gd name="connsiteX2" fmla="*/ 5574245 w 12164526"/>
              <a:gd name="connsiteY2" fmla="*/ 3 h 5589422"/>
              <a:gd name="connsiteX3" fmla="*/ 5025051 w 12164526"/>
              <a:gd name="connsiteY3" fmla="*/ 27735 h 5589422"/>
              <a:gd name="connsiteX4" fmla="*/ 499395 w 12164526"/>
              <a:gd name="connsiteY4" fmla="*/ 2796044 h 5589422"/>
              <a:gd name="connsiteX5" fmla="*/ 448395 w 12164526"/>
              <a:gd name="connsiteY5" fmla="*/ 2878297 h 5589422"/>
              <a:gd name="connsiteX6" fmla="*/ 427850 w 12164526"/>
              <a:gd name="connsiteY6" fmla="*/ 2909516 h 5589422"/>
              <a:gd name="connsiteX7" fmla="*/ 92971 w 12164526"/>
              <a:gd name="connsiteY7" fmla="*/ 3514992 h 5589422"/>
              <a:gd name="connsiteX8" fmla="*/ 0 w 12164526"/>
              <a:gd name="connsiteY8" fmla="*/ 3723068 h 5589422"/>
              <a:gd name="connsiteX9" fmla="*/ 0 w 12164526"/>
              <a:gd name="connsiteY9" fmla="*/ 5589419 h 5589422"/>
              <a:gd name="connsiteX10" fmla="*/ 5320097 w 12164526"/>
              <a:gd name="connsiteY10" fmla="*/ 5589419 h 5589422"/>
              <a:gd name="connsiteX11" fmla="*/ 5320097 w 12164526"/>
              <a:gd name="connsiteY11" fmla="*/ 5589422 h 5589422"/>
              <a:gd name="connsiteX12" fmla="*/ 6108160 w 12164526"/>
              <a:gd name="connsiteY12" fmla="*/ 5589422 h 5589422"/>
              <a:gd name="connsiteX13" fmla="*/ 6108160 w 12164526"/>
              <a:gd name="connsiteY13" fmla="*/ 5589419 h 5589422"/>
              <a:gd name="connsiteX14" fmla="*/ 6657355 w 12164526"/>
              <a:gd name="connsiteY14" fmla="*/ 5561688 h 5589422"/>
              <a:gd name="connsiteX15" fmla="*/ 11037546 w 12164526"/>
              <a:gd name="connsiteY15" fmla="*/ 3007309 h 5589422"/>
              <a:gd name="connsiteX16" fmla="*/ 11165263 w 12164526"/>
              <a:gd name="connsiteY16" fmla="*/ 2819476 h 5589422"/>
              <a:gd name="connsiteX17" fmla="*/ 11161691 w 12164526"/>
              <a:gd name="connsiteY17" fmla="*/ 2819476 h 5589422"/>
              <a:gd name="connsiteX18" fmla="*/ 11320329 w 12164526"/>
              <a:gd name="connsiteY18" fmla="*/ 2572963 h 5589422"/>
              <a:gd name="connsiteX19" fmla="*/ 12162420 w 12164526"/>
              <a:gd name="connsiteY19" fmla="*/ 41745 h 5589422"/>
              <a:gd name="connsiteX20" fmla="*/ 12164526 w 12164526"/>
              <a:gd name="connsiteY20" fmla="*/ 3 h 5589422"/>
              <a:gd name="connsiteX21" fmla="*/ 6362307 w 12164526"/>
              <a:gd name="connsiteY21" fmla="*/ 3 h 55894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64526" h="5589422">
                <a:moveTo>
                  <a:pt x="6362307" y="0"/>
                </a:moveTo>
                <a:lnTo>
                  <a:pt x="5574245" y="0"/>
                </a:lnTo>
                <a:lnTo>
                  <a:pt x="5574245" y="3"/>
                </a:lnTo>
                <a:lnTo>
                  <a:pt x="5025051" y="27735"/>
                </a:lnTo>
                <a:cubicBezTo>
                  <a:pt x="3128335" y="220357"/>
                  <a:pt x="1486790" y="1276121"/>
                  <a:pt x="499395" y="2796044"/>
                </a:cubicBezTo>
                <a:lnTo>
                  <a:pt x="448395" y="2878297"/>
                </a:lnTo>
                <a:lnTo>
                  <a:pt x="427850" y="2909516"/>
                </a:lnTo>
                <a:cubicBezTo>
                  <a:pt x="305319" y="3104248"/>
                  <a:pt x="193422" y="3306345"/>
                  <a:pt x="92971" y="3514992"/>
                </a:cubicBezTo>
                <a:lnTo>
                  <a:pt x="0" y="3723068"/>
                </a:lnTo>
                <a:lnTo>
                  <a:pt x="0" y="5589419"/>
                </a:lnTo>
                <a:lnTo>
                  <a:pt x="5320097" y="5589419"/>
                </a:lnTo>
                <a:lnTo>
                  <a:pt x="5320097" y="5589422"/>
                </a:lnTo>
                <a:lnTo>
                  <a:pt x="6108160" y="5589422"/>
                </a:lnTo>
                <a:lnTo>
                  <a:pt x="6108160" y="5589419"/>
                </a:lnTo>
                <a:lnTo>
                  <a:pt x="6657355" y="5561688"/>
                </a:lnTo>
                <a:cubicBezTo>
                  <a:pt x="8463749" y="5378238"/>
                  <a:pt x="10038698" y="4411893"/>
                  <a:pt x="11037546" y="3007309"/>
                </a:cubicBezTo>
                <a:lnTo>
                  <a:pt x="11165263" y="2819476"/>
                </a:lnTo>
                <a:lnTo>
                  <a:pt x="11161691" y="2819476"/>
                </a:lnTo>
                <a:lnTo>
                  <a:pt x="11320329" y="2572963"/>
                </a:lnTo>
                <a:cubicBezTo>
                  <a:pt x="11773308" y="1819319"/>
                  <a:pt x="12069119" y="960465"/>
                  <a:pt x="12162420" y="41745"/>
                </a:cubicBezTo>
                <a:lnTo>
                  <a:pt x="12164526" y="3"/>
                </a:lnTo>
                <a:lnTo>
                  <a:pt x="6362307" y="3"/>
                </a:lnTo>
                <a:close/>
              </a:path>
            </a:pathLst>
          </a:custGeom>
          <a:solidFill>
            <a:srgbClr val="04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432" y="622337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659333" y="624697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3921EB71-8B48-CC4A-8C15-5A7CCE5464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48554" y="3688851"/>
            <a:ext cx="785328" cy="1056986"/>
          </a:xfrm>
        </p:spPr>
        <p:txBody>
          <a:bodyPr anchor="t">
            <a:normAutofit/>
          </a:bodyPr>
          <a:lstStyle>
            <a:lvl1pPr marL="0" indent="0" algn="r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”</a:t>
            </a:r>
          </a:p>
        </p:txBody>
      </p:sp>
      <p:sp>
        <p:nvSpPr>
          <p:cNvPr id="11" name="Text Placeholder 23">
            <a:extLst>
              <a:ext uri="{FF2B5EF4-FFF2-40B4-BE49-F238E27FC236}">
                <a16:creationId xmlns:a16="http://schemas.microsoft.com/office/drawing/2014/main" id="{A60EE8C7-6BFE-9E40-9E98-75E3A8F16C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22572" y="1035764"/>
            <a:ext cx="2613204" cy="1221666"/>
          </a:xfrm>
        </p:spPr>
        <p:txBody>
          <a:bodyPr anchor="t">
            <a:normAutofit/>
          </a:bodyPr>
          <a:lstStyle>
            <a:lvl1pPr marL="0" indent="0" algn="l">
              <a:buNone/>
              <a:defRPr sz="9600" b="1" i="0" baseline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defRPr>
            </a:lvl1pPr>
          </a:lstStyle>
          <a:p>
            <a:pPr lvl="0"/>
            <a:r>
              <a:rPr lang="en-US"/>
              <a:t>“</a:t>
            </a:r>
          </a:p>
        </p:txBody>
      </p:sp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8C3440FC-7548-0645-A525-1A8B6B986B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59537" y="1274899"/>
            <a:ext cx="7137380" cy="2846046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 i="1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Quote Here</a:t>
            </a:r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079F6CEB-8F50-274B-AA3C-D1DBD5BDE00B}"/>
              </a:ext>
            </a:extLst>
          </p:cNvPr>
          <p:cNvSpPr/>
          <p:nvPr userDrawn="1"/>
        </p:nvSpPr>
        <p:spPr>
          <a:xfrm>
            <a:off x="1168938" y="4124270"/>
            <a:ext cx="4511474" cy="2004435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32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C1AEDE74-8885-6943-BC09-2D89D1600A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 flipH="1">
            <a:off x="6540708" y="6385"/>
            <a:ext cx="5651292" cy="6261962"/>
          </a:xfrm>
          <a:custGeom>
            <a:avLst/>
            <a:gdLst>
              <a:gd name="connsiteX0" fmla="*/ 0 w 5651292"/>
              <a:gd name="connsiteY0" fmla="*/ 0 h 6261962"/>
              <a:gd name="connsiteX1" fmla="*/ 5651292 w 5651292"/>
              <a:gd name="connsiteY1" fmla="*/ 0 h 6261962"/>
              <a:gd name="connsiteX2" fmla="*/ 5611959 w 5651292"/>
              <a:gd name="connsiteY2" fmla="*/ 316053 h 6261962"/>
              <a:gd name="connsiteX3" fmla="*/ 4724771 w 5651292"/>
              <a:gd name="connsiteY3" fmla="*/ 2858766 h 6261962"/>
              <a:gd name="connsiteX4" fmla="*/ 4548337 w 5651292"/>
              <a:gd name="connsiteY4" fmla="*/ 3145034 h 6261962"/>
              <a:gd name="connsiteX5" fmla="*/ 4552310 w 5651292"/>
              <a:gd name="connsiteY5" fmla="*/ 3145034 h 6261962"/>
              <a:gd name="connsiteX6" fmla="*/ 4410265 w 5651292"/>
              <a:gd name="connsiteY6" fmla="*/ 3363160 h 6261962"/>
              <a:gd name="connsiteX7" fmla="*/ 4023257 w 5651292"/>
              <a:gd name="connsiteY7" fmla="*/ 3879578 h 6261962"/>
              <a:gd name="connsiteX8" fmla="*/ 3820123 w 5651292"/>
              <a:gd name="connsiteY8" fmla="*/ 4115358 h 6261962"/>
              <a:gd name="connsiteX9" fmla="*/ 3666531 w 5651292"/>
              <a:gd name="connsiteY9" fmla="*/ 4115358 h 6261962"/>
              <a:gd name="connsiteX10" fmla="*/ 3666531 w 5651292"/>
              <a:gd name="connsiteY10" fmla="*/ 4115357 h 6261962"/>
              <a:gd name="connsiteX11" fmla="*/ 3482470 w 5651292"/>
              <a:gd name="connsiteY11" fmla="*/ 4115357 h 6261962"/>
              <a:gd name="connsiteX12" fmla="*/ 3482470 w 5651292"/>
              <a:gd name="connsiteY12" fmla="*/ 4115358 h 6261962"/>
              <a:gd name="connsiteX13" fmla="*/ 3354200 w 5651292"/>
              <a:gd name="connsiteY13" fmla="*/ 4121835 h 6261962"/>
              <a:gd name="connsiteX14" fmla="*/ 2297181 w 5651292"/>
              <a:gd name="connsiteY14" fmla="*/ 4768406 h 6261962"/>
              <a:gd name="connsiteX15" fmla="*/ 2285269 w 5651292"/>
              <a:gd name="connsiteY15" fmla="*/ 4787617 h 6261962"/>
              <a:gd name="connsiteX16" fmla="*/ 2280471 w 5651292"/>
              <a:gd name="connsiteY16" fmla="*/ 4794908 h 6261962"/>
              <a:gd name="connsiteX17" fmla="*/ 2068428 w 5651292"/>
              <a:gd name="connsiteY17" fmla="*/ 5411081 h 6261962"/>
              <a:gd name="connsiteX18" fmla="*/ 2067936 w 5651292"/>
              <a:gd name="connsiteY18" fmla="*/ 5420830 h 6261962"/>
              <a:gd name="connsiteX19" fmla="*/ 2237560 w 5651292"/>
              <a:gd name="connsiteY19" fmla="*/ 5420830 h 6261962"/>
              <a:gd name="connsiteX20" fmla="*/ 2075512 w 5651292"/>
              <a:gd name="connsiteY20" fmla="*/ 5517122 h 6261962"/>
              <a:gd name="connsiteX21" fmla="*/ 279265 w 5651292"/>
              <a:gd name="connsiteY21" fmla="*/ 6207765 h 6261962"/>
              <a:gd name="connsiteX22" fmla="*/ 0 w 5651292"/>
              <a:gd name="connsiteY22" fmla="*/ 6261962 h 626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51292" h="6261962">
                <a:moveTo>
                  <a:pt x="0" y="0"/>
                </a:moveTo>
                <a:lnTo>
                  <a:pt x="5651292" y="0"/>
                </a:lnTo>
                <a:lnTo>
                  <a:pt x="5611959" y="316053"/>
                </a:lnTo>
                <a:cubicBezTo>
                  <a:pt x="5472582" y="1233649"/>
                  <a:pt x="5165591" y="2092978"/>
                  <a:pt x="4724771" y="2858766"/>
                </a:cubicBezTo>
                <a:lnTo>
                  <a:pt x="4548337" y="3145034"/>
                </a:lnTo>
                <a:lnTo>
                  <a:pt x="4552310" y="3145034"/>
                </a:lnTo>
                <a:lnTo>
                  <a:pt x="4410265" y="3363160"/>
                </a:lnTo>
                <a:cubicBezTo>
                  <a:pt x="4288760" y="3541562"/>
                  <a:pt x="4159590" y="3713876"/>
                  <a:pt x="4023257" y="3879578"/>
                </a:cubicBezTo>
                <a:lnTo>
                  <a:pt x="3820123" y="4115358"/>
                </a:lnTo>
                <a:lnTo>
                  <a:pt x="3666531" y="4115358"/>
                </a:lnTo>
                <a:lnTo>
                  <a:pt x="3666531" y="4115357"/>
                </a:lnTo>
                <a:lnTo>
                  <a:pt x="3482470" y="4115357"/>
                </a:lnTo>
                <a:lnTo>
                  <a:pt x="3482470" y="4115358"/>
                </a:lnTo>
                <a:lnTo>
                  <a:pt x="3354200" y="4121835"/>
                </a:lnTo>
                <a:cubicBezTo>
                  <a:pt x="2911200" y="4166824"/>
                  <a:pt x="2527798" y="4413410"/>
                  <a:pt x="2297181" y="4768406"/>
                </a:cubicBezTo>
                <a:lnTo>
                  <a:pt x="2285269" y="4787617"/>
                </a:lnTo>
                <a:lnTo>
                  <a:pt x="2280471" y="4794908"/>
                </a:lnTo>
                <a:cubicBezTo>
                  <a:pt x="2165997" y="4976836"/>
                  <a:pt x="2091257" y="5186286"/>
                  <a:pt x="2068428" y="5411081"/>
                </a:cubicBezTo>
                <a:lnTo>
                  <a:pt x="2067936" y="5420830"/>
                </a:lnTo>
                <a:lnTo>
                  <a:pt x="2237560" y="5420830"/>
                </a:lnTo>
                <a:lnTo>
                  <a:pt x="2075512" y="5517122"/>
                </a:lnTo>
                <a:cubicBezTo>
                  <a:pt x="1518664" y="5830408"/>
                  <a:pt x="915401" y="6065336"/>
                  <a:pt x="279265" y="6207765"/>
                </a:cubicBezTo>
                <a:lnTo>
                  <a:pt x="0" y="6261962"/>
                </a:lnTo>
                <a:close/>
              </a:path>
            </a:pathLst>
          </a:custGeom>
          <a:ln>
            <a:noFill/>
          </a:ln>
        </p:spPr>
        <p:txBody>
          <a:bodyPr wrap="square" anchor="t">
            <a:noAutofit/>
          </a:bodyPr>
          <a:lstStyle>
            <a:lvl1pPr marL="0" indent="0" algn="ctr">
              <a:buNone/>
              <a:defRPr>
                <a:solidFill>
                  <a:srgbClr val="5E5E5E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C0ED7FF7-F7D6-8C4B-8D46-DB29490CC4BA}"/>
              </a:ext>
            </a:extLst>
          </p:cNvPr>
          <p:cNvSpPr/>
          <p:nvPr userDrawn="1"/>
        </p:nvSpPr>
        <p:spPr>
          <a:xfrm flipH="1">
            <a:off x="7197438" y="4146121"/>
            <a:ext cx="2953770" cy="1305474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6C50B39-CFAC-9D4F-A60A-82DB388EB798}"/>
              </a:ext>
            </a:extLst>
          </p:cNvPr>
          <p:cNvCxnSpPr/>
          <p:nvPr userDrawn="1"/>
        </p:nvCxnSpPr>
        <p:spPr>
          <a:xfrm flipH="1">
            <a:off x="495791" y="1545048"/>
            <a:ext cx="5377589" cy="0"/>
          </a:xfrm>
          <a:prstGeom prst="line">
            <a:avLst/>
          </a:prstGeom>
          <a:ln w="19050"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8B26062C-1C6A-AE4D-97F4-65D7AD57F6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9604" y="652821"/>
            <a:ext cx="5279028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6639377E-C870-D244-AA5D-943F18E1BC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552" y="1786300"/>
            <a:ext cx="5273104" cy="3947440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2D687B2-B75A-FA41-B2B6-DD2E4C7FBF31}"/>
              </a:ext>
            </a:extLst>
          </p:cNvPr>
          <p:cNvSpPr/>
          <p:nvPr userDrawn="1"/>
        </p:nvSpPr>
        <p:spPr>
          <a:xfrm flipH="1">
            <a:off x="7057088" y="4984845"/>
            <a:ext cx="1834579" cy="815098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992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36CFA7E-FCEF-F84F-81A4-DA1C73867561}"/>
              </a:ext>
            </a:extLst>
          </p:cNvPr>
          <p:cNvSpPr/>
          <p:nvPr userDrawn="1"/>
        </p:nvSpPr>
        <p:spPr>
          <a:xfrm flipH="1">
            <a:off x="9861132" y="349811"/>
            <a:ext cx="2330868" cy="1305474"/>
          </a:xfrm>
          <a:custGeom>
            <a:avLst/>
            <a:gdLst>
              <a:gd name="connsiteX0" fmla="*/ 975693 w 2330868"/>
              <a:gd name="connsiteY0" fmla="*/ 0 h 1305474"/>
              <a:gd name="connsiteX1" fmla="*/ 791632 w 2330868"/>
              <a:gd name="connsiteY1" fmla="*/ 0 h 1305474"/>
              <a:gd name="connsiteX2" fmla="*/ 791632 w 2330868"/>
              <a:gd name="connsiteY2" fmla="*/ 1 h 1305474"/>
              <a:gd name="connsiteX3" fmla="*/ 663361 w 2330868"/>
              <a:gd name="connsiteY3" fmla="*/ 6478 h 1305474"/>
              <a:gd name="connsiteX4" fmla="*/ 55209 w 2330868"/>
              <a:gd name="connsiteY4" fmla="*/ 213511 h 1305474"/>
              <a:gd name="connsiteX5" fmla="*/ 0 w 2330868"/>
              <a:gd name="connsiteY5" fmla="*/ 252115 h 1305474"/>
              <a:gd name="connsiteX6" fmla="*/ 0 w 2330868"/>
              <a:gd name="connsiteY6" fmla="*/ 1305473 h 1305474"/>
              <a:gd name="connsiteX7" fmla="*/ 732273 w 2330868"/>
              <a:gd name="connsiteY7" fmla="*/ 1305473 h 1305474"/>
              <a:gd name="connsiteX8" fmla="*/ 732273 w 2330868"/>
              <a:gd name="connsiteY8" fmla="*/ 1305474 h 1305474"/>
              <a:gd name="connsiteX9" fmla="*/ 916334 w 2330868"/>
              <a:gd name="connsiteY9" fmla="*/ 1305474 h 1305474"/>
              <a:gd name="connsiteX10" fmla="*/ 916334 w 2330868"/>
              <a:gd name="connsiteY10" fmla="*/ 1305473 h 1305474"/>
              <a:gd name="connsiteX11" fmla="*/ 1044605 w 2330868"/>
              <a:gd name="connsiteY11" fmla="*/ 1298996 h 1305474"/>
              <a:gd name="connsiteX12" fmla="*/ 2067649 w 2330868"/>
              <a:gd name="connsiteY12" fmla="*/ 702392 h 1305474"/>
              <a:gd name="connsiteX13" fmla="*/ 2097479 w 2330868"/>
              <a:gd name="connsiteY13" fmla="*/ 658521 h 1305474"/>
              <a:gd name="connsiteX14" fmla="*/ 2096644 w 2330868"/>
              <a:gd name="connsiteY14" fmla="*/ 658521 h 1305474"/>
              <a:gd name="connsiteX15" fmla="*/ 2133696 w 2330868"/>
              <a:gd name="connsiteY15" fmla="*/ 600945 h 1305474"/>
              <a:gd name="connsiteX16" fmla="*/ 2330376 w 2330868"/>
              <a:gd name="connsiteY16" fmla="*/ 9750 h 1305474"/>
              <a:gd name="connsiteX17" fmla="*/ 2330868 w 2330868"/>
              <a:gd name="connsiteY17" fmla="*/ 1 h 1305474"/>
              <a:gd name="connsiteX18" fmla="*/ 975693 w 2330868"/>
              <a:gd name="connsiteY18" fmla="*/ 1 h 1305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330868" h="1305474">
                <a:moveTo>
                  <a:pt x="975693" y="0"/>
                </a:moveTo>
                <a:lnTo>
                  <a:pt x="791632" y="0"/>
                </a:lnTo>
                <a:lnTo>
                  <a:pt x="791632" y="1"/>
                </a:lnTo>
                <a:lnTo>
                  <a:pt x="663361" y="6478"/>
                </a:lnTo>
                <a:cubicBezTo>
                  <a:pt x="441861" y="28973"/>
                  <a:pt x="235261" y="101866"/>
                  <a:pt x="55209" y="213511"/>
                </a:cubicBezTo>
                <a:lnTo>
                  <a:pt x="0" y="252115"/>
                </a:lnTo>
                <a:lnTo>
                  <a:pt x="0" y="1305473"/>
                </a:lnTo>
                <a:lnTo>
                  <a:pt x="732273" y="1305473"/>
                </a:lnTo>
                <a:lnTo>
                  <a:pt x="732273" y="1305474"/>
                </a:lnTo>
                <a:lnTo>
                  <a:pt x="916334" y="1305474"/>
                </a:lnTo>
                <a:lnTo>
                  <a:pt x="916334" y="1305473"/>
                </a:lnTo>
                <a:lnTo>
                  <a:pt x="1044605" y="1298996"/>
                </a:lnTo>
                <a:cubicBezTo>
                  <a:pt x="1466509" y="1256150"/>
                  <a:pt x="1834356" y="1030449"/>
                  <a:pt x="2067649" y="702392"/>
                </a:cubicBezTo>
                <a:lnTo>
                  <a:pt x="2097479" y="658521"/>
                </a:lnTo>
                <a:lnTo>
                  <a:pt x="2096644" y="658521"/>
                </a:lnTo>
                <a:lnTo>
                  <a:pt x="2133696" y="600945"/>
                </a:lnTo>
                <a:cubicBezTo>
                  <a:pt x="2239494" y="424923"/>
                  <a:pt x="2308584" y="224328"/>
                  <a:pt x="2330376" y="9750"/>
                </a:cubicBezTo>
                <a:lnTo>
                  <a:pt x="2330868" y="1"/>
                </a:lnTo>
                <a:lnTo>
                  <a:pt x="975693" y="1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8B26062C-1C6A-AE4D-97F4-65D7AD57F6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9603" y="652821"/>
            <a:ext cx="8857251" cy="1160989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6639377E-C870-D244-AA5D-943F18E1BC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551" y="2503356"/>
            <a:ext cx="10968810" cy="3230383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72D687B2-B75A-FA41-B2B6-DD2E4C7FBF31}"/>
              </a:ext>
            </a:extLst>
          </p:cNvPr>
          <p:cNvSpPr/>
          <p:nvPr userDrawn="1"/>
        </p:nvSpPr>
        <p:spPr>
          <a:xfrm flipH="1">
            <a:off x="9720782" y="1188535"/>
            <a:ext cx="1834579" cy="815098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462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 slide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23">
            <a:extLst>
              <a:ext uri="{FF2B5EF4-FFF2-40B4-BE49-F238E27FC236}">
                <a16:creationId xmlns:a16="http://schemas.microsoft.com/office/drawing/2014/main" id="{8B26062C-1C6A-AE4D-97F4-65D7AD57F64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773179" y="652821"/>
            <a:ext cx="8775233" cy="1160989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1" name="Text Placeholder 25">
            <a:extLst>
              <a:ext uri="{FF2B5EF4-FFF2-40B4-BE49-F238E27FC236}">
                <a16:creationId xmlns:a16="http://schemas.microsoft.com/office/drawing/2014/main" id="{6639377E-C870-D244-AA5D-943F18E1BCA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6551" y="2503356"/>
            <a:ext cx="10968810" cy="3230383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4DD6A6-EA01-4E48-87A8-C48DA0EEB555}"/>
              </a:ext>
            </a:extLst>
          </p:cNvPr>
          <p:cNvGrpSpPr/>
          <p:nvPr userDrawn="1"/>
        </p:nvGrpSpPr>
        <p:grpSpPr>
          <a:xfrm flipH="1">
            <a:off x="0" y="297350"/>
            <a:ext cx="2471218" cy="1653822"/>
            <a:chOff x="9720782" y="349811"/>
            <a:chExt cx="2471218" cy="1653822"/>
          </a:xfrm>
        </p:grpSpPr>
        <p:sp>
          <p:nvSpPr>
            <p:cNvPr id="15" name="Freeform 14">
              <a:extLst>
                <a:ext uri="{FF2B5EF4-FFF2-40B4-BE49-F238E27FC236}">
                  <a16:creationId xmlns:a16="http://schemas.microsoft.com/office/drawing/2014/main" id="{136CFA7E-FCEF-F84F-81A4-DA1C73867561}"/>
                </a:ext>
              </a:extLst>
            </p:cNvPr>
            <p:cNvSpPr/>
            <p:nvPr userDrawn="1"/>
          </p:nvSpPr>
          <p:spPr>
            <a:xfrm flipH="1">
              <a:off x="9861132" y="349811"/>
              <a:ext cx="2330868" cy="1305474"/>
            </a:xfrm>
            <a:custGeom>
              <a:avLst/>
              <a:gdLst>
                <a:gd name="connsiteX0" fmla="*/ 975693 w 2330868"/>
                <a:gd name="connsiteY0" fmla="*/ 0 h 1305474"/>
                <a:gd name="connsiteX1" fmla="*/ 791632 w 2330868"/>
                <a:gd name="connsiteY1" fmla="*/ 0 h 1305474"/>
                <a:gd name="connsiteX2" fmla="*/ 791632 w 2330868"/>
                <a:gd name="connsiteY2" fmla="*/ 1 h 1305474"/>
                <a:gd name="connsiteX3" fmla="*/ 663361 w 2330868"/>
                <a:gd name="connsiteY3" fmla="*/ 6478 h 1305474"/>
                <a:gd name="connsiteX4" fmla="*/ 55209 w 2330868"/>
                <a:gd name="connsiteY4" fmla="*/ 213511 h 1305474"/>
                <a:gd name="connsiteX5" fmla="*/ 0 w 2330868"/>
                <a:gd name="connsiteY5" fmla="*/ 252115 h 1305474"/>
                <a:gd name="connsiteX6" fmla="*/ 0 w 2330868"/>
                <a:gd name="connsiteY6" fmla="*/ 1305473 h 1305474"/>
                <a:gd name="connsiteX7" fmla="*/ 732273 w 2330868"/>
                <a:gd name="connsiteY7" fmla="*/ 1305473 h 1305474"/>
                <a:gd name="connsiteX8" fmla="*/ 732273 w 2330868"/>
                <a:gd name="connsiteY8" fmla="*/ 1305474 h 1305474"/>
                <a:gd name="connsiteX9" fmla="*/ 916334 w 2330868"/>
                <a:gd name="connsiteY9" fmla="*/ 1305474 h 1305474"/>
                <a:gd name="connsiteX10" fmla="*/ 916334 w 2330868"/>
                <a:gd name="connsiteY10" fmla="*/ 1305473 h 1305474"/>
                <a:gd name="connsiteX11" fmla="*/ 1044605 w 2330868"/>
                <a:gd name="connsiteY11" fmla="*/ 1298996 h 1305474"/>
                <a:gd name="connsiteX12" fmla="*/ 2067649 w 2330868"/>
                <a:gd name="connsiteY12" fmla="*/ 702392 h 1305474"/>
                <a:gd name="connsiteX13" fmla="*/ 2097479 w 2330868"/>
                <a:gd name="connsiteY13" fmla="*/ 658521 h 1305474"/>
                <a:gd name="connsiteX14" fmla="*/ 2096644 w 2330868"/>
                <a:gd name="connsiteY14" fmla="*/ 658521 h 1305474"/>
                <a:gd name="connsiteX15" fmla="*/ 2133696 w 2330868"/>
                <a:gd name="connsiteY15" fmla="*/ 600945 h 1305474"/>
                <a:gd name="connsiteX16" fmla="*/ 2330376 w 2330868"/>
                <a:gd name="connsiteY16" fmla="*/ 9750 h 1305474"/>
                <a:gd name="connsiteX17" fmla="*/ 2330868 w 2330868"/>
                <a:gd name="connsiteY17" fmla="*/ 1 h 1305474"/>
                <a:gd name="connsiteX18" fmla="*/ 975693 w 2330868"/>
                <a:gd name="connsiteY18" fmla="*/ 1 h 1305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0868" h="1305474">
                  <a:moveTo>
                    <a:pt x="975693" y="0"/>
                  </a:moveTo>
                  <a:lnTo>
                    <a:pt x="791632" y="0"/>
                  </a:lnTo>
                  <a:lnTo>
                    <a:pt x="791632" y="1"/>
                  </a:lnTo>
                  <a:lnTo>
                    <a:pt x="663361" y="6478"/>
                  </a:lnTo>
                  <a:cubicBezTo>
                    <a:pt x="441861" y="28973"/>
                    <a:pt x="235261" y="101866"/>
                    <a:pt x="55209" y="213511"/>
                  </a:cubicBezTo>
                  <a:lnTo>
                    <a:pt x="0" y="252115"/>
                  </a:lnTo>
                  <a:lnTo>
                    <a:pt x="0" y="1305473"/>
                  </a:lnTo>
                  <a:lnTo>
                    <a:pt x="732273" y="1305473"/>
                  </a:lnTo>
                  <a:lnTo>
                    <a:pt x="732273" y="1305474"/>
                  </a:lnTo>
                  <a:lnTo>
                    <a:pt x="916334" y="1305474"/>
                  </a:lnTo>
                  <a:lnTo>
                    <a:pt x="916334" y="1305473"/>
                  </a:lnTo>
                  <a:lnTo>
                    <a:pt x="1044605" y="1298996"/>
                  </a:lnTo>
                  <a:cubicBezTo>
                    <a:pt x="1466509" y="1256150"/>
                    <a:pt x="1834356" y="1030449"/>
                    <a:pt x="2067649" y="702392"/>
                  </a:cubicBezTo>
                  <a:lnTo>
                    <a:pt x="2097479" y="658521"/>
                  </a:lnTo>
                  <a:lnTo>
                    <a:pt x="2096644" y="658521"/>
                  </a:lnTo>
                  <a:lnTo>
                    <a:pt x="2133696" y="600945"/>
                  </a:lnTo>
                  <a:cubicBezTo>
                    <a:pt x="2239494" y="424923"/>
                    <a:pt x="2308584" y="224328"/>
                    <a:pt x="2330376" y="9750"/>
                  </a:cubicBezTo>
                  <a:lnTo>
                    <a:pt x="2330868" y="1"/>
                  </a:lnTo>
                  <a:lnTo>
                    <a:pt x="975693" y="1"/>
                  </a:lnTo>
                  <a:close/>
                </a:path>
              </a:pathLst>
            </a:custGeom>
            <a:solidFill>
              <a:srgbClr val="406F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72D687B2-B75A-FA41-B2B6-DD2E4C7FBF31}"/>
                </a:ext>
              </a:extLst>
            </p:cNvPr>
            <p:cNvSpPr/>
            <p:nvPr userDrawn="1"/>
          </p:nvSpPr>
          <p:spPr>
            <a:xfrm flipH="1">
              <a:off x="9720782" y="1188535"/>
              <a:ext cx="1834579" cy="815098"/>
            </a:xfrm>
            <a:custGeom>
              <a:avLst/>
              <a:gdLst>
                <a:gd name="connsiteX0" fmla="*/ 5426896 w 11332213"/>
                <a:gd name="connsiteY0" fmla="*/ 0 h 5008483"/>
                <a:gd name="connsiteX1" fmla="*/ 6133050 w 11332213"/>
                <a:gd name="connsiteY1" fmla="*/ 0 h 5008483"/>
                <a:gd name="connsiteX2" fmla="*/ 6133050 w 11332213"/>
                <a:gd name="connsiteY2" fmla="*/ 3 h 5008483"/>
                <a:gd name="connsiteX3" fmla="*/ 11332213 w 11332213"/>
                <a:gd name="connsiteY3" fmla="*/ 3 h 5008483"/>
                <a:gd name="connsiteX4" fmla="*/ 11330326 w 11332213"/>
                <a:gd name="connsiteY4" fmla="*/ 37406 h 5008483"/>
                <a:gd name="connsiteX5" fmla="*/ 10575758 w 11332213"/>
                <a:gd name="connsiteY5" fmla="*/ 2305541 h 5008483"/>
                <a:gd name="connsiteX6" fmla="*/ 10433608 w 11332213"/>
                <a:gd name="connsiteY6" fmla="*/ 2526432 h 5008483"/>
                <a:gd name="connsiteX7" fmla="*/ 10436809 w 11332213"/>
                <a:gd name="connsiteY7" fmla="*/ 2526432 h 5008483"/>
                <a:gd name="connsiteX8" fmla="*/ 10322366 w 11332213"/>
                <a:gd name="connsiteY8" fmla="*/ 2694743 h 5008483"/>
                <a:gd name="connsiteX9" fmla="*/ 6397432 w 11332213"/>
                <a:gd name="connsiteY9" fmla="*/ 4983631 h 5008483"/>
                <a:gd name="connsiteX10" fmla="*/ 5905318 w 11332213"/>
                <a:gd name="connsiteY10" fmla="*/ 5008480 h 5008483"/>
                <a:gd name="connsiteX11" fmla="*/ 5905318 w 11332213"/>
                <a:gd name="connsiteY11" fmla="*/ 5008483 h 5008483"/>
                <a:gd name="connsiteX12" fmla="*/ 5199163 w 11332213"/>
                <a:gd name="connsiteY12" fmla="*/ 5008483 h 5008483"/>
                <a:gd name="connsiteX13" fmla="*/ 5199163 w 11332213"/>
                <a:gd name="connsiteY13" fmla="*/ 5008480 h 5008483"/>
                <a:gd name="connsiteX14" fmla="*/ 0 w 11332213"/>
                <a:gd name="connsiteY14" fmla="*/ 5008480 h 5008483"/>
                <a:gd name="connsiteX15" fmla="*/ 1887 w 11332213"/>
                <a:gd name="connsiteY15" fmla="*/ 4971077 h 5008483"/>
                <a:gd name="connsiteX16" fmla="*/ 815394 w 11332213"/>
                <a:gd name="connsiteY16" fmla="*/ 2607114 h 5008483"/>
                <a:gd name="connsiteX17" fmla="*/ 833803 w 11332213"/>
                <a:gd name="connsiteY17" fmla="*/ 2579140 h 5008483"/>
                <a:gd name="connsiteX18" fmla="*/ 879503 w 11332213"/>
                <a:gd name="connsiteY18" fmla="*/ 2505436 h 5008483"/>
                <a:gd name="connsiteX19" fmla="*/ 4934782 w 11332213"/>
                <a:gd name="connsiteY19" fmla="*/ 24852 h 5008483"/>
                <a:gd name="connsiteX20" fmla="*/ 5426896 w 11332213"/>
                <a:gd name="connsiteY20" fmla="*/ 3 h 5008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1332213" h="5008483">
                  <a:moveTo>
                    <a:pt x="5426896" y="0"/>
                  </a:moveTo>
                  <a:lnTo>
                    <a:pt x="6133050" y="0"/>
                  </a:lnTo>
                  <a:lnTo>
                    <a:pt x="6133050" y="3"/>
                  </a:lnTo>
                  <a:lnTo>
                    <a:pt x="11332213" y="3"/>
                  </a:lnTo>
                  <a:lnTo>
                    <a:pt x="11330326" y="37406"/>
                  </a:lnTo>
                  <a:cubicBezTo>
                    <a:pt x="11246722" y="860639"/>
                    <a:pt x="10981656" y="1630227"/>
                    <a:pt x="10575758" y="2305541"/>
                  </a:cubicBezTo>
                  <a:lnTo>
                    <a:pt x="10433608" y="2526432"/>
                  </a:lnTo>
                  <a:lnTo>
                    <a:pt x="10436809" y="2526432"/>
                  </a:lnTo>
                  <a:lnTo>
                    <a:pt x="10322366" y="2694743"/>
                  </a:lnTo>
                  <a:cubicBezTo>
                    <a:pt x="9427334" y="3953341"/>
                    <a:pt x="8016078" y="4819248"/>
                    <a:pt x="6397432" y="4983631"/>
                  </a:cubicBezTo>
                  <a:lnTo>
                    <a:pt x="5905318" y="5008480"/>
                  </a:lnTo>
                  <a:lnTo>
                    <a:pt x="5905318" y="5008483"/>
                  </a:lnTo>
                  <a:lnTo>
                    <a:pt x="5199163" y="5008483"/>
                  </a:lnTo>
                  <a:lnTo>
                    <a:pt x="5199163" y="5008480"/>
                  </a:lnTo>
                  <a:lnTo>
                    <a:pt x="0" y="5008480"/>
                  </a:lnTo>
                  <a:lnTo>
                    <a:pt x="1887" y="4971077"/>
                  </a:lnTo>
                  <a:cubicBezTo>
                    <a:pt x="89472" y="4108643"/>
                    <a:pt x="376213" y="3305084"/>
                    <a:pt x="815394" y="2607114"/>
                  </a:cubicBezTo>
                  <a:lnTo>
                    <a:pt x="833803" y="2579140"/>
                  </a:lnTo>
                  <a:lnTo>
                    <a:pt x="879503" y="2505436"/>
                  </a:lnTo>
                  <a:cubicBezTo>
                    <a:pt x="1764272" y="1143487"/>
                    <a:pt x="3235203" y="197454"/>
                    <a:pt x="4934782" y="24852"/>
                  </a:cubicBezTo>
                  <a:lnTo>
                    <a:pt x="5426896" y="3"/>
                  </a:lnTo>
                  <a:close/>
                </a:path>
              </a:pathLst>
            </a:custGeom>
            <a:noFill/>
            <a:ln>
              <a:solidFill>
                <a:srgbClr val="F5C05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6711F05-2A47-B348-A827-642057F7CD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432" y="6223371"/>
            <a:ext cx="203964" cy="2698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366D7AB-2970-494C-A6B7-4299E2BF2241}"/>
              </a:ext>
            </a:extLst>
          </p:cNvPr>
          <p:cNvSpPr txBox="1"/>
          <p:nvPr userDrawn="1"/>
        </p:nvSpPr>
        <p:spPr>
          <a:xfrm>
            <a:off x="8659333" y="624697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39661490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 with ic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F5F9BA7-571F-4C47-A20F-A6A2DE65753E}"/>
              </a:ext>
            </a:extLst>
          </p:cNvPr>
          <p:cNvCxnSpPr/>
          <p:nvPr userDrawn="1"/>
        </p:nvCxnSpPr>
        <p:spPr>
          <a:xfrm>
            <a:off x="0" y="2517332"/>
            <a:ext cx="12192000" cy="0"/>
          </a:xfrm>
          <a:prstGeom prst="line">
            <a:avLst/>
          </a:prstGeom>
          <a:ln>
            <a:solidFill>
              <a:srgbClr val="0444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41">
            <a:extLst>
              <a:ext uri="{FF2B5EF4-FFF2-40B4-BE49-F238E27FC236}">
                <a16:creationId xmlns:a16="http://schemas.microsoft.com/office/drawing/2014/main" id="{011DB00C-DF56-EC48-8BAB-4675866B48A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863747" y="2031864"/>
            <a:ext cx="1049910" cy="1049910"/>
          </a:xfrm>
          <a:prstGeom prst="ellipse">
            <a:avLst/>
          </a:prstGeom>
          <a:solidFill>
            <a:srgbClr val="044449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16" name="Text Placeholder 23">
            <a:extLst>
              <a:ext uri="{FF2B5EF4-FFF2-40B4-BE49-F238E27FC236}">
                <a16:creationId xmlns:a16="http://schemas.microsoft.com/office/drawing/2014/main" id="{EB6CC0F4-69A2-4A48-8800-63FFA3B392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4287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Sub Title</a:t>
            </a:r>
          </a:p>
        </p:txBody>
      </p:sp>
      <p:sp>
        <p:nvSpPr>
          <p:cNvPr id="17" name="Text Placeholder 23">
            <a:extLst>
              <a:ext uri="{FF2B5EF4-FFF2-40B4-BE49-F238E27FC236}">
                <a16:creationId xmlns:a16="http://schemas.microsoft.com/office/drawing/2014/main" id="{F552D4BC-9998-D04A-8E28-4B7ECF39708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84287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Main Body Text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857E3B5E-E0ED-1F4F-A6CC-773952B492FD}"/>
              </a:ext>
            </a:extLst>
          </p:cNvPr>
          <p:cNvCxnSpPr/>
          <p:nvPr userDrawn="1"/>
        </p:nvCxnSpPr>
        <p:spPr>
          <a:xfrm flipH="1">
            <a:off x="555813" y="4342602"/>
            <a:ext cx="3591091" cy="0"/>
          </a:xfrm>
          <a:prstGeom prst="line">
            <a:avLst/>
          </a:prstGeom>
          <a:ln>
            <a:solidFill>
              <a:srgbClr val="0444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41">
            <a:extLst>
              <a:ext uri="{FF2B5EF4-FFF2-40B4-BE49-F238E27FC236}">
                <a16:creationId xmlns:a16="http://schemas.microsoft.com/office/drawing/2014/main" id="{7BAEF165-2934-F042-9879-4FC8ADE458D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5691676" y="2031864"/>
            <a:ext cx="1049910" cy="1049910"/>
          </a:xfrm>
          <a:prstGeom prst="ellipse">
            <a:avLst/>
          </a:prstGeom>
          <a:solidFill>
            <a:srgbClr val="406F70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0" name="Text Placeholder 23">
            <a:extLst>
              <a:ext uri="{FF2B5EF4-FFF2-40B4-BE49-F238E27FC236}">
                <a16:creationId xmlns:a16="http://schemas.microsoft.com/office/drawing/2014/main" id="{3758CDC2-462B-984F-8984-550100DE97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51221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Sub Title</a:t>
            </a:r>
          </a:p>
        </p:txBody>
      </p:sp>
      <p:sp>
        <p:nvSpPr>
          <p:cNvPr id="21" name="Text Placeholder 23">
            <a:extLst>
              <a:ext uri="{FF2B5EF4-FFF2-40B4-BE49-F238E27FC236}">
                <a16:creationId xmlns:a16="http://schemas.microsoft.com/office/drawing/2014/main" id="{3AC496FE-E102-3145-AC80-932A87D9DD6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221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Main Body Text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96F25D0-6E91-3B4F-B84C-5E1C405F734D}"/>
              </a:ext>
            </a:extLst>
          </p:cNvPr>
          <p:cNvCxnSpPr/>
          <p:nvPr userDrawn="1"/>
        </p:nvCxnSpPr>
        <p:spPr>
          <a:xfrm flipH="1">
            <a:off x="4383742" y="4342602"/>
            <a:ext cx="3591091" cy="0"/>
          </a:xfrm>
          <a:prstGeom prst="line">
            <a:avLst/>
          </a:prstGeom>
          <a:ln>
            <a:solidFill>
              <a:srgbClr val="406F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41">
            <a:extLst>
              <a:ext uri="{FF2B5EF4-FFF2-40B4-BE49-F238E27FC236}">
                <a16:creationId xmlns:a16="http://schemas.microsoft.com/office/drawing/2014/main" id="{650A3FD1-8F48-EE4A-BF81-E86E73CF4D8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407546" y="2031864"/>
            <a:ext cx="1049910" cy="1049910"/>
          </a:xfrm>
          <a:prstGeom prst="ellipse">
            <a:avLst/>
          </a:prstGeom>
          <a:solidFill>
            <a:srgbClr val="F5C05B"/>
          </a:solidFill>
          <a:ln>
            <a:noFill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2400">
              <a:solidFill>
                <a:srgbClr val="000000"/>
              </a:solidFill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73425C0-FBE5-8C4D-8E8D-7E5C2C4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28086" y="3236316"/>
            <a:ext cx="3408830" cy="10457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30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Sub Title</a:t>
            </a:r>
          </a:p>
        </p:txBody>
      </p:sp>
      <p:sp>
        <p:nvSpPr>
          <p:cNvPr id="25" name="Text Placeholder 23">
            <a:extLst>
              <a:ext uri="{FF2B5EF4-FFF2-40B4-BE49-F238E27FC236}">
                <a16:creationId xmlns:a16="http://schemas.microsoft.com/office/drawing/2014/main" id="{BFE964B2-3B7F-6545-9A52-58961AFA092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28086" y="4432247"/>
            <a:ext cx="3408830" cy="141274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Main Body Text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BA3A1136-C989-1E46-B9E2-F43E94AAD886}"/>
              </a:ext>
            </a:extLst>
          </p:cNvPr>
          <p:cNvCxnSpPr/>
          <p:nvPr userDrawn="1"/>
        </p:nvCxnSpPr>
        <p:spPr>
          <a:xfrm flipH="1">
            <a:off x="8099612" y="4342602"/>
            <a:ext cx="3591091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FBCA3BE8-C0E8-D64C-AC53-A1ECC93018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-94025" y="900212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pic>
        <p:nvPicPr>
          <p:cNvPr id="31" name="Picture 30" descr="A picture containing drawing&#10;&#10;Description automatically generated">
            <a:extLst>
              <a:ext uri="{FF2B5EF4-FFF2-40B4-BE49-F238E27FC236}">
                <a16:creationId xmlns:a16="http://schemas.microsoft.com/office/drawing/2014/main" id="{CFB8BBE4-D85B-E24F-822C-567C20318B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975" y="6098205"/>
            <a:ext cx="203964" cy="269828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7DA4D82-9E24-1145-A6D3-7B6CC85BB580}"/>
              </a:ext>
            </a:extLst>
          </p:cNvPr>
          <p:cNvSpPr txBox="1"/>
          <p:nvPr userDrawn="1"/>
        </p:nvSpPr>
        <p:spPr>
          <a:xfrm>
            <a:off x="-1" y="6385778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1493237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6041FA4-C8B8-5E47-8932-F4D63CB17F83}"/>
              </a:ext>
            </a:extLst>
          </p:cNvPr>
          <p:cNvSpPr/>
          <p:nvPr userDrawn="1"/>
        </p:nvSpPr>
        <p:spPr>
          <a:xfrm>
            <a:off x="4903304" y="1126433"/>
            <a:ext cx="7288696" cy="1302295"/>
          </a:xfrm>
          <a:prstGeom prst="rect">
            <a:avLst/>
          </a:prstGeom>
          <a:solidFill>
            <a:srgbClr val="04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A71EA6-6A1C-8F4C-9C08-F81853612952}"/>
              </a:ext>
            </a:extLst>
          </p:cNvPr>
          <p:cNvSpPr/>
          <p:nvPr userDrawn="1"/>
        </p:nvSpPr>
        <p:spPr>
          <a:xfrm>
            <a:off x="4903304" y="2749824"/>
            <a:ext cx="7288696" cy="1302295"/>
          </a:xfrm>
          <a:prstGeom prst="rect">
            <a:avLst/>
          </a:pr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79A9E6-E2C7-1549-9608-8E85C1B75E4C}"/>
              </a:ext>
            </a:extLst>
          </p:cNvPr>
          <p:cNvSpPr/>
          <p:nvPr userDrawn="1"/>
        </p:nvSpPr>
        <p:spPr>
          <a:xfrm>
            <a:off x="4903304" y="4373215"/>
            <a:ext cx="7288696" cy="1302295"/>
          </a:xfrm>
          <a:prstGeom prst="rect">
            <a:avLst/>
          </a:prstGeom>
          <a:solidFill>
            <a:srgbClr val="F5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4FC142-62E2-1E45-876B-A967920D3B56}"/>
              </a:ext>
            </a:extLst>
          </p:cNvPr>
          <p:cNvCxnSpPr/>
          <p:nvPr userDrawn="1"/>
        </p:nvCxnSpPr>
        <p:spPr>
          <a:xfrm>
            <a:off x="6175512" y="1223543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2C144A9-B0E6-6F49-B680-F3939719C6F0}"/>
              </a:ext>
            </a:extLst>
          </p:cNvPr>
          <p:cNvCxnSpPr/>
          <p:nvPr userDrawn="1"/>
        </p:nvCxnSpPr>
        <p:spPr>
          <a:xfrm>
            <a:off x="6175512" y="285205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BB7A1A1-D892-3340-8CEB-2DF3A1550FC6}"/>
              </a:ext>
            </a:extLst>
          </p:cNvPr>
          <p:cNvCxnSpPr/>
          <p:nvPr userDrawn="1"/>
        </p:nvCxnSpPr>
        <p:spPr>
          <a:xfrm>
            <a:off x="6175512" y="4496389"/>
            <a:ext cx="0" cy="1042579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36">
            <a:extLst>
              <a:ext uri="{FF2B5EF4-FFF2-40B4-BE49-F238E27FC236}">
                <a16:creationId xmlns:a16="http://schemas.microsoft.com/office/drawing/2014/main" id="{EA1431D8-C3DD-9341-960C-34C4CAAD5B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56" y="677649"/>
            <a:ext cx="1176669" cy="5446643"/>
          </a:xfrm>
          <a:prstGeom prst="rect">
            <a:avLst/>
          </a:prstGeom>
        </p:spPr>
      </p:pic>
      <p:sp>
        <p:nvSpPr>
          <p:cNvPr id="38" name="Text Placeholder 23">
            <a:extLst>
              <a:ext uri="{FF2B5EF4-FFF2-40B4-BE49-F238E27FC236}">
                <a16:creationId xmlns:a16="http://schemas.microsoft.com/office/drawing/2014/main" id="{2AF6C089-9985-F746-9018-EE98A485504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9" name="Text Placeholder 25">
            <a:extLst>
              <a:ext uri="{FF2B5EF4-FFF2-40B4-BE49-F238E27FC236}">
                <a16:creationId xmlns:a16="http://schemas.microsoft.com/office/drawing/2014/main" id="{B2A5D283-F805-6143-BF44-B9512E1C888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Sub Title</a:t>
            </a:r>
          </a:p>
        </p:txBody>
      </p: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98C034C7-2EE7-3B48-8585-70C8A1E4A1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1126433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8B0D704-0A4B-7540-8B5A-071583897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1126433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95CDBD2-6CDA-D842-B17F-E00799245D64}"/>
              </a:ext>
            </a:extLst>
          </p:cNvPr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C0A8FBF-7591-294A-9D13-6ABE5E35D5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2740524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7288F69-0531-1646-BBD8-87685C7490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2740524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6E2B9549-34AD-1349-A68D-5CE33F7E37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4387646"/>
            <a:ext cx="1176670" cy="1292995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36B4533-29F3-E248-9349-559972D09E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4387646"/>
            <a:ext cx="5353929" cy="1292995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2E996E-F346-BE49-88EE-7AA6024A86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0A9BBA1-6715-614A-9985-1B566C924646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4678926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6A8F0427-21AA-B14D-BBA9-6F39F131B347}"/>
              </a:ext>
            </a:extLst>
          </p:cNvPr>
          <p:cNvSpPr/>
          <p:nvPr userDrawn="1"/>
        </p:nvSpPr>
        <p:spPr>
          <a:xfrm>
            <a:off x="-32035" y="489"/>
            <a:ext cx="11967862" cy="5497499"/>
          </a:xfrm>
          <a:custGeom>
            <a:avLst/>
            <a:gdLst>
              <a:gd name="connsiteX0" fmla="*/ 0 w 11967862"/>
              <a:gd name="connsiteY0" fmla="*/ 0 h 5497499"/>
              <a:gd name="connsiteX1" fmla="*/ 11967862 w 11967862"/>
              <a:gd name="connsiteY1" fmla="*/ 0 h 5497499"/>
              <a:gd name="connsiteX2" fmla="*/ 11870336 w 11967862"/>
              <a:gd name="connsiteY2" fmla="*/ 319524 h 5497499"/>
              <a:gd name="connsiteX3" fmla="*/ 11188239 w 11967862"/>
              <a:gd name="connsiteY3" fmla="*/ 1796423 h 5497499"/>
              <a:gd name="connsiteX4" fmla="*/ 10993596 w 11967862"/>
              <a:gd name="connsiteY4" fmla="*/ 2098884 h 5497499"/>
              <a:gd name="connsiteX5" fmla="*/ 10997979 w 11967862"/>
              <a:gd name="connsiteY5" fmla="*/ 2098884 h 5497499"/>
              <a:gd name="connsiteX6" fmla="*/ 10841275 w 11967862"/>
              <a:gd name="connsiteY6" fmla="*/ 2329348 h 5497499"/>
              <a:gd name="connsiteX7" fmla="*/ 5466954 w 11967862"/>
              <a:gd name="connsiteY7" fmla="*/ 5463470 h 5497499"/>
              <a:gd name="connsiteX8" fmla="*/ 4793114 w 11967862"/>
              <a:gd name="connsiteY8" fmla="*/ 5497495 h 5497499"/>
              <a:gd name="connsiteX9" fmla="*/ 4793114 w 11967862"/>
              <a:gd name="connsiteY9" fmla="*/ 5497499 h 5497499"/>
              <a:gd name="connsiteX10" fmla="*/ 3826192 w 11967862"/>
              <a:gd name="connsiteY10" fmla="*/ 5497499 h 5497499"/>
              <a:gd name="connsiteX11" fmla="*/ 3826192 w 11967862"/>
              <a:gd name="connsiteY11" fmla="*/ 5497495 h 5497499"/>
              <a:gd name="connsiteX12" fmla="*/ 0 w 11967862"/>
              <a:gd name="connsiteY12" fmla="*/ 5497495 h 549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67862" h="5497499">
                <a:moveTo>
                  <a:pt x="0" y="0"/>
                </a:moveTo>
                <a:lnTo>
                  <a:pt x="11967862" y="0"/>
                </a:lnTo>
                <a:lnTo>
                  <a:pt x="11870336" y="319524"/>
                </a:lnTo>
                <a:cubicBezTo>
                  <a:pt x="11695816" y="839460"/>
                  <a:pt x="11466132" y="1334077"/>
                  <a:pt x="11188239" y="1796423"/>
                </a:cubicBezTo>
                <a:lnTo>
                  <a:pt x="10993596" y="2098884"/>
                </a:lnTo>
                <a:lnTo>
                  <a:pt x="10997979" y="2098884"/>
                </a:lnTo>
                <a:lnTo>
                  <a:pt x="10841275" y="2329348"/>
                </a:lnTo>
                <a:cubicBezTo>
                  <a:pt x="9615728" y="4052718"/>
                  <a:pt x="7683328" y="5238384"/>
                  <a:pt x="5466954" y="5463470"/>
                </a:cubicBezTo>
                <a:lnTo>
                  <a:pt x="4793114" y="5497495"/>
                </a:lnTo>
                <a:lnTo>
                  <a:pt x="4793114" y="5497499"/>
                </a:lnTo>
                <a:lnTo>
                  <a:pt x="3826192" y="5497499"/>
                </a:lnTo>
                <a:lnTo>
                  <a:pt x="3826192" y="5497495"/>
                </a:lnTo>
                <a:lnTo>
                  <a:pt x="0" y="5497495"/>
                </a:lnTo>
                <a:close/>
              </a:path>
            </a:pathLst>
          </a:custGeom>
          <a:solidFill>
            <a:srgbClr val="04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64570" y="839821"/>
            <a:ext cx="4570242" cy="697353"/>
          </a:xfrm>
        </p:spPr>
        <p:txBody>
          <a:bodyPr>
            <a:noAutofit/>
          </a:bodyPr>
          <a:lstStyle>
            <a:lvl1pPr marL="0" indent="0" algn="l">
              <a:buNone/>
              <a:defRPr sz="4800" b="1" baseline="0">
                <a:solidFill>
                  <a:srgbClr val="F5C05B"/>
                </a:solidFill>
                <a:latin typeface="+mn-lt"/>
              </a:defRPr>
            </a:lvl1pPr>
          </a:lstStyle>
          <a:p>
            <a:pPr lvl="0"/>
            <a:r>
              <a:rPr lang="en-US"/>
              <a:t>DIVIDER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AAF9D7-1A38-8C49-9090-D89F5BC697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570" y="1537174"/>
            <a:ext cx="4570242" cy="697353"/>
          </a:xfrm>
        </p:spPr>
        <p:txBody>
          <a:bodyPr>
            <a:noAutofit/>
          </a:bodyPr>
          <a:lstStyle>
            <a:lvl1pPr marL="0" indent="0" algn="l">
              <a:buNone/>
              <a:defRPr sz="4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SLIDE</a:t>
            </a:r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0528" y="623618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371429" y="625978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51" name="Freeform 50">
            <a:extLst>
              <a:ext uri="{FF2B5EF4-FFF2-40B4-BE49-F238E27FC236}">
                <a16:creationId xmlns:a16="http://schemas.microsoft.com/office/drawing/2014/main" id="{9455F598-25EE-2E42-AE82-EC89029410A8}"/>
              </a:ext>
            </a:extLst>
          </p:cNvPr>
          <p:cNvSpPr/>
          <p:nvPr userDrawn="1"/>
        </p:nvSpPr>
        <p:spPr>
          <a:xfrm>
            <a:off x="5731417" y="1954693"/>
            <a:ext cx="6655299" cy="3924195"/>
          </a:xfrm>
          <a:custGeom>
            <a:avLst/>
            <a:gdLst>
              <a:gd name="connsiteX0" fmla="*/ 4252026 w 6655299"/>
              <a:gd name="connsiteY0" fmla="*/ 0 h 3924195"/>
              <a:gd name="connsiteX1" fmla="*/ 4805304 w 6655299"/>
              <a:gd name="connsiteY1" fmla="*/ 0 h 3924195"/>
              <a:gd name="connsiteX2" fmla="*/ 4805304 w 6655299"/>
              <a:gd name="connsiteY2" fmla="*/ 3 h 3924195"/>
              <a:gd name="connsiteX3" fmla="*/ 6655299 w 6655299"/>
              <a:gd name="connsiteY3" fmla="*/ 3 h 3924195"/>
              <a:gd name="connsiteX4" fmla="*/ 6655299 w 6655299"/>
              <a:gd name="connsiteY4" fmla="*/ 3389239 h 3924195"/>
              <a:gd name="connsiteX5" fmla="*/ 6563426 w 6655299"/>
              <a:gd name="connsiteY5" fmla="*/ 3440322 h 3924195"/>
              <a:gd name="connsiteX6" fmla="*/ 5012450 w 6655299"/>
              <a:gd name="connsiteY6" fmla="*/ 3904723 h 3924195"/>
              <a:gd name="connsiteX7" fmla="*/ 4626874 w 6655299"/>
              <a:gd name="connsiteY7" fmla="*/ 3924193 h 3924195"/>
              <a:gd name="connsiteX8" fmla="*/ 4626874 w 6655299"/>
              <a:gd name="connsiteY8" fmla="*/ 3924195 h 3924195"/>
              <a:gd name="connsiteX9" fmla="*/ 4073595 w 6655299"/>
              <a:gd name="connsiteY9" fmla="*/ 3924195 h 3924195"/>
              <a:gd name="connsiteX10" fmla="*/ 4073595 w 6655299"/>
              <a:gd name="connsiteY10" fmla="*/ 3924193 h 3924195"/>
              <a:gd name="connsiteX11" fmla="*/ 0 w 6655299"/>
              <a:gd name="connsiteY11" fmla="*/ 3924193 h 3924195"/>
              <a:gd name="connsiteX12" fmla="*/ 1479 w 6655299"/>
              <a:gd name="connsiteY12" fmla="*/ 3894887 h 3924195"/>
              <a:gd name="connsiteX13" fmla="*/ 638869 w 6655299"/>
              <a:gd name="connsiteY13" fmla="*/ 2042699 h 3924195"/>
              <a:gd name="connsiteX14" fmla="*/ 653293 w 6655299"/>
              <a:gd name="connsiteY14" fmla="*/ 2020781 h 3924195"/>
              <a:gd name="connsiteX15" fmla="*/ 689099 w 6655299"/>
              <a:gd name="connsiteY15" fmla="*/ 1963034 h 3924195"/>
              <a:gd name="connsiteX16" fmla="*/ 3866450 w 6655299"/>
              <a:gd name="connsiteY16" fmla="*/ 19472 h 3924195"/>
              <a:gd name="connsiteX17" fmla="*/ 4252026 w 6655299"/>
              <a:gd name="connsiteY17" fmla="*/ 3 h 392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55299" h="3924195">
                <a:moveTo>
                  <a:pt x="4252026" y="0"/>
                </a:moveTo>
                <a:lnTo>
                  <a:pt x="4805304" y="0"/>
                </a:lnTo>
                <a:lnTo>
                  <a:pt x="4805304" y="3"/>
                </a:lnTo>
                <a:lnTo>
                  <a:pt x="6655299" y="3"/>
                </a:lnTo>
                <a:lnTo>
                  <a:pt x="6655299" y="3389239"/>
                </a:lnTo>
                <a:lnTo>
                  <a:pt x="6563426" y="3440322"/>
                </a:lnTo>
                <a:cubicBezTo>
                  <a:pt x="6091045" y="3686821"/>
                  <a:pt x="5567298" y="3848375"/>
                  <a:pt x="5012450" y="3904723"/>
                </a:cubicBezTo>
                <a:lnTo>
                  <a:pt x="4626874" y="3924193"/>
                </a:lnTo>
                <a:lnTo>
                  <a:pt x="4626874" y="3924195"/>
                </a:lnTo>
                <a:lnTo>
                  <a:pt x="4073595" y="3924195"/>
                </a:lnTo>
                <a:lnTo>
                  <a:pt x="4073595" y="3924193"/>
                </a:lnTo>
                <a:lnTo>
                  <a:pt x="0" y="3924193"/>
                </a:lnTo>
                <a:lnTo>
                  <a:pt x="1479" y="3894887"/>
                </a:lnTo>
                <a:cubicBezTo>
                  <a:pt x="70102" y="3219162"/>
                  <a:pt x="294767" y="2589565"/>
                  <a:pt x="638869" y="2042699"/>
                </a:cubicBezTo>
                <a:lnTo>
                  <a:pt x="653293" y="2020781"/>
                </a:lnTo>
                <a:lnTo>
                  <a:pt x="689099" y="1963034"/>
                </a:lnTo>
                <a:cubicBezTo>
                  <a:pt x="1382324" y="895933"/>
                  <a:pt x="2534813" y="154707"/>
                  <a:pt x="3866450" y="19472"/>
                </a:cubicBezTo>
                <a:lnTo>
                  <a:pt x="4252026" y="3"/>
                </a:lnTo>
                <a:close/>
              </a:path>
            </a:pathLst>
          </a:custGeom>
          <a:noFill/>
          <a:ln w="28575"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98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form 40">
            <a:extLst>
              <a:ext uri="{FF2B5EF4-FFF2-40B4-BE49-F238E27FC236}">
                <a16:creationId xmlns:a16="http://schemas.microsoft.com/office/drawing/2014/main" id="{6A8F0427-21AA-B14D-BBA9-6F39F131B347}"/>
              </a:ext>
            </a:extLst>
          </p:cNvPr>
          <p:cNvSpPr/>
          <p:nvPr userDrawn="1"/>
        </p:nvSpPr>
        <p:spPr>
          <a:xfrm>
            <a:off x="-32035" y="489"/>
            <a:ext cx="11967862" cy="5497499"/>
          </a:xfrm>
          <a:custGeom>
            <a:avLst/>
            <a:gdLst>
              <a:gd name="connsiteX0" fmla="*/ 0 w 11967862"/>
              <a:gd name="connsiteY0" fmla="*/ 0 h 5497499"/>
              <a:gd name="connsiteX1" fmla="*/ 11967862 w 11967862"/>
              <a:gd name="connsiteY1" fmla="*/ 0 h 5497499"/>
              <a:gd name="connsiteX2" fmla="*/ 11870336 w 11967862"/>
              <a:gd name="connsiteY2" fmla="*/ 319524 h 5497499"/>
              <a:gd name="connsiteX3" fmla="*/ 11188239 w 11967862"/>
              <a:gd name="connsiteY3" fmla="*/ 1796423 h 5497499"/>
              <a:gd name="connsiteX4" fmla="*/ 10993596 w 11967862"/>
              <a:gd name="connsiteY4" fmla="*/ 2098884 h 5497499"/>
              <a:gd name="connsiteX5" fmla="*/ 10997979 w 11967862"/>
              <a:gd name="connsiteY5" fmla="*/ 2098884 h 5497499"/>
              <a:gd name="connsiteX6" fmla="*/ 10841275 w 11967862"/>
              <a:gd name="connsiteY6" fmla="*/ 2329348 h 5497499"/>
              <a:gd name="connsiteX7" fmla="*/ 5466954 w 11967862"/>
              <a:gd name="connsiteY7" fmla="*/ 5463470 h 5497499"/>
              <a:gd name="connsiteX8" fmla="*/ 4793114 w 11967862"/>
              <a:gd name="connsiteY8" fmla="*/ 5497495 h 5497499"/>
              <a:gd name="connsiteX9" fmla="*/ 4793114 w 11967862"/>
              <a:gd name="connsiteY9" fmla="*/ 5497499 h 5497499"/>
              <a:gd name="connsiteX10" fmla="*/ 3826192 w 11967862"/>
              <a:gd name="connsiteY10" fmla="*/ 5497499 h 5497499"/>
              <a:gd name="connsiteX11" fmla="*/ 3826192 w 11967862"/>
              <a:gd name="connsiteY11" fmla="*/ 5497495 h 5497499"/>
              <a:gd name="connsiteX12" fmla="*/ 0 w 11967862"/>
              <a:gd name="connsiteY12" fmla="*/ 5497495 h 5497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967862" h="5497499">
                <a:moveTo>
                  <a:pt x="0" y="0"/>
                </a:moveTo>
                <a:lnTo>
                  <a:pt x="11967862" y="0"/>
                </a:lnTo>
                <a:lnTo>
                  <a:pt x="11870336" y="319524"/>
                </a:lnTo>
                <a:cubicBezTo>
                  <a:pt x="11695816" y="839460"/>
                  <a:pt x="11466132" y="1334077"/>
                  <a:pt x="11188239" y="1796423"/>
                </a:cubicBezTo>
                <a:lnTo>
                  <a:pt x="10993596" y="2098884"/>
                </a:lnTo>
                <a:lnTo>
                  <a:pt x="10997979" y="2098884"/>
                </a:lnTo>
                <a:lnTo>
                  <a:pt x="10841275" y="2329348"/>
                </a:lnTo>
                <a:cubicBezTo>
                  <a:pt x="9615728" y="4052718"/>
                  <a:pt x="7683328" y="5238384"/>
                  <a:pt x="5466954" y="5463470"/>
                </a:cubicBezTo>
                <a:lnTo>
                  <a:pt x="4793114" y="5497495"/>
                </a:lnTo>
                <a:lnTo>
                  <a:pt x="4793114" y="5497499"/>
                </a:lnTo>
                <a:lnTo>
                  <a:pt x="3826192" y="5497499"/>
                </a:lnTo>
                <a:lnTo>
                  <a:pt x="3826192" y="5497495"/>
                </a:lnTo>
                <a:lnTo>
                  <a:pt x="0" y="5497495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Freeform 41">
            <a:extLst>
              <a:ext uri="{FF2B5EF4-FFF2-40B4-BE49-F238E27FC236}">
                <a16:creationId xmlns:a16="http://schemas.microsoft.com/office/drawing/2014/main" id="{7E2CB3AD-D17D-C74F-9E53-0AD5B51C1AF0}"/>
              </a:ext>
            </a:extLst>
          </p:cNvPr>
          <p:cNvSpPr/>
          <p:nvPr userDrawn="1"/>
        </p:nvSpPr>
        <p:spPr>
          <a:xfrm>
            <a:off x="5731417" y="1954693"/>
            <a:ext cx="6655299" cy="3924195"/>
          </a:xfrm>
          <a:custGeom>
            <a:avLst/>
            <a:gdLst>
              <a:gd name="connsiteX0" fmla="*/ 4252026 w 6655299"/>
              <a:gd name="connsiteY0" fmla="*/ 0 h 3924195"/>
              <a:gd name="connsiteX1" fmla="*/ 4805304 w 6655299"/>
              <a:gd name="connsiteY1" fmla="*/ 0 h 3924195"/>
              <a:gd name="connsiteX2" fmla="*/ 4805304 w 6655299"/>
              <a:gd name="connsiteY2" fmla="*/ 3 h 3924195"/>
              <a:gd name="connsiteX3" fmla="*/ 6655299 w 6655299"/>
              <a:gd name="connsiteY3" fmla="*/ 3 h 3924195"/>
              <a:gd name="connsiteX4" fmla="*/ 6655299 w 6655299"/>
              <a:gd name="connsiteY4" fmla="*/ 3389239 h 3924195"/>
              <a:gd name="connsiteX5" fmla="*/ 6563426 w 6655299"/>
              <a:gd name="connsiteY5" fmla="*/ 3440322 h 3924195"/>
              <a:gd name="connsiteX6" fmla="*/ 5012450 w 6655299"/>
              <a:gd name="connsiteY6" fmla="*/ 3904723 h 3924195"/>
              <a:gd name="connsiteX7" fmla="*/ 4626874 w 6655299"/>
              <a:gd name="connsiteY7" fmla="*/ 3924193 h 3924195"/>
              <a:gd name="connsiteX8" fmla="*/ 4626874 w 6655299"/>
              <a:gd name="connsiteY8" fmla="*/ 3924195 h 3924195"/>
              <a:gd name="connsiteX9" fmla="*/ 4073595 w 6655299"/>
              <a:gd name="connsiteY9" fmla="*/ 3924195 h 3924195"/>
              <a:gd name="connsiteX10" fmla="*/ 4073595 w 6655299"/>
              <a:gd name="connsiteY10" fmla="*/ 3924193 h 3924195"/>
              <a:gd name="connsiteX11" fmla="*/ 0 w 6655299"/>
              <a:gd name="connsiteY11" fmla="*/ 3924193 h 3924195"/>
              <a:gd name="connsiteX12" fmla="*/ 1479 w 6655299"/>
              <a:gd name="connsiteY12" fmla="*/ 3894887 h 3924195"/>
              <a:gd name="connsiteX13" fmla="*/ 638869 w 6655299"/>
              <a:gd name="connsiteY13" fmla="*/ 2042699 h 3924195"/>
              <a:gd name="connsiteX14" fmla="*/ 653293 w 6655299"/>
              <a:gd name="connsiteY14" fmla="*/ 2020781 h 3924195"/>
              <a:gd name="connsiteX15" fmla="*/ 689099 w 6655299"/>
              <a:gd name="connsiteY15" fmla="*/ 1963034 h 3924195"/>
              <a:gd name="connsiteX16" fmla="*/ 3866450 w 6655299"/>
              <a:gd name="connsiteY16" fmla="*/ 19472 h 3924195"/>
              <a:gd name="connsiteX17" fmla="*/ 4252026 w 6655299"/>
              <a:gd name="connsiteY17" fmla="*/ 3 h 39241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6655299" h="3924195">
                <a:moveTo>
                  <a:pt x="4252026" y="0"/>
                </a:moveTo>
                <a:lnTo>
                  <a:pt x="4805304" y="0"/>
                </a:lnTo>
                <a:lnTo>
                  <a:pt x="4805304" y="3"/>
                </a:lnTo>
                <a:lnTo>
                  <a:pt x="6655299" y="3"/>
                </a:lnTo>
                <a:lnTo>
                  <a:pt x="6655299" y="3389239"/>
                </a:lnTo>
                <a:lnTo>
                  <a:pt x="6563426" y="3440322"/>
                </a:lnTo>
                <a:cubicBezTo>
                  <a:pt x="6091045" y="3686821"/>
                  <a:pt x="5567298" y="3848375"/>
                  <a:pt x="5012450" y="3904723"/>
                </a:cubicBezTo>
                <a:lnTo>
                  <a:pt x="4626874" y="3924193"/>
                </a:lnTo>
                <a:lnTo>
                  <a:pt x="4626874" y="3924195"/>
                </a:lnTo>
                <a:lnTo>
                  <a:pt x="4073595" y="3924195"/>
                </a:lnTo>
                <a:lnTo>
                  <a:pt x="4073595" y="3924193"/>
                </a:lnTo>
                <a:lnTo>
                  <a:pt x="0" y="3924193"/>
                </a:lnTo>
                <a:lnTo>
                  <a:pt x="1479" y="3894887"/>
                </a:lnTo>
                <a:cubicBezTo>
                  <a:pt x="70102" y="3219162"/>
                  <a:pt x="294767" y="2589565"/>
                  <a:pt x="638869" y="2042699"/>
                </a:cubicBezTo>
                <a:lnTo>
                  <a:pt x="653293" y="2020781"/>
                </a:lnTo>
                <a:lnTo>
                  <a:pt x="689099" y="1963034"/>
                </a:lnTo>
                <a:cubicBezTo>
                  <a:pt x="1382324" y="895933"/>
                  <a:pt x="2534813" y="154707"/>
                  <a:pt x="3866450" y="19472"/>
                </a:cubicBezTo>
                <a:lnTo>
                  <a:pt x="4252026" y="3"/>
                </a:lnTo>
                <a:close/>
              </a:path>
            </a:pathLst>
          </a:custGeom>
          <a:noFill/>
          <a:ln w="28575"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564570" y="839821"/>
            <a:ext cx="4570242" cy="697353"/>
          </a:xfrm>
        </p:spPr>
        <p:txBody>
          <a:bodyPr>
            <a:noAutofit/>
          </a:bodyPr>
          <a:lstStyle>
            <a:lvl1pPr marL="0" indent="0" algn="l">
              <a:buNone/>
              <a:defRPr sz="4800" b="1" baseline="0">
                <a:solidFill>
                  <a:srgbClr val="F5C05B"/>
                </a:solidFill>
                <a:latin typeface="+mn-lt"/>
              </a:defRPr>
            </a:lvl1pPr>
          </a:lstStyle>
          <a:p>
            <a:pPr lvl="0"/>
            <a:r>
              <a:rPr lang="en-US"/>
              <a:t>DIVIDER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0DAAF9D7-1A38-8C49-9090-D89F5BC697E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64570" y="1537174"/>
            <a:ext cx="4570242" cy="697353"/>
          </a:xfrm>
        </p:spPr>
        <p:txBody>
          <a:bodyPr>
            <a:noAutofit/>
          </a:bodyPr>
          <a:lstStyle>
            <a:lvl1pPr marL="0" indent="0" algn="l">
              <a:buNone/>
              <a:defRPr sz="4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SLIDE</a:t>
            </a:r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20528" y="623618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371429" y="625978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414816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424669" y="528535"/>
            <a:ext cx="64986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44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SUSTAIN</a:t>
            </a:r>
          </a:p>
          <a:p>
            <a:pPr fontAlgn="base"/>
            <a:r>
              <a:rPr lang="en-IE" sz="4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FONT TYPEFACE &amp; SIZE</a:t>
            </a:r>
            <a:endParaRPr lang="en-IE" sz="3600" baseline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7347983" y="564843"/>
            <a:ext cx="458920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ENSURE TO KEEP FONTS AS PER THE LAYOUT</a:t>
            </a:r>
            <a:endParaRPr lang="en-IE" sz="3000" b="0" i="0" u="none" strike="noStrike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endParaRPr lang="en-IE" sz="3000" b="0" i="0" u="none" strike="noStrike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48 point 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-  </a:t>
            </a: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Divider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Slides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1000" b="1" baseline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36 point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Title Heading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30 point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Sub-Titles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	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     </a:t>
            </a: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- Quotes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endParaRPr lang="en-IE" sz="1000" b="0" i="0" u="none" strike="noStrike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tabLst/>
              <a:defRPr/>
            </a:pP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24 point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 -  </a:t>
            </a:r>
            <a:r>
              <a:rPr lang="en-IE" sz="30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Quattrocento Sans"/>
                <a:cs typeface="Quattrocento Sans"/>
                <a:sym typeface="Quattrocento Sans"/>
              </a:rPr>
              <a:t>Main </a:t>
            </a:r>
            <a:r>
              <a:rPr lang="en-IE" sz="3000" b="0" i="0" u="none" strike="noStrike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Text Body </a:t>
            </a:r>
            <a:endParaRPr lang="en-US" sz="3000"/>
          </a:p>
          <a:p>
            <a:pPr fontAlgn="base"/>
            <a:endParaRPr lang="en-IE" sz="3000" b="0" i="0" u="none" strike="noStrike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424669" y="2883583"/>
            <a:ext cx="548943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IE" sz="2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Please ensure to keep the font sizes set as per the slide layouts. The font used throughout the </a:t>
            </a:r>
            <a:r>
              <a:rPr lang="en-IE" sz="2400" b="1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SUSTAIN </a:t>
            </a:r>
            <a:r>
              <a:rPr lang="en-IE" sz="2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PowerPoint is</a:t>
            </a:r>
            <a:r>
              <a:rPr lang="is-IS" sz="2400" b="0" i="0" u="none" strike="noStrike" kern="1200" baseline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  <a:sym typeface="Quattrocento Sans"/>
              </a:rPr>
              <a:t>….</a:t>
            </a:r>
            <a:endParaRPr lang="en-IE" sz="2400" b="0" i="0" u="none" strike="noStrike" kern="1200" baseline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endParaRPr lang="en-IE" sz="2400" b="0" i="0" u="none" strike="noStrike" kern="1200" baseline="0">
              <a:solidFill>
                <a:schemeClr val="bg1"/>
              </a:solidFill>
              <a:effectLst/>
              <a:latin typeface="+mn-lt"/>
              <a:ea typeface="+mn-ea"/>
              <a:cs typeface="+mn-cs"/>
              <a:sym typeface="Quattrocento Sans"/>
            </a:endParaRPr>
          </a:p>
          <a:p>
            <a:pPr fontAlgn="base"/>
            <a:r>
              <a:rPr lang="en-IE" sz="3600" b="1" i="1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Calibri</a:t>
            </a:r>
            <a:endParaRPr lang="en-IE" sz="3600" baseline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098716" y="-1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H="1">
            <a:off x="1" y="2503620"/>
            <a:ext cx="709871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26807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laptop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48EC69-4DD2-7F42-A144-C9451D2F50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9500" y="740153"/>
            <a:ext cx="4762500" cy="5612853"/>
          </a:xfrm>
          <a:prstGeom prst="rect">
            <a:avLst/>
          </a:prstGeom>
        </p:spPr>
      </p:pic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10D0C1DD-3955-1D42-9001-66E5125745E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8802435" y="1223694"/>
            <a:ext cx="3389565" cy="4033653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charset="0"/>
              <a:buNone/>
              <a:tabLst/>
              <a:defRPr sz="24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/>
              <a:t>Click here to add photo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A5AE36-0F2E-124A-A3EF-EEA096924D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1B8C116-FC38-814F-A747-07F740B0AFB5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1291A2A-B2DE-DD43-840F-E28E154243DB}"/>
              </a:ext>
            </a:extLst>
          </p:cNvPr>
          <p:cNvCxnSpPr/>
          <p:nvPr userDrawn="1"/>
        </p:nvCxnSpPr>
        <p:spPr>
          <a:xfrm flipH="1">
            <a:off x="354454" y="1429266"/>
            <a:ext cx="6348991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6B308DE-2276-1643-BCF5-29D090A5AF0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297" y="599962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8069B3CA-B668-ED44-8A33-09E95C2CAA7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297" y="1607995"/>
            <a:ext cx="5839220" cy="3983333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Sub Title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with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6DBF31C-659C-884D-9FA3-2AE11699EA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00190" y="1447737"/>
            <a:ext cx="7941283" cy="4839954"/>
          </a:xfrm>
          <a:prstGeom prst="rect">
            <a:avLst/>
          </a:prstGeom>
        </p:spPr>
      </p:pic>
      <p:sp>
        <p:nvSpPr>
          <p:cNvPr id="14" name="Text Placeholder 23">
            <a:extLst>
              <a:ext uri="{FF2B5EF4-FFF2-40B4-BE49-F238E27FC236}">
                <a16:creationId xmlns:a16="http://schemas.microsoft.com/office/drawing/2014/main" id="{B1A085AB-3335-C14C-A1AB-2F1E08070A6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13464"/>
            <a:ext cx="12192000" cy="704485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8" name="Text Placeholder 25">
            <a:extLst>
              <a:ext uri="{FF2B5EF4-FFF2-40B4-BE49-F238E27FC236}">
                <a16:creationId xmlns:a16="http://schemas.microsoft.com/office/drawing/2014/main" id="{C7985ADB-EBD3-8D4F-8AA4-0CFC77281B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1045042"/>
            <a:ext cx="12192000" cy="590599"/>
          </a:xfrm>
        </p:spPr>
        <p:txBody>
          <a:bodyPr>
            <a:noAutofit/>
          </a:bodyPr>
          <a:lstStyle>
            <a:lvl1pPr marL="0" indent="0" algn="ctr">
              <a:buNone/>
              <a:defRPr sz="300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Sub Title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0BFF758-75DB-D745-8BA2-793966FF3988}"/>
              </a:ext>
            </a:extLst>
          </p:cNvPr>
          <p:cNvCxnSpPr/>
          <p:nvPr userDrawn="1"/>
        </p:nvCxnSpPr>
        <p:spPr>
          <a:xfrm flipH="1">
            <a:off x="280404" y="945173"/>
            <a:ext cx="11623126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icture Placeholder 7">
            <a:extLst>
              <a:ext uri="{FF2B5EF4-FFF2-40B4-BE49-F238E27FC236}">
                <a16:creationId xmlns:a16="http://schemas.microsoft.com/office/drawing/2014/main" id="{9D0EE3FE-603F-234A-9467-CD7E8EB8D30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184071" y="1893434"/>
            <a:ext cx="5665788" cy="3478212"/>
          </a:xfrm>
          <a:prstGeom prst="rect">
            <a:avLst/>
          </a:prstGeom>
        </p:spPr>
        <p:txBody>
          <a:bodyPr anchor="t"/>
          <a:lstStyle>
            <a:lvl1pPr marL="228600" marR="0" indent="-2286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8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/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          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            Click here  to add photo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240513B8-E3AB-3549-8AE8-90DD3C2411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01975" y="6098205"/>
            <a:ext cx="203964" cy="2698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1BD872D-974D-8848-B07E-82A63089673F}"/>
              </a:ext>
            </a:extLst>
          </p:cNvPr>
          <p:cNvSpPr txBox="1"/>
          <p:nvPr userDrawn="1"/>
        </p:nvSpPr>
        <p:spPr>
          <a:xfrm>
            <a:off x="-1" y="6385778"/>
            <a:ext cx="121919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30330967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with i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DC31BFF-79FC-F241-B04B-5AD2A7DF5CB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0657" y="550299"/>
            <a:ext cx="5479143" cy="6292294"/>
          </a:xfrm>
          <a:prstGeom prst="rect">
            <a:avLst/>
          </a:prstGeom>
        </p:spPr>
      </p:pic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C8DEF4C4-57D8-7742-9ABC-010C7DD3CAA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754938" y="1192681"/>
            <a:ext cx="2187575" cy="3886200"/>
          </a:xfr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/>
              <a:t> Click here to add photo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5A1CC7B-A5D0-3449-BDE4-751FF55A92EF}"/>
              </a:ext>
            </a:extLst>
          </p:cNvPr>
          <p:cNvCxnSpPr/>
          <p:nvPr userDrawn="1"/>
        </p:nvCxnSpPr>
        <p:spPr>
          <a:xfrm flipH="1">
            <a:off x="354454" y="1429266"/>
            <a:ext cx="6348991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654CA222-30C6-D44A-8747-5CB022E2409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9297" y="599962"/>
            <a:ext cx="5839220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5" name="Text Placeholder 25">
            <a:extLst>
              <a:ext uri="{FF2B5EF4-FFF2-40B4-BE49-F238E27FC236}">
                <a16:creationId xmlns:a16="http://schemas.microsoft.com/office/drawing/2014/main" id="{7A2E355A-8EB7-0B47-A4F4-CCB80CD269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9297" y="1607995"/>
            <a:ext cx="5839220" cy="3983333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Sub Title</a:t>
            </a:r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0567392-2EED-5D48-8138-1EDB4FCEFF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203C31A-0EAA-554F-9679-A9D480BED23A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3480429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BD905F-81BB-F044-902E-972357D733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28465" y="-1"/>
            <a:ext cx="9072000" cy="6864407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F5A16D0D-DB9E-644A-947C-B49B35974A1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198" y="2046698"/>
            <a:ext cx="3195485" cy="349233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9E30802-88E8-4644-A7B3-3FBCD6BDED1A}"/>
              </a:ext>
            </a:extLst>
          </p:cNvPr>
          <p:cNvSpPr/>
          <p:nvPr userDrawn="1"/>
        </p:nvSpPr>
        <p:spPr>
          <a:xfrm>
            <a:off x="8049719" y="5906125"/>
            <a:ext cx="4172262" cy="6223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50CB1CAC-ECAD-A346-BA02-FD42DC988ACF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9872225" y="6000276"/>
            <a:ext cx="2319775" cy="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4" name="Picture 8">
            <a:extLst>
              <a:ext uri="{FF2B5EF4-FFF2-40B4-BE49-F238E27FC236}">
                <a16:creationId xmlns:a16="http://schemas.microsoft.com/office/drawing/2014/main" id="{6F4B87E8-CD08-6B4C-B1D1-D60E9D5B70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8356" y="6000276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5FBB1137-3A3C-1840-82F3-2167743311D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74482" y="2573651"/>
            <a:ext cx="3195486" cy="73114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Any Questions?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2F5CA955-0E42-604F-AAF7-C51BD5ACE2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74482" y="1764075"/>
            <a:ext cx="3195485" cy="837258"/>
          </a:xfrm>
        </p:spPr>
        <p:txBody>
          <a:bodyPr anchor="ctr">
            <a:normAutofit/>
          </a:bodyPr>
          <a:lstStyle>
            <a:lvl1pPr marL="0" indent="0" algn="r">
              <a:buNone/>
              <a:defRPr sz="50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6047157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48AD-6592-B642-AC77-A3318D8B851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8B29-4516-0E41-9E10-16487192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99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48AD-6592-B642-AC77-A3318D8B851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8B29-4516-0E41-9E10-16487192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753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848AD-6592-B642-AC77-A3318D8B851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58B29-4516-0E41-9E10-16487192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3443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3 bullet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96041FA4-C8B8-5E47-8932-F4D63CB17F83}"/>
              </a:ext>
            </a:extLst>
          </p:cNvPr>
          <p:cNvSpPr/>
          <p:nvPr userDrawn="1"/>
        </p:nvSpPr>
        <p:spPr>
          <a:xfrm>
            <a:off x="4903304" y="439489"/>
            <a:ext cx="7288696" cy="1098000"/>
          </a:xfrm>
          <a:prstGeom prst="rect">
            <a:avLst/>
          </a:prstGeom>
          <a:solidFill>
            <a:srgbClr val="0238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BA71EA6-6A1C-8F4C-9C08-F81853612952}"/>
              </a:ext>
            </a:extLst>
          </p:cNvPr>
          <p:cNvSpPr/>
          <p:nvPr userDrawn="1"/>
        </p:nvSpPr>
        <p:spPr>
          <a:xfrm>
            <a:off x="4903304" y="1613752"/>
            <a:ext cx="7288696" cy="1098001"/>
          </a:xfrm>
          <a:prstGeom prst="rect">
            <a:avLst/>
          </a:prstGeom>
          <a:solidFill>
            <a:srgbClr val="085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579A9E6-E2C7-1549-9608-8E85C1B75E4C}"/>
              </a:ext>
            </a:extLst>
          </p:cNvPr>
          <p:cNvSpPr/>
          <p:nvPr userDrawn="1"/>
        </p:nvSpPr>
        <p:spPr>
          <a:xfrm>
            <a:off x="4903304" y="2797973"/>
            <a:ext cx="7288696" cy="1098001"/>
          </a:xfrm>
          <a:prstGeom prst="rect">
            <a:avLst/>
          </a:pr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BC4FC142-62E2-1E45-876B-A967920D3B56}"/>
              </a:ext>
            </a:extLst>
          </p:cNvPr>
          <p:cNvCxnSpPr>
            <a:cxnSpLocks/>
          </p:cNvCxnSpPr>
          <p:nvPr userDrawn="1"/>
        </p:nvCxnSpPr>
        <p:spPr>
          <a:xfrm>
            <a:off x="6175512" y="536598"/>
            <a:ext cx="0" cy="8790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2C144A9-B0E6-6F49-B680-F3939719C6F0}"/>
              </a:ext>
            </a:extLst>
          </p:cNvPr>
          <p:cNvCxnSpPr>
            <a:cxnSpLocks/>
          </p:cNvCxnSpPr>
          <p:nvPr userDrawn="1"/>
        </p:nvCxnSpPr>
        <p:spPr>
          <a:xfrm>
            <a:off x="6175512" y="1715987"/>
            <a:ext cx="0" cy="8790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BB7A1A1-D892-3340-8CEB-2DF3A1550FC6}"/>
              </a:ext>
            </a:extLst>
          </p:cNvPr>
          <p:cNvCxnSpPr>
            <a:cxnSpLocks/>
          </p:cNvCxnSpPr>
          <p:nvPr userDrawn="1"/>
        </p:nvCxnSpPr>
        <p:spPr>
          <a:xfrm>
            <a:off x="6175512" y="2921147"/>
            <a:ext cx="0" cy="8790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 Placeholder 23">
            <a:extLst>
              <a:ext uri="{FF2B5EF4-FFF2-40B4-BE49-F238E27FC236}">
                <a16:creationId xmlns:a16="http://schemas.microsoft.com/office/drawing/2014/main" id="{98C034C7-2EE7-3B48-8585-70C8A1E4A1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975024" y="439489"/>
            <a:ext cx="1176670" cy="1090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18B0D704-0A4B-7540-8B5A-07158389738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71051" y="439489"/>
            <a:ext cx="5353929" cy="109016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3" name="Text Placeholder 23">
            <a:extLst>
              <a:ext uri="{FF2B5EF4-FFF2-40B4-BE49-F238E27FC236}">
                <a16:creationId xmlns:a16="http://schemas.microsoft.com/office/drawing/2014/main" id="{AC0A8FBF-7591-294A-9D13-6ABE5E35D5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98842" y="1604453"/>
            <a:ext cx="1176670" cy="1090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02</a:t>
            </a:r>
          </a:p>
        </p:txBody>
      </p: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87288F69-0531-1646-BBD8-87685C7490E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94869" y="1604453"/>
            <a:ext cx="5353929" cy="109016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45" name="Text Placeholder 23">
            <a:extLst>
              <a:ext uri="{FF2B5EF4-FFF2-40B4-BE49-F238E27FC236}">
                <a16:creationId xmlns:a16="http://schemas.microsoft.com/office/drawing/2014/main" id="{6E2B9549-34AD-1349-A68D-5CE33F7E371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68894" y="2812405"/>
            <a:ext cx="1176670" cy="1090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03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736B4533-29F3-E248-9349-559972D09E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64921" y="2812405"/>
            <a:ext cx="5353929" cy="109016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682E996E-F346-BE49-88EE-7AA6024A86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0A9BBA1-6715-614A-9985-1B566C924646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 dirty="0">
                <a:solidFill>
                  <a:srgbClr val="406F70"/>
                </a:solidFill>
              </a:rPr>
              <a:t>INNOVATION FOR THE FOOD SERVICE SECTOR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9D5CFC2-CA11-4946-96EA-BBF15B8BED9E}"/>
              </a:ext>
            </a:extLst>
          </p:cNvPr>
          <p:cNvSpPr/>
          <p:nvPr userDrawn="1"/>
        </p:nvSpPr>
        <p:spPr>
          <a:xfrm>
            <a:off x="4903304" y="3986548"/>
            <a:ext cx="7288696" cy="1098001"/>
          </a:xfrm>
          <a:prstGeom prst="rect">
            <a:avLst/>
          </a:prstGeom>
          <a:solidFill>
            <a:srgbClr val="F5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2CAB76-71D5-E84F-8B5D-91F45213C64E}"/>
              </a:ext>
            </a:extLst>
          </p:cNvPr>
          <p:cNvCxnSpPr>
            <a:cxnSpLocks/>
          </p:cNvCxnSpPr>
          <p:nvPr userDrawn="1"/>
        </p:nvCxnSpPr>
        <p:spPr>
          <a:xfrm>
            <a:off x="6175512" y="4109722"/>
            <a:ext cx="0" cy="8790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3">
            <a:extLst>
              <a:ext uri="{FF2B5EF4-FFF2-40B4-BE49-F238E27FC236}">
                <a16:creationId xmlns:a16="http://schemas.microsoft.com/office/drawing/2014/main" id="{E9ABC7B0-05FD-1B49-BAA6-3764B45D7AD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68894" y="4000980"/>
            <a:ext cx="1176670" cy="1090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04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051B907D-CD1C-6145-B01E-6B18D6C908D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64921" y="4000980"/>
            <a:ext cx="5353929" cy="109016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53401B6-6892-6C41-BA37-01F20A8CF56D}"/>
              </a:ext>
            </a:extLst>
          </p:cNvPr>
          <p:cNvSpPr/>
          <p:nvPr userDrawn="1"/>
        </p:nvSpPr>
        <p:spPr>
          <a:xfrm>
            <a:off x="4903304" y="5172096"/>
            <a:ext cx="7288696" cy="1098001"/>
          </a:xfrm>
          <a:prstGeom prst="rect">
            <a:avLst/>
          </a:prstGeom>
          <a:solidFill>
            <a:srgbClr val="CC91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D68C47-6ADF-9246-9DFF-5138F133E22C}"/>
              </a:ext>
            </a:extLst>
          </p:cNvPr>
          <p:cNvCxnSpPr>
            <a:cxnSpLocks/>
          </p:cNvCxnSpPr>
          <p:nvPr userDrawn="1"/>
        </p:nvCxnSpPr>
        <p:spPr>
          <a:xfrm>
            <a:off x="6175512" y="5295270"/>
            <a:ext cx="0" cy="879027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3">
            <a:extLst>
              <a:ext uri="{FF2B5EF4-FFF2-40B4-BE49-F238E27FC236}">
                <a16:creationId xmlns:a16="http://schemas.microsoft.com/office/drawing/2014/main" id="{716B544E-5728-BB4C-9524-2EAB46E1015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68894" y="5186528"/>
            <a:ext cx="1176670" cy="10901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4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05</a:t>
            </a: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8105EB64-E6DD-3542-B0E0-27E3948B56C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921" y="5186528"/>
            <a:ext cx="5353929" cy="1090160"/>
          </a:xfrm>
        </p:spPr>
        <p:txBody>
          <a:bodyPr anchor="ctr">
            <a:norm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</a:defRPr>
            </a:lvl1pPr>
            <a:lvl3pPr marL="914400" indent="0">
              <a:buNone/>
              <a:defRPr>
                <a:solidFill>
                  <a:srgbClr val="0E3C55"/>
                </a:solidFill>
              </a:defRPr>
            </a:lvl3pPr>
            <a:lvl4pPr marL="1371600" indent="0">
              <a:buNone/>
              <a:defRPr>
                <a:solidFill>
                  <a:srgbClr val="0E3C55"/>
                </a:solidFill>
              </a:defRPr>
            </a:lvl4pPr>
            <a:lvl5pPr marL="1828800" indent="0">
              <a:buNone/>
              <a:defRPr>
                <a:solidFill>
                  <a:srgbClr val="0E3C55"/>
                </a:solidFill>
              </a:defRPr>
            </a:lvl5pPr>
          </a:lstStyle>
          <a:p>
            <a:pPr lvl="0"/>
            <a:r>
              <a:rPr lang="en-US" dirty="0"/>
              <a:t>Main Body Text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6DF88DD9-3F34-4D4A-AA92-6686426D0F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54456" y="349811"/>
            <a:ext cx="1176669" cy="6158378"/>
          </a:xfrm>
          <a:prstGeom prst="rect">
            <a:avLst/>
          </a:prstGeom>
        </p:spPr>
      </p:pic>
      <p:sp>
        <p:nvSpPr>
          <p:cNvPr id="48" name="Text Placeholder 23">
            <a:extLst>
              <a:ext uri="{FF2B5EF4-FFF2-40B4-BE49-F238E27FC236}">
                <a16:creationId xmlns:a16="http://schemas.microsoft.com/office/drawing/2014/main" id="{6F4F31AD-38E7-6E4D-B2CB-9C2775EDF6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3223" y="1079254"/>
            <a:ext cx="3821205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Text Placeholder 25">
            <a:extLst>
              <a:ext uri="{FF2B5EF4-FFF2-40B4-BE49-F238E27FC236}">
                <a16:creationId xmlns:a16="http://schemas.microsoft.com/office/drawing/2014/main" id="{74BD144C-0351-8345-BFEC-9EFE627F0D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3223" y="2087287"/>
            <a:ext cx="3821205" cy="3642009"/>
          </a:xfrm>
        </p:spPr>
        <p:txBody>
          <a:bodyPr>
            <a:noAutofit/>
          </a:bodyPr>
          <a:lstStyle>
            <a:lvl1pPr marL="0" indent="0" algn="l">
              <a:buNone/>
              <a:defRPr sz="300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 dirty="0"/>
              <a:t>Sub Title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A4DE3B57-518B-0148-BA5D-1A4088609B8D}"/>
              </a:ext>
            </a:extLst>
          </p:cNvPr>
          <p:cNvCxnSpPr/>
          <p:nvPr userDrawn="1"/>
        </p:nvCxnSpPr>
        <p:spPr>
          <a:xfrm>
            <a:off x="417209" y="1920386"/>
            <a:ext cx="4287526" cy="0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8643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04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586901" y="491138"/>
            <a:ext cx="430956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ICONS</a:t>
            </a:r>
            <a:r>
              <a:rPr lang="en-IE" sz="3600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WHICH CAN BE USED WITHIN THE </a:t>
            </a:r>
            <a:r>
              <a:rPr lang="en-IE" sz="3600" b="1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SUSTAIN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IE" sz="3600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POWERPOINT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-IE" sz="360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-IE" sz="2400" i="1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Resize them without losing quality.</a:t>
            </a:r>
            <a:r>
              <a:rPr lang="en-IE" sz="2400" i="1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</a:t>
            </a:r>
            <a:r>
              <a:rPr lang="en-IE" sz="2400" i="1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Change line colour, width and style.</a:t>
            </a:r>
            <a:r>
              <a:rPr lang="en-IE" sz="2400" i="1" baseline="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  </a:t>
            </a: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endParaRPr lang="en-IE" sz="2400" i="1" baseline="0">
              <a:solidFill>
                <a:schemeClr val="bg1"/>
              </a:solidFill>
              <a:latin typeface="+mn-lt"/>
              <a:ea typeface="Quattrocento Sans"/>
              <a:cs typeface="Quattrocento Sans"/>
              <a:sym typeface="Quattrocento Sans"/>
            </a:endParaRPr>
          </a:p>
          <a:p>
            <a:pPr marL="52388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Quattrocento Sans"/>
              <a:buNone/>
              <a:tabLst/>
            </a:pPr>
            <a:r>
              <a:rPr lang="en" sz="2400">
                <a:solidFill>
                  <a:schemeClr val="bg1"/>
                </a:solidFill>
                <a:latin typeface="+mn-lt"/>
                <a:ea typeface="Quattrocento Sans"/>
                <a:cs typeface="Quattrocento Sans"/>
                <a:sym typeface="Quattrocento Sans"/>
              </a:rPr>
              <a:t>Isn’t that nice? :)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5968370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IE"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r>
              <a:rPr lang="en-IE" sz="2400" b="1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PLEASE DELETE THIS INSTRUCTION SLIDE BEFORE PRESENTING FINAL PRESENTATION </a:t>
            </a:r>
            <a:r>
              <a:rPr lang="en-IE"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*** </a:t>
            </a:r>
            <a:endParaRPr lang="en-US" sz="2400" kern="1200">
              <a:solidFill>
                <a:schemeClr val="bg1"/>
              </a:solidFill>
              <a:effectLst/>
              <a:latin typeface="+mn-lt"/>
              <a:ea typeface="+mn-ea"/>
              <a:cs typeface="+mn-cs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2" y="5540407"/>
            <a:ext cx="12191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5145818" y="0"/>
            <a:ext cx="0" cy="55404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5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:a16="http://schemas.microsoft.com/office/drawing/2014/main" id="{A52E5665-819D-1B42-BA24-3F5B4CD1E4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6190"/>
          <a:stretch/>
        </p:blipFill>
        <p:spPr>
          <a:xfrm>
            <a:off x="-6293" y="-6407"/>
            <a:ext cx="9072000" cy="6864407"/>
          </a:xfrm>
          <a:prstGeom prst="rect">
            <a:avLst/>
          </a:prstGeom>
        </p:spPr>
      </p:pic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509D8694-5591-E644-9BD2-61A1D4666C09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9295510" y="6000276"/>
            <a:ext cx="2319775" cy="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6A5AE9B8-C3F2-2342-92C7-62E5D12C5D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641" y="6000276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09B001B-40EB-C94F-8A98-2606D59DB7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24" y="535129"/>
            <a:ext cx="3197422" cy="3197422"/>
          </a:xfrm>
          <a:prstGeom prst="rect">
            <a:avLst/>
          </a:prstGeom>
        </p:spPr>
      </p:pic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049FD086-42D1-B245-A38B-6E0AD4E9E1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19800" y="2046594"/>
            <a:ext cx="3195486" cy="73114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9733A424-C903-3D40-A734-792883EFBD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9800" y="1237018"/>
            <a:ext cx="3195485" cy="837258"/>
          </a:xfrm>
        </p:spPr>
        <p:txBody>
          <a:bodyPr anchor="ctr">
            <a:normAutofit/>
          </a:bodyPr>
          <a:lstStyle>
            <a:lvl1pPr marL="0" indent="0" algn="r">
              <a:buNone/>
              <a:defRPr sz="50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 </a:t>
            </a:r>
          </a:p>
        </p:txBody>
      </p:sp>
    </p:spTree>
    <p:extLst>
      <p:ext uri="{BB962C8B-B14F-4D97-AF65-F5344CB8AC3E}">
        <p14:creationId xmlns:p14="http://schemas.microsoft.com/office/powerpoint/2010/main" val="1871207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>
            <a:extLst>
              <a:ext uri="{FF2B5EF4-FFF2-40B4-BE49-F238E27FC236}">
                <a16:creationId xmlns:a16="http://schemas.microsoft.com/office/drawing/2014/main" id="{A191C8A7-D781-AE42-8A87-BB0955E2B420}"/>
              </a:ext>
            </a:extLst>
          </p:cNvPr>
          <p:cNvSpPr/>
          <p:nvPr userDrawn="1"/>
        </p:nvSpPr>
        <p:spPr>
          <a:xfrm>
            <a:off x="-27541" y="11234"/>
            <a:ext cx="7658926" cy="4262853"/>
          </a:xfrm>
          <a:custGeom>
            <a:avLst/>
            <a:gdLst>
              <a:gd name="connsiteX0" fmla="*/ 0 w 7658926"/>
              <a:gd name="connsiteY0" fmla="*/ 0 h 4262853"/>
              <a:gd name="connsiteX1" fmla="*/ 7658926 w 7658926"/>
              <a:gd name="connsiteY1" fmla="*/ 0 h 4262853"/>
              <a:gd name="connsiteX2" fmla="*/ 7611483 w 7658926"/>
              <a:gd name="connsiteY2" fmla="*/ 193139 h 4262853"/>
              <a:gd name="connsiteX3" fmla="*/ 7025381 w 7658926"/>
              <a:gd name="connsiteY3" fmla="*/ 1559911 h 4262853"/>
              <a:gd name="connsiteX4" fmla="*/ 6883231 w 7658926"/>
              <a:gd name="connsiteY4" fmla="*/ 1780802 h 4262853"/>
              <a:gd name="connsiteX5" fmla="*/ 6886432 w 7658926"/>
              <a:gd name="connsiteY5" fmla="*/ 1780802 h 4262853"/>
              <a:gd name="connsiteX6" fmla="*/ 6771989 w 7658926"/>
              <a:gd name="connsiteY6" fmla="*/ 1949113 h 4262853"/>
              <a:gd name="connsiteX7" fmla="*/ 2847055 w 7658926"/>
              <a:gd name="connsiteY7" fmla="*/ 4238001 h 4262853"/>
              <a:gd name="connsiteX8" fmla="*/ 2354941 w 7658926"/>
              <a:gd name="connsiteY8" fmla="*/ 4262850 h 4262853"/>
              <a:gd name="connsiteX9" fmla="*/ 2354941 w 7658926"/>
              <a:gd name="connsiteY9" fmla="*/ 4262853 h 4262853"/>
              <a:gd name="connsiteX10" fmla="*/ 1648786 w 7658926"/>
              <a:gd name="connsiteY10" fmla="*/ 4262853 h 4262853"/>
              <a:gd name="connsiteX11" fmla="*/ 1648786 w 7658926"/>
              <a:gd name="connsiteY11" fmla="*/ 4262850 h 4262853"/>
              <a:gd name="connsiteX12" fmla="*/ 0 w 7658926"/>
              <a:gd name="connsiteY12" fmla="*/ 4262850 h 426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658926" h="4262853">
                <a:moveTo>
                  <a:pt x="0" y="0"/>
                </a:moveTo>
                <a:lnTo>
                  <a:pt x="7658926" y="0"/>
                </a:lnTo>
                <a:lnTo>
                  <a:pt x="7611483" y="193139"/>
                </a:lnTo>
                <a:cubicBezTo>
                  <a:pt x="7477741" y="678943"/>
                  <a:pt x="7279067" y="1137840"/>
                  <a:pt x="7025381" y="1559911"/>
                </a:cubicBezTo>
                <a:lnTo>
                  <a:pt x="6883231" y="1780802"/>
                </a:lnTo>
                <a:lnTo>
                  <a:pt x="6886432" y="1780802"/>
                </a:lnTo>
                <a:lnTo>
                  <a:pt x="6771989" y="1949113"/>
                </a:lnTo>
                <a:cubicBezTo>
                  <a:pt x="5876957" y="3207711"/>
                  <a:pt x="4465701" y="4073618"/>
                  <a:pt x="2847055" y="4238001"/>
                </a:cubicBezTo>
                <a:lnTo>
                  <a:pt x="2354941" y="4262850"/>
                </a:lnTo>
                <a:lnTo>
                  <a:pt x="2354941" y="4262853"/>
                </a:lnTo>
                <a:lnTo>
                  <a:pt x="1648786" y="4262853"/>
                </a:lnTo>
                <a:lnTo>
                  <a:pt x="1648786" y="4262850"/>
                </a:lnTo>
                <a:lnTo>
                  <a:pt x="0" y="4262850"/>
                </a:lnTo>
                <a:close/>
              </a:path>
            </a:pathLst>
          </a:custGeom>
          <a:solidFill>
            <a:srgbClr val="044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A97040EF-11F0-0E46-B338-363C3B6FA559}"/>
              </a:ext>
            </a:extLst>
          </p:cNvPr>
          <p:cNvSpPr/>
          <p:nvPr userDrawn="1"/>
        </p:nvSpPr>
        <p:spPr>
          <a:xfrm flipH="1">
            <a:off x="-41674" y="4289077"/>
            <a:ext cx="7432133" cy="2568925"/>
          </a:xfrm>
          <a:custGeom>
            <a:avLst/>
            <a:gdLst>
              <a:gd name="connsiteX0" fmla="*/ 5292913 w 7432133"/>
              <a:gd name="connsiteY0" fmla="*/ 0 h 2568925"/>
              <a:gd name="connsiteX1" fmla="*/ 4586759 w 7432133"/>
              <a:gd name="connsiteY1" fmla="*/ 0 h 2568925"/>
              <a:gd name="connsiteX2" fmla="*/ 4586759 w 7432133"/>
              <a:gd name="connsiteY2" fmla="*/ 3 h 2568925"/>
              <a:gd name="connsiteX3" fmla="*/ 4094645 w 7432133"/>
              <a:gd name="connsiteY3" fmla="*/ 24852 h 2568925"/>
              <a:gd name="connsiteX4" fmla="*/ 39366 w 7432133"/>
              <a:gd name="connsiteY4" fmla="*/ 2505436 h 2568925"/>
              <a:gd name="connsiteX5" fmla="*/ 0 w 7432133"/>
              <a:gd name="connsiteY5" fmla="*/ 2568925 h 2568925"/>
              <a:gd name="connsiteX6" fmla="*/ 7432133 w 7432133"/>
              <a:gd name="connsiteY6" fmla="*/ 2568925 h 2568925"/>
              <a:gd name="connsiteX7" fmla="*/ 7432133 w 7432133"/>
              <a:gd name="connsiteY7" fmla="*/ 3 h 2568925"/>
              <a:gd name="connsiteX8" fmla="*/ 5292913 w 7432133"/>
              <a:gd name="connsiteY8" fmla="*/ 3 h 2568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432133" h="2568925">
                <a:moveTo>
                  <a:pt x="5292913" y="0"/>
                </a:moveTo>
                <a:lnTo>
                  <a:pt x="4586759" y="0"/>
                </a:lnTo>
                <a:lnTo>
                  <a:pt x="4586759" y="3"/>
                </a:lnTo>
                <a:lnTo>
                  <a:pt x="4094645" y="24852"/>
                </a:lnTo>
                <a:cubicBezTo>
                  <a:pt x="2395066" y="197454"/>
                  <a:pt x="924135" y="1143487"/>
                  <a:pt x="39366" y="2505436"/>
                </a:cubicBezTo>
                <a:lnTo>
                  <a:pt x="0" y="2568925"/>
                </a:lnTo>
                <a:lnTo>
                  <a:pt x="7432133" y="2568925"/>
                </a:lnTo>
                <a:lnTo>
                  <a:pt x="7432133" y="3"/>
                </a:lnTo>
                <a:lnTo>
                  <a:pt x="5292913" y="3"/>
                </a:lnTo>
                <a:close/>
              </a:path>
            </a:pathLst>
          </a:custGeom>
          <a:solidFill>
            <a:srgbClr val="F5C0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ooter Placeholder 6">
            <a:extLst>
              <a:ext uri="{FF2B5EF4-FFF2-40B4-BE49-F238E27FC236}">
                <a16:creationId xmlns:a16="http://schemas.microsoft.com/office/drawing/2014/main" id="{509D8694-5591-E644-9BD2-61A1D4666C09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9295510" y="6000276"/>
            <a:ext cx="2319775" cy="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1" name="Picture 8">
            <a:extLst>
              <a:ext uri="{FF2B5EF4-FFF2-40B4-BE49-F238E27FC236}">
                <a16:creationId xmlns:a16="http://schemas.microsoft.com/office/drawing/2014/main" id="{6A5AE9B8-C3F2-2342-92C7-62E5D12C5D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641" y="6000276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309B001B-40EB-C94F-8A98-2606D59DB7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13" y="475564"/>
            <a:ext cx="3331937" cy="3331937"/>
          </a:xfrm>
          <a:prstGeom prst="rect">
            <a:avLst/>
          </a:prstGeom>
        </p:spPr>
      </p:pic>
      <p:sp>
        <p:nvSpPr>
          <p:cNvPr id="12" name="Text Placeholder 23">
            <a:extLst>
              <a:ext uri="{FF2B5EF4-FFF2-40B4-BE49-F238E27FC236}">
                <a16:creationId xmlns:a16="http://schemas.microsoft.com/office/drawing/2014/main" id="{049FD086-42D1-B245-A38B-6E0AD4E9E18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419800" y="2046594"/>
            <a:ext cx="3195486" cy="731140"/>
          </a:xfrm>
        </p:spPr>
        <p:txBody>
          <a:bodyPr anchor="ctr">
            <a:normAutofit/>
          </a:bodyPr>
          <a:lstStyle>
            <a:lvl1pPr marL="0" indent="0" algn="r">
              <a:buNone/>
              <a:defRPr sz="28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13" name="Text Placeholder 23">
            <a:extLst>
              <a:ext uri="{FF2B5EF4-FFF2-40B4-BE49-F238E27FC236}">
                <a16:creationId xmlns:a16="http://schemas.microsoft.com/office/drawing/2014/main" id="{9733A424-C903-3D40-A734-792883EFBD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19800" y="1237018"/>
            <a:ext cx="3195485" cy="837258"/>
          </a:xfrm>
        </p:spPr>
        <p:txBody>
          <a:bodyPr anchor="ctr">
            <a:normAutofit/>
          </a:bodyPr>
          <a:lstStyle>
            <a:lvl1pPr marL="0" indent="0" algn="r">
              <a:buNone/>
              <a:defRPr sz="50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 </a:t>
            </a:r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90EAE91-C045-9E4F-9447-55FDE253B75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4274087"/>
            <a:ext cx="6986370" cy="2568923"/>
          </a:xfrm>
          <a:custGeom>
            <a:avLst/>
            <a:gdLst>
              <a:gd name="connsiteX0" fmla="*/ 1693458 w 6986370"/>
              <a:gd name="connsiteY0" fmla="*/ 0 h 2568923"/>
              <a:gd name="connsiteX1" fmla="*/ 2399612 w 6986370"/>
              <a:gd name="connsiteY1" fmla="*/ 0 h 2568923"/>
              <a:gd name="connsiteX2" fmla="*/ 2399612 w 6986370"/>
              <a:gd name="connsiteY2" fmla="*/ 3 h 2568923"/>
              <a:gd name="connsiteX3" fmla="*/ 2891726 w 6986370"/>
              <a:gd name="connsiteY3" fmla="*/ 24852 h 2568923"/>
              <a:gd name="connsiteX4" fmla="*/ 6947005 w 6986370"/>
              <a:gd name="connsiteY4" fmla="*/ 2505436 h 2568923"/>
              <a:gd name="connsiteX5" fmla="*/ 6986370 w 6986370"/>
              <a:gd name="connsiteY5" fmla="*/ 2568923 h 2568923"/>
              <a:gd name="connsiteX6" fmla="*/ 0 w 6986370"/>
              <a:gd name="connsiteY6" fmla="*/ 2568923 h 2568923"/>
              <a:gd name="connsiteX7" fmla="*/ 0 w 6986370"/>
              <a:gd name="connsiteY7" fmla="*/ 3 h 2568923"/>
              <a:gd name="connsiteX8" fmla="*/ 1693458 w 6986370"/>
              <a:gd name="connsiteY8" fmla="*/ 3 h 2568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986370" h="2568923">
                <a:moveTo>
                  <a:pt x="1693458" y="0"/>
                </a:moveTo>
                <a:lnTo>
                  <a:pt x="2399612" y="0"/>
                </a:lnTo>
                <a:lnTo>
                  <a:pt x="2399612" y="3"/>
                </a:lnTo>
                <a:lnTo>
                  <a:pt x="2891726" y="24852"/>
                </a:lnTo>
                <a:cubicBezTo>
                  <a:pt x="4591305" y="197454"/>
                  <a:pt x="6062236" y="1143487"/>
                  <a:pt x="6947005" y="2505436"/>
                </a:cubicBezTo>
                <a:lnTo>
                  <a:pt x="6986370" y="2568923"/>
                </a:lnTo>
                <a:lnTo>
                  <a:pt x="0" y="2568923"/>
                </a:lnTo>
                <a:lnTo>
                  <a:pt x="0" y="3"/>
                </a:lnTo>
                <a:lnTo>
                  <a:pt x="1693458" y="3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l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   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1002579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064E0019-97AC-2747-A525-042BEAE38629}"/>
              </a:ext>
            </a:extLst>
          </p:cNvPr>
          <p:cNvSpPr/>
          <p:nvPr userDrawn="1"/>
        </p:nvSpPr>
        <p:spPr>
          <a:xfrm>
            <a:off x="-1" y="0"/>
            <a:ext cx="10281663" cy="3774332"/>
          </a:xfrm>
          <a:custGeom>
            <a:avLst/>
            <a:gdLst>
              <a:gd name="connsiteX0" fmla="*/ 0 w 9340944"/>
              <a:gd name="connsiteY0" fmla="*/ 0 h 3429000"/>
              <a:gd name="connsiteX1" fmla="*/ 9340944 w 9340944"/>
              <a:gd name="connsiteY1" fmla="*/ 0 h 3429000"/>
              <a:gd name="connsiteX2" fmla="*/ 9234646 w 9340944"/>
              <a:gd name="connsiteY2" fmla="*/ 231978 h 3429000"/>
              <a:gd name="connsiteX3" fmla="*/ 9089396 w 9340944"/>
              <a:gd name="connsiteY3" fmla="*/ 510137 h 3429000"/>
              <a:gd name="connsiteX4" fmla="*/ 8947520 w 9340944"/>
              <a:gd name="connsiteY4" fmla="*/ 748674 h 3429000"/>
              <a:gd name="connsiteX5" fmla="*/ 8950715 w 9340944"/>
              <a:gd name="connsiteY5" fmla="*/ 748674 h 3429000"/>
              <a:gd name="connsiteX6" fmla="*/ 8836492 w 9340944"/>
              <a:gd name="connsiteY6" fmla="*/ 930430 h 3429000"/>
              <a:gd name="connsiteX7" fmla="*/ 4919127 w 9340944"/>
              <a:gd name="connsiteY7" fmla="*/ 3402163 h 3429000"/>
              <a:gd name="connsiteX8" fmla="*/ 4427962 w 9340944"/>
              <a:gd name="connsiteY8" fmla="*/ 3428997 h 3429000"/>
              <a:gd name="connsiteX9" fmla="*/ 4427962 w 9340944"/>
              <a:gd name="connsiteY9" fmla="*/ 3429000 h 3429000"/>
              <a:gd name="connsiteX10" fmla="*/ 3723169 w 9340944"/>
              <a:gd name="connsiteY10" fmla="*/ 3429000 h 3429000"/>
              <a:gd name="connsiteX11" fmla="*/ 3723169 w 9340944"/>
              <a:gd name="connsiteY11" fmla="*/ 3428997 h 3429000"/>
              <a:gd name="connsiteX12" fmla="*/ 0 w 9340944"/>
              <a:gd name="connsiteY12" fmla="*/ 3428997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340944" h="3429000">
                <a:moveTo>
                  <a:pt x="0" y="0"/>
                </a:moveTo>
                <a:lnTo>
                  <a:pt x="9340944" y="0"/>
                </a:lnTo>
                <a:lnTo>
                  <a:pt x="9234646" y="231978"/>
                </a:lnTo>
                <a:cubicBezTo>
                  <a:pt x="9188479" y="326231"/>
                  <a:pt x="9140035" y="418980"/>
                  <a:pt x="9089396" y="510137"/>
                </a:cubicBezTo>
                <a:lnTo>
                  <a:pt x="8947520" y="748674"/>
                </a:lnTo>
                <a:lnTo>
                  <a:pt x="8950715" y="748674"/>
                </a:lnTo>
                <a:lnTo>
                  <a:pt x="8836492" y="930430"/>
                </a:lnTo>
                <a:cubicBezTo>
                  <a:pt x="7943186" y="2289570"/>
                  <a:pt x="6534652" y="3224648"/>
                  <a:pt x="4919127" y="3402163"/>
                </a:cubicBezTo>
                <a:lnTo>
                  <a:pt x="4427962" y="3428997"/>
                </a:lnTo>
                <a:lnTo>
                  <a:pt x="4427962" y="3429000"/>
                </a:lnTo>
                <a:lnTo>
                  <a:pt x="3723169" y="3429000"/>
                </a:lnTo>
                <a:lnTo>
                  <a:pt x="3723169" y="3428997"/>
                </a:lnTo>
                <a:lnTo>
                  <a:pt x="0" y="3428997"/>
                </a:lnTo>
                <a:close/>
              </a:path>
            </a:pathLst>
          </a:custGeom>
          <a:solidFill>
            <a:srgbClr val="0851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7E9A38E-4ED8-5646-AC1B-12098108B7C7}"/>
              </a:ext>
            </a:extLst>
          </p:cNvPr>
          <p:cNvSpPr/>
          <p:nvPr userDrawn="1"/>
        </p:nvSpPr>
        <p:spPr>
          <a:xfrm>
            <a:off x="7327892" y="1731057"/>
            <a:ext cx="2953770" cy="1305474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CB98A5F8-83AA-5E44-B82C-227A8597E47E}"/>
              </a:ext>
            </a:extLst>
          </p:cNvPr>
          <p:cNvSpPr/>
          <p:nvPr userDrawn="1"/>
        </p:nvSpPr>
        <p:spPr>
          <a:xfrm>
            <a:off x="8447083" y="2613902"/>
            <a:ext cx="1834579" cy="815098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ooter Placeholder 6">
            <a:extLst>
              <a:ext uri="{FF2B5EF4-FFF2-40B4-BE49-F238E27FC236}">
                <a16:creationId xmlns:a16="http://schemas.microsoft.com/office/drawing/2014/main" id="{D23400E6-04D3-B048-A9BE-B92A3459635D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9295510" y="5853633"/>
            <a:ext cx="2319775" cy="447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Lucida Grande" charset="0"/>
                <a:ea typeface="MS PGothic" charset="-128"/>
                <a:cs typeface="Geneva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pPr algn="l">
              <a:spcBef>
                <a:spcPct val="0"/>
              </a:spcBef>
              <a:buFontTx/>
              <a:buNone/>
            </a:pPr>
            <a:r>
              <a:rPr lang="en-IE" altLang="en-US" sz="1000">
                <a:solidFill>
                  <a:schemeClr val="tx1"/>
                </a:solidFill>
                <a:latin typeface="Calibri" charset="0"/>
              </a:rPr>
              <a:t> This programme has been funded with support from the European Commission </a:t>
            </a:r>
          </a:p>
        </p:txBody>
      </p:sp>
      <p:pic>
        <p:nvPicPr>
          <p:cNvPr id="25" name="Picture 8">
            <a:extLst>
              <a:ext uri="{FF2B5EF4-FFF2-40B4-BE49-F238E27FC236}">
                <a16:creationId xmlns:a16="http://schemas.microsoft.com/office/drawing/2014/main" id="{6C6A9A91-D3B7-D941-914E-70D998F3B9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41641" y="5853633"/>
            <a:ext cx="162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Placeholder 23">
            <a:extLst>
              <a:ext uri="{FF2B5EF4-FFF2-40B4-BE49-F238E27FC236}">
                <a16:creationId xmlns:a16="http://schemas.microsoft.com/office/drawing/2014/main" id="{8ABD4E3B-3D78-424B-A5A7-9DAFD6BE84F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6715" y="5353474"/>
            <a:ext cx="3195486" cy="731140"/>
          </a:xfrm>
        </p:spPr>
        <p:txBody>
          <a:bodyPr anchor="ctr">
            <a:normAutofit/>
          </a:bodyPr>
          <a:lstStyle>
            <a:lvl1pPr marL="0" indent="0" algn="l">
              <a:buNone/>
              <a:defRPr sz="28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Sub-heading</a:t>
            </a:r>
          </a:p>
        </p:txBody>
      </p:sp>
      <p:sp>
        <p:nvSpPr>
          <p:cNvPr id="28" name="Text Placeholder 23">
            <a:extLst>
              <a:ext uri="{FF2B5EF4-FFF2-40B4-BE49-F238E27FC236}">
                <a16:creationId xmlns:a16="http://schemas.microsoft.com/office/drawing/2014/main" id="{50113A10-A8EF-9E4E-BD98-8F9D6A81B3A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76715" y="4543898"/>
            <a:ext cx="3195485" cy="83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5000" baseline="0">
                <a:solidFill>
                  <a:srgbClr val="406F70"/>
                </a:solidFill>
                <a:latin typeface="+mn-lt"/>
              </a:defRPr>
            </a:lvl1pPr>
          </a:lstStyle>
          <a:p>
            <a:pPr lvl="0"/>
            <a:r>
              <a:rPr lang="en-US"/>
              <a:t>Heading </a:t>
            </a: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D7A795C8-927A-CE44-AC9B-101D55A2CEC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3900" y="769566"/>
            <a:ext cx="5225801" cy="200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306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3"/>
          <p:cNvSpPr>
            <a:spLocks noGrp="1"/>
          </p:cNvSpPr>
          <p:nvPr>
            <p:ph type="body" sz="quarter" idx="13" hasCustomPrompt="1"/>
          </p:nvPr>
        </p:nvSpPr>
        <p:spPr>
          <a:xfrm>
            <a:off x="3767471" y="1014696"/>
            <a:ext cx="7886801" cy="697353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17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3777521" y="2542563"/>
            <a:ext cx="7876752" cy="3245241"/>
          </a:xfrm>
        </p:spPr>
        <p:txBody>
          <a:bodyPr>
            <a:noAutofit/>
          </a:bodyPr>
          <a:lstStyle>
            <a:lvl1pPr marL="0" indent="0" algn="l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9B6365-5C1A-AB4B-BBCC-D464627B8A8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50309" y="6221191"/>
            <a:ext cx="203964" cy="26982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C032534-BC87-5D4F-B26D-CF89E2F3C640}"/>
              </a:ext>
            </a:extLst>
          </p:cNvPr>
          <p:cNvSpPr txBox="1"/>
          <p:nvPr userDrawn="1"/>
        </p:nvSpPr>
        <p:spPr>
          <a:xfrm>
            <a:off x="8701210" y="624479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F97D81-6562-A840-B079-58506E6A2E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A97CE00F-DEB2-AE46-9EA9-6615CC1CFAD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237" y="365395"/>
            <a:ext cx="1826297" cy="1995953"/>
          </a:xfrm>
          <a:prstGeom prst="rect">
            <a:avLst/>
          </a:prstGeom>
        </p:spPr>
      </p:pic>
      <p:sp>
        <p:nvSpPr>
          <p:cNvPr id="10" name="Text Placeholder 25">
            <a:extLst>
              <a:ext uri="{FF2B5EF4-FFF2-40B4-BE49-F238E27FC236}">
                <a16:creationId xmlns:a16="http://schemas.microsoft.com/office/drawing/2014/main" id="{8258470A-9031-F643-91F2-83EDE010FF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818151" y="2726744"/>
            <a:ext cx="7876753" cy="3173773"/>
          </a:xfrm>
        </p:spPr>
        <p:txBody>
          <a:bodyPr>
            <a:noAutofit/>
          </a:bodyPr>
          <a:lstStyle>
            <a:lvl1pPr marL="0" indent="0" algn="just">
              <a:buNone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</p:spTree>
    <p:extLst>
      <p:ext uri="{BB962C8B-B14F-4D97-AF65-F5344CB8AC3E}">
        <p14:creationId xmlns:p14="http://schemas.microsoft.com/office/powerpoint/2010/main" val="3480455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Phot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A3B193AB-B400-AD45-A369-DD189568AA4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9666" y="3961597"/>
            <a:ext cx="4077324" cy="1912390"/>
          </a:xfrm>
        </p:spPr>
        <p:txBody>
          <a:bodyPr>
            <a:normAutofit/>
          </a:bodyPr>
          <a:lstStyle>
            <a:lvl1pPr marL="0" indent="0" algn="l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ECDCE132-A25C-3647-8519-2E32D62863A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069770" cy="3585092"/>
          </a:xfrm>
          <a:custGeom>
            <a:avLst/>
            <a:gdLst>
              <a:gd name="connsiteX0" fmla="*/ 1295503 w 12069770"/>
              <a:gd name="connsiteY0" fmla="*/ 0 h 3585092"/>
              <a:gd name="connsiteX1" fmla="*/ 12069770 w 12069770"/>
              <a:gd name="connsiteY1" fmla="*/ 0 h 3585092"/>
              <a:gd name="connsiteX2" fmla="*/ 11966788 w 12069770"/>
              <a:gd name="connsiteY2" fmla="*/ 207716 h 3585092"/>
              <a:gd name="connsiteX3" fmla="*/ 11800766 w 12069770"/>
              <a:gd name="connsiteY3" fmla="*/ 501567 h 3585092"/>
              <a:gd name="connsiteX4" fmla="*/ 11638600 w 12069770"/>
              <a:gd name="connsiteY4" fmla="*/ 753560 h 3585092"/>
              <a:gd name="connsiteX5" fmla="*/ 11642252 w 12069770"/>
              <a:gd name="connsiteY5" fmla="*/ 753560 h 3585092"/>
              <a:gd name="connsiteX6" fmla="*/ 11511695 w 12069770"/>
              <a:gd name="connsiteY6" fmla="*/ 945570 h 3585092"/>
              <a:gd name="connsiteX7" fmla="*/ 10877562 w 12069770"/>
              <a:gd name="connsiteY7" fmla="*/ 1703644 h 3585092"/>
              <a:gd name="connsiteX8" fmla="*/ 10825384 w 12069770"/>
              <a:gd name="connsiteY8" fmla="*/ 1754215 h 3585092"/>
              <a:gd name="connsiteX9" fmla="*/ 10084820 w 12069770"/>
              <a:gd name="connsiteY9" fmla="*/ 1754215 h 3585092"/>
              <a:gd name="connsiteX10" fmla="*/ 10084820 w 12069770"/>
              <a:gd name="connsiteY10" fmla="*/ 1754214 h 3585092"/>
              <a:gd name="connsiteX11" fmla="*/ 9900759 w 12069770"/>
              <a:gd name="connsiteY11" fmla="*/ 1754214 h 3585092"/>
              <a:gd name="connsiteX12" fmla="*/ 9900759 w 12069770"/>
              <a:gd name="connsiteY12" fmla="*/ 1754215 h 3585092"/>
              <a:gd name="connsiteX13" fmla="*/ 9772488 w 12069770"/>
              <a:gd name="connsiteY13" fmla="*/ 1760692 h 3585092"/>
              <a:gd name="connsiteX14" fmla="*/ 8715470 w 12069770"/>
              <a:gd name="connsiteY14" fmla="*/ 2407263 h 3585092"/>
              <a:gd name="connsiteX15" fmla="*/ 8703558 w 12069770"/>
              <a:gd name="connsiteY15" fmla="*/ 2426474 h 3585092"/>
              <a:gd name="connsiteX16" fmla="*/ 8698760 w 12069770"/>
              <a:gd name="connsiteY16" fmla="*/ 2433765 h 3585092"/>
              <a:gd name="connsiteX17" fmla="*/ 8486717 w 12069770"/>
              <a:gd name="connsiteY17" fmla="*/ 3049938 h 3585092"/>
              <a:gd name="connsiteX18" fmla="*/ 8486225 w 12069770"/>
              <a:gd name="connsiteY18" fmla="*/ 3059687 h 3585092"/>
              <a:gd name="connsiteX19" fmla="*/ 8915326 w 12069770"/>
              <a:gd name="connsiteY19" fmla="*/ 3059687 h 3585092"/>
              <a:gd name="connsiteX20" fmla="*/ 8685199 w 12069770"/>
              <a:gd name="connsiteY20" fmla="*/ 3157222 h 3585092"/>
              <a:gd name="connsiteX21" fmla="*/ 7034118 w 12069770"/>
              <a:gd name="connsiteY21" fmla="*/ 3556741 h 3585092"/>
              <a:gd name="connsiteX22" fmla="*/ 6472713 w 12069770"/>
              <a:gd name="connsiteY22" fmla="*/ 3585089 h 3585092"/>
              <a:gd name="connsiteX23" fmla="*/ 6472713 w 12069770"/>
              <a:gd name="connsiteY23" fmla="*/ 3585092 h 3585092"/>
              <a:gd name="connsiteX24" fmla="*/ 5667129 w 12069770"/>
              <a:gd name="connsiteY24" fmla="*/ 3585092 h 3585092"/>
              <a:gd name="connsiteX25" fmla="*/ 5667129 w 12069770"/>
              <a:gd name="connsiteY25" fmla="*/ 3585089 h 3585092"/>
              <a:gd name="connsiteX26" fmla="*/ 0 w 12069770"/>
              <a:gd name="connsiteY26" fmla="*/ 3585089 h 3585092"/>
              <a:gd name="connsiteX27" fmla="*/ 0 w 12069770"/>
              <a:gd name="connsiteY27" fmla="*/ 2287533 h 3585092"/>
              <a:gd name="connsiteX28" fmla="*/ 51672 w 12069770"/>
              <a:gd name="connsiteY28" fmla="*/ 2123653 h 3585092"/>
              <a:gd name="connsiteX29" fmla="*/ 666110 w 12069770"/>
              <a:gd name="connsiteY29" fmla="*/ 845602 h 3585092"/>
              <a:gd name="connsiteX30" fmla="*/ 687111 w 12069770"/>
              <a:gd name="connsiteY30" fmla="*/ 813690 h 3585092"/>
              <a:gd name="connsiteX31" fmla="*/ 739246 w 12069770"/>
              <a:gd name="connsiteY31" fmla="*/ 729608 h 3585092"/>
              <a:gd name="connsiteX32" fmla="*/ 1148300 w 12069770"/>
              <a:gd name="connsiteY32" fmla="*/ 170002 h 3585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2069770" h="3585092">
                <a:moveTo>
                  <a:pt x="1295503" y="0"/>
                </a:moveTo>
                <a:lnTo>
                  <a:pt x="12069770" y="0"/>
                </a:lnTo>
                <a:lnTo>
                  <a:pt x="11966788" y="207716"/>
                </a:lnTo>
                <a:cubicBezTo>
                  <a:pt x="11914018" y="307286"/>
                  <a:pt x="11858647" y="405267"/>
                  <a:pt x="11800766" y="501567"/>
                </a:cubicBezTo>
                <a:lnTo>
                  <a:pt x="11638600" y="753560"/>
                </a:lnTo>
                <a:lnTo>
                  <a:pt x="11642252" y="753560"/>
                </a:lnTo>
                <a:lnTo>
                  <a:pt x="11511695" y="945570"/>
                </a:lnTo>
                <a:cubicBezTo>
                  <a:pt x="11320247" y="1214785"/>
                  <a:pt x="11108095" y="1468251"/>
                  <a:pt x="10877562" y="1703644"/>
                </a:cubicBezTo>
                <a:lnTo>
                  <a:pt x="10825384" y="1754215"/>
                </a:lnTo>
                <a:lnTo>
                  <a:pt x="10084820" y="1754215"/>
                </a:lnTo>
                <a:lnTo>
                  <a:pt x="10084820" y="1754214"/>
                </a:lnTo>
                <a:lnTo>
                  <a:pt x="9900759" y="1754214"/>
                </a:lnTo>
                <a:lnTo>
                  <a:pt x="9900759" y="1754215"/>
                </a:lnTo>
                <a:lnTo>
                  <a:pt x="9772488" y="1760692"/>
                </a:lnTo>
                <a:cubicBezTo>
                  <a:pt x="9329489" y="1805681"/>
                  <a:pt x="8946087" y="2052267"/>
                  <a:pt x="8715470" y="2407263"/>
                </a:cubicBezTo>
                <a:lnTo>
                  <a:pt x="8703558" y="2426474"/>
                </a:lnTo>
                <a:lnTo>
                  <a:pt x="8698760" y="2433765"/>
                </a:lnTo>
                <a:cubicBezTo>
                  <a:pt x="8584286" y="2615693"/>
                  <a:pt x="8509546" y="2825143"/>
                  <a:pt x="8486717" y="3049938"/>
                </a:cubicBezTo>
                <a:lnTo>
                  <a:pt x="8486225" y="3059687"/>
                </a:lnTo>
                <a:lnTo>
                  <a:pt x="8915326" y="3059687"/>
                </a:lnTo>
                <a:lnTo>
                  <a:pt x="8685199" y="3157222"/>
                </a:lnTo>
                <a:cubicBezTo>
                  <a:pt x="8165111" y="3361381"/>
                  <a:pt x="7611167" y="3498138"/>
                  <a:pt x="7034118" y="3556741"/>
                </a:cubicBezTo>
                <a:lnTo>
                  <a:pt x="6472713" y="3585089"/>
                </a:lnTo>
                <a:lnTo>
                  <a:pt x="6472713" y="3585092"/>
                </a:lnTo>
                <a:lnTo>
                  <a:pt x="5667129" y="3585092"/>
                </a:lnTo>
                <a:lnTo>
                  <a:pt x="5667129" y="3585089"/>
                </a:lnTo>
                <a:lnTo>
                  <a:pt x="0" y="3585089"/>
                </a:lnTo>
                <a:lnTo>
                  <a:pt x="0" y="2287533"/>
                </a:lnTo>
                <a:lnTo>
                  <a:pt x="51672" y="2123653"/>
                </a:lnTo>
                <a:cubicBezTo>
                  <a:pt x="208567" y="1671963"/>
                  <a:pt x="415601" y="1243726"/>
                  <a:pt x="666110" y="845602"/>
                </a:cubicBezTo>
                <a:lnTo>
                  <a:pt x="687111" y="813690"/>
                </a:lnTo>
                <a:lnTo>
                  <a:pt x="739246" y="729608"/>
                </a:lnTo>
                <a:cubicBezTo>
                  <a:pt x="865415" y="535393"/>
                  <a:pt x="1002031" y="348593"/>
                  <a:pt x="1148300" y="170002"/>
                </a:cubicBezTo>
                <a:close/>
              </a:path>
            </a:pathLst>
          </a:custGeom>
          <a:ln>
            <a:noFill/>
          </a:ln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rgbClr val="5E5E5E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35" name="Freeform 34">
            <a:extLst>
              <a:ext uri="{FF2B5EF4-FFF2-40B4-BE49-F238E27FC236}">
                <a16:creationId xmlns:a16="http://schemas.microsoft.com/office/drawing/2014/main" id="{23A91863-5EA5-034B-9D61-FC2D65837866}"/>
              </a:ext>
            </a:extLst>
          </p:cNvPr>
          <p:cNvSpPr/>
          <p:nvPr userDrawn="1"/>
        </p:nvSpPr>
        <p:spPr>
          <a:xfrm>
            <a:off x="8456245" y="1767827"/>
            <a:ext cx="2953770" cy="1305474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4AC3A166-E984-FF4B-AACA-2FC67E1BA6F5}"/>
              </a:ext>
            </a:extLst>
          </p:cNvPr>
          <p:cNvSpPr/>
          <p:nvPr userDrawn="1"/>
        </p:nvSpPr>
        <p:spPr>
          <a:xfrm>
            <a:off x="9575436" y="2650672"/>
            <a:ext cx="1834579" cy="815098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CA54045-4139-6141-AA47-E151A66C30C6}"/>
              </a:ext>
            </a:extLst>
          </p:cNvPr>
          <p:cNvCxnSpPr>
            <a:cxnSpLocks/>
          </p:cNvCxnSpPr>
          <p:nvPr userDrawn="1"/>
        </p:nvCxnSpPr>
        <p:spPr>
          <a:xfrm>
            <a:off x="4796852" y="3807502"/>
            <a:ext cx="0" cy="2353455"/>
          </a:xfrm>
          <a:prstGeom prst="line">
            <a:avLst/>
          </a:prstGeom>
          <a:ln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 Placeholder 25">
            <a:extLst>
              <a:ext uri="{FF2B5EF4-FFF2-40B4-BE49-F238E27FC236}">
                <a16:creationId xmlns:a16="http://schemas.microsoft.com/office/drawing/2014/main" id="{E9FDD1ED-6E32-0045-8A11-815BC48787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06714" y="3962385"/>
            <a:ext cx="6859047" cy="1911602"/>
          </a:xfrm>
        </p:spPr>
        <p:txBody>
          <a:bodyPr>
            <a:noAutofit/>
          </a:bodyPr>
          <a:lstStyle>
            <a:lvl1pPr marL="0" indent="0" algn="just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pic>
        <p:nvPicPr>
          <p:cNvPr id="38" name="Picture 37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0F79AD-8017-C741-B39C-D97128D38C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613" y="6202300"/>
            <a:ext cx="203964" cy="269828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3D6BF0D-DCCB-2048-9949-C20605E3FD77}"/>
              </a:ext>
            </a:extLst>
          </p:cNvPr>
          <p:cNvSpPr txBox="1"/>
          <p:nvPr userDrawn="1"/>
        </p:nvSpPr>
        <p:spPr>
          <a:xfrm>
            <a:off x="793577" y="6261968"/>
            <a:ext cx="1059986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</p:spTree>
    <p:extLst>
      <p:ext uri="{BB962C8B-B14F-4D97-AF65-F5344CB8AC3E}">
        <p14:creationId xmlns:p14="http://schemas.microsoft.com/office/powerpoint/2010/main" val="11078437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Photo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A picture containing drawing&#10;&#10;Description automatically generated">
            <a:extLst>
              <a:ext uri="{FF2B5EF4-FFF2-40B4-BE49-F238E27FC236}">
                <a16:creationId xmlns:a16="http://schemas.microsoft.com/office/drawing/2014/main" id="{321A129C-AE24-4647-93B2-5854962C0C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08432" y="6223371"/>
            <a:ext cx="203964" cy="269828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68867DF8-CD5D-A144-82EA-C1773F260396}"/>
              </a:ext>
            </a:extLst>
          </p:cNvPr>
          <p:cNvSpPr txBox="1"/>
          <p:nvPr userDrawn="1"/>
        </p:nvSpPr>
        <p:spPr>
          <a:xfrm>
            <a:off x="8659333" y="6246978"/>
            <a:ext cx="2749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>
                <a:solidFill>
                  <a:srgbClr val="406F70"/>
                </a:solidFill>
              </a:rPr>
              <a:t>INNOVATION FOR THE FOOD SERVICE SECTOR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97400C71-AB78-0A42-AB2E-8469E97585C9}"/>
              </a:ext>
            </a:extLst>
          </p:cNvPr>
          <p:cNvCxnSpPr/>
          <p:nvPr userDrawn="1"/>
        </p:nvCxnSpPr>
        <p:spPr>
          <a:xfrm flipH="1">
            <a:off x="6234807" y="1711826"/>
            <a:ext cx="5377589" cy="0"/>
          </a:xfrm>
          <a:prstGeom prst="line">
            <a:avLst/>
          </a:prstGeom>
          <a:ln w="19050">
            <a:solidFill>
              <a:srgbClr val="F5C05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 Placeholder 23">
            <a:extLst>
              <a:ext uri="{FF2B5EF4-FFF2-40B4-BE49-F238E27FC236}">
                <a16:creationId xmlns:a16="http://schemas.microsoft.com/office/drawing/2014/main" id="{A85599C3-DEB6-F941-B964-10AF6B4D0C7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18620" y="819599"/>
            <a:ext cx="5279028" cy="697353"/>
          </a:xfrm>
        </p:spPr>
        <p:txBody>
          <a:bodyPr>
            <a:normAutofit/>
          </a:bodyPr>
          <a:lstStyle>
            <a:lvl1pPr marL="0" indent="0" algn="r">
              <a:buNone/>
              <a:defRPr sz="3600">
                <a:solidFill>
                  <a:srgbClr val="5E5E5E"/>
                </a:solidFill>
                <a:latin typeface="+mn-lt"/>
              </a:defRPr>
            </a:lvl1pPr>
          </a:lstStyle>
          <a:p>
            <a:pPr lvl="0"/>
            <a:r>
              <a:rPr lang="en-US"/>
              <a:t>TITLE</a:t>
            </a:r>
          </a:p>
        </p:txBody>
      </p:sp>
      <p:sp>
        <p:nvSpPr>
          <p:cNvPr id="56" name="Text Placeholder 25">
            <a:extLst>
              <a:ext uri="{FF2B5EF4-FFF2-40B4-BE49-F238E27FC236}">
                <a16:creationId xmlns:a16="http://schemas.microsoft.com/office/drawing/2014/main" id="{17724B10-6126-564F-A5D3-887B140EE4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25568" y="1953078"/>
            <a:ext cx="5273104" cy="3947440"/>
          </a:xfrm>
        </p:spPr>
        <p:txBody>
          <a:bodyPr>
            <a:noAutofit/>
          </a:bodyPr>
          <a:lstStyle>
            <a:lvl1pPr marL="0" indent="0" algn="just">
              <a:buNone/>
              <a:defRPr sz="2400" baseline="0">
                <a:solidFill>
                  <a:srgbClr val="5E5E5E"/>
                </a:solidFill>
              </a:defRPr>
            </a:lvl1pPr>
            <a:lvl2pPr marL="457200" indent="0" algn="ctr">
              <a:buNone/>
              <a:defRPr sz="2400">
                <a:solidFill>
                  <a:srgbClr val="4D4D4C"/>
                </a:solidFill>
              </a:defRPr>
            </a:lvl2pPr>
            <a:lvl3pPr marL="914400" indent="0" algn="ctr">
              <a:buNone/>
              <a:defRPr sz="2400">
                <a:solidFill>
                  <a:srgbClr val="4D4D4C"/>
                </a:solidFill>
              </a:defRPr>
            </a:lvl3pPr>
            <a:lvl4pPr marL="1371600" indent="0" algn="ctr">
              <a:buNone/>
              <a:defRPr sz="2400">
                <a:solidFill>
                  <a:srgbClr val="4D4D4C"/>
                </a:solidFill>
              </a:defRPr>
            </a:lvl4pPr>
            <a:lvl5pPr marL="1828800" indent="0" algn="ctr">
              <a:buNone/>
              <a:defRPr sz="2400">
                <a:solidFill>
                  <a:srgbClr val="4D4D4C"/>
                </a:solidFill>
              </a:defRPr>
            </a:lvl5pPr>
          </a:lstStyle>
          <a:p>
            <a:pPr lvl="0"/>
            <a:r>
              <a:rPr lang="en-US"/>
              <a:t>Main body text</a:t>
            </a:r>
          </a:p>
        </p:txBody>
      </p:sp>
      <p:sp>
        <p:nvSpPr>
          <p:cNvPr id="67" name="Picture Placeholder 66">
            <a:extLst>
              <a:ext uri="{FF2B5EF4-FFF2-40B4-BE49-F238E27FC236}">
                <a16:creationId xmlns:a16="http://schemas.microsoft.com/office/drawing/2014/main" id="{C1AEDE74-8885-6943-BC09-2D89D1600A23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-14989"/>
            <a:ext cx="5651292" cy="6261962"/>
          </a:xfrm>
          <a:custGeom>
            <a:avLst/>
            <a:gdLst>
              <a:gd name="connsiteX0" fmla="*/ 0 w 5651292"/>
              <a:gd name="connsiteY0" fmla="*/ 0 h 6261962"/>
              <a:gd name="connsiteX1" fmla="*/ 5651292 w 5651292"/>
              <a:gd name="connsiteY1" fmla="*/ 0 h 6261962"/>
              <a:gd name="connsiteX2" fmla="*/ 5611959 w 5651292"/>
              <a:gd name="connsiteY2" fmla="*/ 316053 h 6261962"/>
              <a:gd name="connsiteX3" fmla="*/ 4724771 w 5651292"/>
              <a:gd name="connsiteY3" fmla="*/ 2858766 h 6261962"/>
              <a:gd name="connsiteX4" fmla="*/ 4548337 w 5651292"/>
              <a:gd name="connsiteY4" fmla="*/ 3145034 h 6261962"/>
              <a:gd name="connsiteX5" fmla="*/ 4552310 w 5651292"/>
              <a:gd name="connsiteY5" fmla="*/ 3145034 h 6261962"/>
              <a:gd name="connsiteX6" fmla="*/ 4410265 w 5651292"/>
              <a:gd name="connsiteY6" fmla="*/ 3363160 h 6261962"/>
              <a:gd name="connsiteX7" fmla="*/ 4023257 w 5651292"/>
              <a:gd name="connsiteY7" fmla="*/ 3879578 h 6261962"/>
              <a:gd name="connsiteX8" fmla="*/ 3820123 w 5651292"/>
              <a:gd name="connsiteY8" fmla="*/ 4115358 h 6261962"/>
              <a:gd name="connsiteX9" fmla="*/ 3666531 w 5651292"/>
              <a:gd name="connsiteY9" fmla="*/ 4115358 h 6261962"/>
              <a:gd name="connsiteX10" fmla="*/ 3666531 w 5651292"/>
              <a:gd name="connsiteY10" fmla="*/ 4115357 h 6261962"/>
              <a:gd name="connsiteX11" fmla="*/ 3482470 w 5651292"/>
              <a:gd name="connsiteY11" fmla="*/ 4115357 h 6261962"/>
              <a:gd name="connsiteX12" fmla="*/ 3482470 w 5651292"/>
              <a:gd name="connsiteY12" fmla="*/ 4115358 h 6261962"/>
              <a:gd name="connsiteX13" fmla="*/ 3354200 w 5651292"/>
              <a:gd name="connsiteY13" fmla="*/ 4121835 h 6261962"/>
              <a:gd name="connsiteX14" fmla="*/ 2297181 w 5651292"/>
              <a:gd name="connsiteY14" fmla="*/ 4768406 h 6261962"/>
              <a:gd name="connsiteX15" fmla="*/ 2285269 w 5651292"/>
              <a:gd name="connsiteY15" fmla="*/ 4787617 h 6261962"/>
              <a:gd name="connsiteX16" fmla="*/ 2280471 w 5651292"/>
              <a:gd name="connsiteY16" fmla="*/ 4794908 h 6261962"/>
              <a:gd name="connsiteX17" fmla="*/ 2068428 w 5651292"/>
              <a:gd name="connsiteY17" fmla="*/ 5411081 h 6261962"/>
              <a:gd name="connsiteX18" fmla="*/ 2067936 w 5651292"/>
              <a:gd name="connsiteY18" fmla="*/ 5420830 h 6261962"/>
              <a:gd name="connsiteX19" fmla="*/ 2237560 w 5651292"/>
              <a:gd name="connsiteY19" fmla="*/ 5420830 h 6261962"/>
              <a:gd name="connsiteX20" fmla="*/ 2075512 w 5651292"/>
              <a:gd name="connsiteY20" fmla="*/ 5517122 h 6261962"/>
              <a:gd name="connsiteX21" fmla="*/ 279265 w 5651292"/>
              <a:gd name="connsiteY21" fmla="*/ 6207765 h 6261962"/>
              <a:gd name="connsiteX22" fmla="*/ 0 w 5651292"/>
              <a:gd name="connsiteY22" fmla="*/ 6261962 h 6261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651292" h="6261962">
                <a:moveTo>
                  <a:pt x="0" y="0"/>
                </a:moveTo>
                <a:lnTo>
                  <a:pt x="5651292" y="0"/>
                </a:lnTo>
                <a:lnTo>
                  <a:pt x="5611959" y="316053"/>
                </a:lnTo>
                <a:cubicBezTo>
                  <a:pt x="5472582" y="1233649"/>
                  <a:pt x="5165591" y="2092978"/>
                  <a:pt x="4724771" y="2858766"/>
                </a:cubicBezTo>
                <a:lnTo>
                  <a:pt x="4548337" y="3145034"/>
                </a:lnTo>
                <a:lnTo>
                  <a:pt x="4552310" y="3145034"/>
                </a:lnTo>
                <a:lnTo>
                  <a:pt x="4410265" y="3363160"/>
                </a:lnTo>
                <a:cubicBezTo>
                  <a:pt x="4288760" y="3541562"/>
                  <a:pt x="4159590" y="3713876"/>
                  <a:pt x="4023257" y="3879578"/>
                </a:cubicBezTo>
                <a:lnTo>
                  <a:pt x="3820123" y="4115358"/>
                </a:lnTo>
                <a:lnTo>
                  <a:pt x="3666531" y="4115358"/>
                </a:lnTo>
                <a:lnTo>
                  <a:pt x="3666531" y="4115357"/>
                </a:lnTo>
                <a:lnTo>
                  <a:pt x="3482470" y="4115357"/>
                </a:lnTo>
                <a:lnTo>
                  <a:pt x="3482470" y="4115358"/>
                </a:lnTo>
                <a:lnTo>
                  <a:pt x="3354200" y="4121835"/>
                </a:lnTo>
                <a:cubicBezTo>
                  <a:pt x="2911200" y="4166824"/>
                  <a:pt x="2527798" y="4413410"/>
                  <a:pt x="2297181" y="4768406"/>
                </a:cubicBezTo>
                <a:lnTo>
                  <a:pt x="2285269" y="4787617"/>
                </a:lnTo>
                <a:lnTo>
                  <a:pt x="2280471" y="4794908"/>
                </a:lnTo>
                <a:cubicBezTo>
                  <a:pt x="2165997" y="4976836"/>
                  <a:pt x="2091257" y="5186286"/>
                  <a:pt x="2068428" y="5411081"/>
                </a:cubicBezTo>
                <a:lnTo>
                  <a:pt x="2067936" y="5420830"/>
                </a:lnTo>
                <a:lnTo>
                  <a:pt x="2237560" y="5420830"/>
                </a:lnTo>
                <a:lnTo>
                  <a:pt x="2075512" y="5517122"/>
                </a:lnTo>
                <a:cubicBezTo>
                  <a:pt x="1518664" y="5830408"/>
                  <a:pt x="915401" y="6065336"/>
                  <a:pt x="279265" y="6207765"/>
                </a:cubicBezTo>
                <a:lnTo>
                  <a:pt x="0" y="6261962"/>
                </a:lnTo>
                <a:close/>
              </a:path>
            </a:pathLst>
          </a:custGeom>
          <a:ln>
            <a:noFill/>
          </a:ln>
        </p:spPr>
        <p:txBody>
          <a:bodyPr wrap="square" anchor="t">
            <a:noAutofit/>
          </a:bodyPr>
          <a:lstStyle>
            <a:lvl1pPr marL="0" indent="0" algn="ctr">
              <a:buNone/>
              <a:defRPr>
                <a:solidFill>
                  <a:srgbClr val="5E5E5E"/>
                </a:solidFill>
              </a:defRPr>
            </a:lvl1pPr>
          </a:lstStyle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r>
              <a:rPr lang="en-US"/>
              <a:t>Click to add photo</a:t>
            </a:r>
          </a:p>
        </p:txBody>
      </p:sp>
      <p:sp>
        <p:nvSpPr>
          <p:cNvPr id="65" name="Freeform 64">
            <a:extLst>
              <a:ext uri="{FF2B5EF4-FFF2-40B4-BE49-F238E27FC236}">
                <a16:creationId xmlns:a16="http://schemas.microsoft.com/office/drawing/2014/main" id="{C0ED7FF7-F7D6-8C4B-8D46-DB29490CC4BA}"/>
              </a:ext>
            </a:extLst>
          </p:cNvPr>
          <p:cNvSpPr/>
          <p:nvPr userDrawn="1"/>
        </p:nvSpPr>
        <p:spPr>
          <a:xfrm>
            <a:off x="2085425" y="4109757"/>
            <a:ext cx="2953770" cy="1305474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2CFCBA6A-C5E2-0E4D-9DE3-A035457BCA97}"/>
              </a:ext>
            </a:extLst>
          </p:cNvPr>
          <p:cNvSpPr/>
          <p:nvPr userDrawn="1"/>
        </p:nvSpPr>
        <p:spPr>
          <a:xfrm>
            <a:off x="3204616" y="4992602"/>
            <a:ext cx="1834579" cy="815098"/>
          </a:xfrm>
          <a:custGeom>
            <a:avLst/>
            <a:gdLst>
              <a:gd name="connsiteX0" fmla="*/ 5426896 w 11332213"/>
              <a:gd name="connsiteY0" fmla="*/ 0 h 5008483"/>
              <a:gd name="connsiteX1" fmla="*/ 6133050 w 11332213"/>
              <a:gd name="connsiteY1" fmla="*/ 0 h 5008483"/>
              <a:gd name="connsiteX2" fmla="*/ 6133050 w 11332213"/>
              <a:gd name="connsiteY2" fmla="*/ 3 h 5008483"/>
              <a:gd name="connsiteX3" fmla="*/ 11332213 w 11332213"/>
              <a:gd name="connsiteY3" fmla="*/ 3 h 5008483"/>
              <a:gd name="connsiteX4" fmla="*/ 11330326 w 11332213"/>
              <a:gd name="connsiteY4" fmla="*/ 37406 h 5008483"/>
              <a:gd name="connsiteX5" fmla="*/ 10575758 w 11332213"/>
              <a:gd name="connsiteY5" fmla="*/ 2305541 h 5008483"/>
              <a:gd name="connsiteX6" fmla="*/ 10433608 w 11332213"/>
              <a:gd name="connsiteY6" fmla="*/ 2526432 h 5008483"/>
              <a:gd name="connsiteX7" fmla="*/ 10436809 w 11332213"/>
              <a:gd name="connsiteY7" fmla="*/ 2526432 h 5008483"/>
              <a:gd name="connsiteX8" fmla="*/ 10322366 w 11332213"/>
              <a:gd name="connsiteY8" fmla="*/ 2694743 h 5008483"/>
              <a:gd name="connsiteX9" fmla="*/ 6397432 w 11332213"/>
              <a:gd name="connsiteY9" fmla="*/ 4983631 h 5008483"/>
              <a:gd name="connsiteX10" fmla="*/ 5905318 w 11332213"/>
              <a:gd name="connsiteY10" fmla="*/ 5008480 h 5008483"/>
              <a:gd name="connsiteX11" fmla="*/ 5905318 w 11332213"/>
              <a:gd name="connsiteY11" fmla="*/ 5008483 h 5008483"/>
              <a:gd name="connsiteX12" fmla="*/ 5199163 w 11332213"/>
              <a:gd name="connsiteY12" fmla="*/ 5008483 h 5008483"/>
              <a:gd name="connsiteX13" fmla="*/ 5199163 w 11332213"/>
              <a:gd name="connsiteY13" fmla="*/ 5008480 h 5008483"/>
              <a:gd name="connsiteX14" fmla="*/ 0 w 11332213"/>
              <a:gd name="connsiteY14" fmla="*/ 5008480 h 5008483"/>
              <a:gd name="connsiteX15" fmla="*/ 1887 w 11332213"/>
              <a:gd name="connsiteY15" fmla="*/ 4971077 h 5008483"/>
              <a:gd name="connsiteX16" fmla="*/ 815394 w 11332213"/>
              <a:gd name="connsiteY16" fmla="*/ 2607114 h 5008483"/>
              <a:gd name="connsiteX17" fmla="*/ 833803 w 11332213"/>
              <a:gd name="connsiteY17" fmla="*/ 2579140 h 5008483"/>
              <a:gd name="connsiteX18" fmla="*/ 879503 w 11332213"/>
              <a:gd name="connsiteY18" fmla="*/ 2505436 h 5008483"/>
              <a:gd name="connsiteX19" fmla="*/ 4934782 w 11332213"/>
              <a:gd name="connsiteY19" fmla="*/ 24852 h 5008483"/>
              <a:gd name="connsiteX20" fmla="*/ 5426896 w 11332213"/>
              <a:gd name="connsiteY20" fmla="*/ 3 h 5008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1332213" h="5008483">
                <a:moveTo>
                  <a:pt x="5426896" y="0"/>
                </a:moveTo>
                <a:lnTo>
                  <a:pt x="6133050" y="0"/>
                </a:lnTo>
                <a:lnTo>
                  <a:pt x="6133050" y="3"/>
                </a:lnTo>
                <a:lnTo>
                  <a:pt x="11332213" y="3"/>
                </a:lnTo>
                <a:lnTo>
                  <a:pt x="11330326" y="37406"/>
                </a:lnTo>
                <a:cubicBezTo>
                  <a:pt x="11246722" y="860639"/>
                  <a:pt x="10981656" y="1630227"/>
                  <a:pt x="10575758" y="2305541"/>
                </a:cubicBezTo>
                <a:lnTo>
                  <a:pt x="10433608" y="2526432"/>
                </a:lnTo>
                <a:lnTo>
                  <a:pt x="10436809" y="2526432"/>
                </a:lnTo>
                <a:lnTo>
                  <a:pt x="10322366" y="2694743"/>
                </a:lnTo>
                <a:cubicBezTo>
                  <a:pt x="9427334" y="3953341"/>
                  <a:pt x="8016078" y="4819248"/>
                  <a:pt x="6397432" y="4983631"/>
                </a:cubicBezTo>
                <a:lnTo>
                  <a:pt x="5905318" y="5008480"/>
                </a:lnTo>
                <a:lnTo>
                  <a:pt x="5905318" y="5008483"/>
                </a:lnTo>
                <a:lnTo>
                  <a:pt x="5199163" y="5008483"/>
                </a:lnTo>
                <a:lnTo>
                  <a:pt x="5199163" y="5008480"/>
                </a:lnTo>
                <a:lnTo>
                  <a:pt x="0" y="5008480"/>
                </a:lnTo>
                <a:lnTo>
                  <a:pt x="1887" y="4971077"/>
                </a:lnTo>
                <a:cubicBezTo>
                  <a:pt x="89472" y="4108643"/>
                  <a:pt x="376213" y="3305084"/>
                  <a:pt x="815394" y="2607114"/>
                </a:cubicBezTo>
                <a:lnTo>
                  <a:pt x="833803" y="2579140"/>
                </a:lnTo>
                <a:lnTo>
                  <a:pt x="879503" y="2505436"/>
                </a:lnTo>
                <a:cubicBezTo>
                  <a:pt x="1764272" y="1143487"/>
                  <a:pt x="3235203" y="197454"/>
                  <a:pt x="4934782" y="24852"/>
                </a:cubicBezTo>
                <a:lnTo>
                  <a:pt x="5426896" y="3"/>
                </a:lnTo>
                <a:close/>
              </a:path>
            </a:pathLst>
          </a:custGeom>
          <a:noFill/>
          <a:ln>
            <a:solidFill>
              <a:srgbClr val="F5C0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720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848AD-6592-B642-AC77-A3318D8B851F}" type="datetimeFigureOut">
              <a:rPr lang="en-US" smtClean="0"/>
              <a:t>1/24/22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58B29-4516-0E41-9E10-164871924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4" r:id="rId2"/>
    <p:sldLayoutId id="2147483655" r:id="rId3"/>
    <p:sldLayoutId id="2147483682" r:id="rId4"/>
    <p:sldLayoutId id="2147483684" r:id="rId5"/>
    <p:sldLayoutId id="2147483687" r:id="rId6"/>
    <p:sldLayoutId id="2147483671" r:id="rId7"/>
    <p:sldLayoutId id="2147483652" r:id="rId8"/>
    <p:sldLayoutId id="2147483653" r:id="rId9"/>
    <p:sldLayoutId id="2147483678" r:id="rId10"/>
    <p:sldLayoutId id="2147483679" r:id="rId11"/>
    <p:sldLayoutId id="2147483680" r:id="rId12"/>
    <p:sldLayoutId id="2147483673" r:id="rId13"/>
    <p:sldLayoutId id="2147483676" r:id="rId14"/>
    <p:sldLayoutId id="2147483677" r:id="rId15"/>
    <p:sldLayoutId id="2147483685" r:id="rId16"/>
    <p:sldLayoutId id="2147483686" r:id="rId17"/>
    <p:sldLayoutId id="2147483672" r:id="rId18"/>
    <p:sldLayoutId id="2147483670" r:id="rId19"/>
    <p:sldLayoutId id="2147483664" r:id="rId20"/>
    <p:sldLayoutId id="2147483674" r:id="rId21"/>
    <p:sldLayoutId id="2147483675" r:id="rId22"/>
    <p:sldLayoutId id="2147483683" r:id="rId23"/>
    <p:sldLayoutId id="2147483656" r:id="rId24"/>
    <p:sldLayoutId id="2147483657" r:id="rId25"/>
    <p:sldLayoutId id="2147483658" r:id="rId26"/>
    <p:sldLayoutId id="2147483688" r:id="rId2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znfLNEWPTIQ?feature=oembed" TargetMode="External"/><Relationship Id="rId4" Type="http://schemas.openxmlformats.org/officeDocument/2006/relationships/hyperlink" Target="https://www.youtube.com/watch?v=znfLNEWPTIQ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environment/2018/may/31/avoiding-meat-and-dairy-is-single-biggest-way-to-reduce-your-impact-on-earth" TargetMode="External"/><Relationship Id="rId2" Type="http://schemas.openxmlformats.org/officeDocument/2006/relationships/hyperlink" Target="https://www.theguardian.com/environment/2018/nov/28/global-food-system-is-broken-say-worlds-science-academies" TargetMode="Externa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who.int/news-room/fact-sheets/detail/obesity-and-overweight#:~:text=Key%20facts,over%20650%20million%20were%20obese.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nature.com/scitable/blog/green-science/the_dangers_of_pesticides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0HZeagYKFaE?feature=oembed" TargetMode="External"/><Relationship Id="rId5" Type="http://schemas.openxmlformats.org/officeDocument/2006/relationships/hyperlink" Target="https://www.youtube.com/watch?v=0HZeagYKFaE" TargetMode="External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linkedin.com/pulse/regenerative-farming-profitable-eco-conservation-model-quirino/?articleId=6640221864109109249" TargetMode="External"/><Relationship Id="rId4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9.xml"/><Relationship Id="rId1" Type="http://schemas.openxmlformats.org/officeDocument/2006/relationships/video" Target="https://www.youtube.com/embed/K3-V1j-zMZw?feature=oembed" TargetMode="Externa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22.xml"/><Relationship Id="rId1" Type="http://schemas.openxmlformats.org/officeDocument/2006/relationships/video" Target="https://www.youtube.com/embed/8yCYhgGhBrs?feature=oembed" TargetMode="External"/><Relationship Id="rId5" Type="http://schemas.openxmlformats.org/officeDocument/2006/relationships/hyperlink" Target="https://farmeye.ie/" TargetMode="External"/><Relationship Id="rId4" Type="http://schemas.openxmlformats.org/officeDocument/2006/relationships/image" Target="../media/image38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KfB2sx9uCkI" TargetMode="External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KfB2sx9uCkI?feature=oembed" TargetMode="External"/><Relationship Id="rId4" Type="http://schemas.openxmlformats.org/officeDocument/2006/relationships/image" Target="../media/image4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sQ7nm45Uxn0?feature=oembed" TargetMode="External"/><Relationship Id="rId5" Type="http://schemas.openxmlformats.org/officeDocument/2006/relationships/hyperlink" Target="https://www.enterprise-ireland.com/en/Publications/Reports-Published-Strategies/From-Farm-to-Fork.pdf" TargetMode="External"/><Relationship Id="rId4" Type="http://schemas.openxmlformats.org/officeDocument/2006/relationships/hyperlink" Target="https://www.youtube.com/watch?v=sQ7nm45Uxn0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assets.publishing.service.gov.uk/government/uploads/system/uploads/attachment_data/file/288329/11-546-future-of-food-and-farming-report.pdf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citechdaily.com/feeding-cattle-a-bit-of-seaweed-reduces-their-greenhouse-gas-emissions-82/#google_vignette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s://www.futurefarming.com/smart-farming/vertical-farming-sector-struggles-with-costs/#:~:text=Vertical%20farming%20uses%20carefully%20controlled,far%20higher%20than%20normal%20agriculture.&amp;text=Another%20disadvantage%20of%20vertical%20farming,the%20crop%20can%20be%20eaten.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innovation.how/wp-content/uploads/2021/08/61-NEANTOG.pdf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1615630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markets.businessinsider.com/news/stocks/top-6-beyond-meat-competitors-made-by-traditional-food-companies-2019-9-1028506115" TargetMode="External"/><Relationship Id="rId2" Type="http://schemas.openxmlformats.org/officeDocument/2006/relationships/hyperlink" Target="https://www.vox.com/future-perfect/2019/8/13/20804339/impossible-foods-beyond-meat-sodexo-aramark-meatless" TargetMode="External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www.forbes.com/sites/janetforgrieve/2019/05/09/investors-find-more-reasons-to-back-plant-based-meat-brands/#2bf570bc78f7" TargetMode="Externa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oodingredientsfirst.com/news/consumers-seek-more-significant-and-meaningful-sustainability-benefits-from-fb-products-flags-kerry.html" TargetMode="External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rishexaminer.com/lifestyle/healthandwellbeing/arid-40261436.html" TargetMode="External"/><Relationship Id="rId2" Type="http://schemas.openxmlformats.org/officeDocument/2006/relationships/hyperlink" Target="https://www.safefood.net/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odinnovation.how/wp-content/uploads/2021/08/92-KM0.pdf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ingenglish.voanews.com/a/french-restaurant-serves-up-food-of-the-future-insects/5912839.html" TargetMode="External"/><Relationship Id="rId2" Type="http://schemas.openxmlformats.org/officeDocument/2006/relationships/hyperlink" Target="https://inoveat.com/" TargetMode="External"/><Relationship Id="rId1" Type="http://schemas.openxmlformats.org/officeDocument/2006/relationships/slideLayout" Target="../slideLayouts/slideLayout9.xml"/><Relationship Id="rId5" Type="http://schemas.openxmlformats.org/officeDocument/2006/relationships/hyperlink" Target="https://pixnio.com/fauna-animals/insects-and-bugs/milkweed-bugs-feasting-insects" TargetMode="External"/><Relationship Id="rId4" Type="http://schemas.openxmlformats.org/officeDocument/2006/relationships/image" Target="../media/image5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newglutenworld.it/en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theconversation.com/how-3d-food-printers-could-improve-mealtimes-for-people-with-swallowing-disorders-76702" TargetMode="External"/><Relationship Id="rId2" Type="http://schemas.openxmlformats.org/officeDocument/2006/relationships/hyperlink" Target="https://futurism.com/nasa-astronauts-can-now-3d-print-pizzas-in-space" TargetMode="Externa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www.liteworldllc.com/blog/selling-3d-printers-a-magic-trick/" TargetMode="External"/><Relationship Id="rId5" Type="http://schemas.openxmlformats.org/officeDocument/2006/relationships/image" Target="../media/image59.jpeg"/><Relationship Id="rId4" Type="http://schemas.openxmlformats.org/officeDocument/2006/relationships/hyperlink" Target="https://www.forbes.com/sites/nicolemartin1/2019/04/29/how-technology-is-transforming-the-food-industry/?sh=7fd81e420a34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slideLayout" Target="../slideLayouts/slideLayout21.xml"/><Relationship Id="rId1" Type="http://schemas.openxmlformats.org/officeDocument/2006/relationships/video" Target="https://www.youtube.com/embed/hw321SwC6kA?feature=oembed" TargetMode="External"/><Relationship Id="rId4" Type="http://schemas.openxmlformats.org/officeDocument/2006/relationships/hyperlink" Target="https://www.youtube.com/watch?v=hw321SwC6kA" TargetMode="Externa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knowledge4food.net/wp-content/uploads/2018/10/180630_foodsystems-approach.pdf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gsaslis/why-is-why-not-the-greatest-question-of-all-time-960e25be2229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://assets.wwf.org.uk/downloads/wwf_catering_full_report.pdf?_ga=2.260765005.179122158.1561971478-1152898316.1561547209" TargetMode="External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bluediamondgallery.com/wooden-tile/f/fraud.html" TargetMode="External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s://noharm-europe.org/sites/default/files/documents-files/4680/HCWHEurope_Food_Report_Dec2016.pdf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www.fairtrade.org.uk/farmers-and-workers/coffee/about-coffee/" TargetMode="Externa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s://www.evocco.com/about" TargetMode="External"/><Relationship Id="rId1" Type="http://schemas.openxmlformats.org/officeDocument/2006/relationships/slideLayout" Target="../slideLayouts/slideLayout2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8F4C7CE-415E-B446-A374-02A0FC4D1E8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9258" y="5125975"/>
            <a:ext cx="4240163" cy="708267"/>
          </a:xfrm>
        </p:spPr>
        <p:txBody>
          <a:bodyPr>
            <a:noAutofit/>
          </a:bodyPr>
          <a:lstStyle/>
          <a:p>
            <a:r>
              <a:rPr lang="ru-RU" sz="2400" dirty="0">
                <a:cs typeface="Calibri"/>
              </a:rPr>
              <a:t>Трансформационно въздействие на хранителните технологии и снабдяването</a:t>
            </a:r>
            <a:endParaRPr lang="en-US" sz="2400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34D751-361D-314B-9BE7-2E8A64BE0AC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7230" y="4010498"/>
            <a:ext cx="3195485" cy="837258"/>
          </a:xfrm>
        </p:spPr>
        <p:txBody>
          <a:bodyPr>
            <a:normAutofit/>
          </a:bodyPr>
          <a:lstStyle/>
          <a:p>
            <a:r>
              <a:rPr lang="en-US" sz="4800" b="1" dirty="0">
                <a:cs typeface="Calibri"/>
              </a:rPr>
              <a:t>Mo</a:t>
            </a:r>
            <a:r>
              <a:rPr lang="bg-BG" sz="4800" b="1" dirty="0">
                <a:cs typeface="Calibri"/>
              </a:rPr>
              <a:t>дул</a:t>
            </a:r>
            <a:r>
              <a:rPr lang="en-US" sz="4800" b="1" dirty="0">
                <a:cs typeface="Calibri"/>
              </a:rPr>
              <a:t> 6 </a:t>
            </a:r>
            <a:endParaRPr lang="en-US" dirty="0">
              <a:cs typeface="Calibri" panose="020F0502020204030204"/>
            </a:endParaRPr>
          </a:p>
        </p:txBody>
      </p:sp>
      <p:pic>
        <p:nvPicPr>
          <p:cNvPr id="2" name="Picture 2" descr="A picture containing person, tableware&#10;&#10;Description automatically generated">
            <a:extLst>
              <a:ext uri="{FF2B5EF4-FFF2-40B4-BE49-F238E27FC236}">
                <a16:creationId xmlns:a16="http://schemas.microsoft.com/office/drawing/2014/main" id="{30D7AA74-6DB0-4D2C-8B8F-C14D5B69F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046" y="-814283"/>
            <a:ext cx="10953134" cy="879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160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ACEB4BE5-9FC4-49B4-ADDB-44617EDCB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9537731"/>
              </p:ext>
            </p:extLst>
          </p:nvPr>
        </p:nvGraphicFramePr>
        <p:xfrm>
          <a:off x="0" y="14377"/>
          <a:ext cx="12234108" cy="7955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73729">
                  <a:extLst>
                    <a:ext uri="{9D8B030D-6E8A-4147-A177-3AD203B41FA5}">
                      <a16:colId xmlns:a16="http://schemas.microsoft.com/office/drawing/2014/main" val="1553625045"/>
                    </a:ext>
                  </a:extLst>
                </a:gridCol>
                <a:gridCol w="10160379">
                  <a:extLst>
                    <a:ext uri="{9D8B030D-6E8A-4147-A177-3AD203B41FA5}">
                      <a16:colId xmlns:a16="http://schemas.microsoft.com/office/drawing/2014/main" val="735508587"/>
                    </a:ext>
                  </a:extLst>
                </a:gridCol>
              </a:tblGrid>
              <a:tr h="47627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bg-BG" dirty="0"/>
                        <a:t>Научна дисциплина</a:t>
                      </a:r>
                      <a:endParaRPr lang="en-US" dirty="0"/>
                    </a:p>
                  </a:txBody>
                  <a:tcPr>
                    <a:solidFill>
                      <a:srgbClr val="F5C05B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bg-BG" dirty="0"/>
                        <a:t>Храна</a:t>
                      </a:r>
                      <a:endParaRPr lang="en-US" dirty="0"/>
                    </a:p>
                  </a:txBody>
                  <a:tcPr>
                    <a:solidFill>
                      <a:srgbClr val="F5C0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2240225"/>
                  </a:ext>
                </a:extLst>
              </a:tr>
              <a:tr h="5052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bg-BG" sz="1800" b="0" i="0" u="none" strike="noStrike" noProof="0" dirty="0">
                          <a:solidFill>
                            <a:srgbClr val="406F70"/>
                          </a:solidFill>
                          <a:latin typeface="Calibri"/>
                        </a:rPr>
                        <a:t>Молекулярна биология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Разбиране на физиологията на растенията след прибиране на реколтата, качеството на храната, контрола на болестите по растенията и физиологията на микробите; безопасност на храните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2611341"/>
                  </a:ext>
                </a:extLst>
              </a:tr>
              <a:tr h="5052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bg-BG" sz="1800" b="0" i="0" u="none" strike="noStrike" noProof="0" dirty="0">
                          <a:solidFill>
                            <a:srgbClr val="406F70"/>
                          </a:solidFill>
                          <a:latin typeface="Calibri"/>
                        </a:rPr>
                        <a:t>Биотехнология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Създаване на култури с по-добро съдържание на витамини; ензими за сирене, хлебопроизводство и производство на плодови сокове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4741549"/>
                  </a:ext>
                </a:extLst>
              </a:tr>
              <a:tr h="50529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bg-BG" sz="1800" b="0" i="0" u="none" strike="noStrike" noProof="0" dirty="0">
                          <a:solidFill>
                            <a:srgbClr val="406F70"/>
                          </a:solidFill>
                          <a:latin typeface="Calibri"/>
                        </a:rPr>
                        <a:t>Химия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406F70"/>
                          </a:solidFill>
                        </a:rPr>
                        <a:t>От съществено значение за прилагането на много от изброените технически приложения; удължен срок на годност; Анализ на храните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4161149"/>
                  </a:ext>
                </a:extLst>
              </a:tr>
              <a:tr h="535023">
                <a:tc>
                  <a:txBody>
                    <a:bodyPr/>
                    <a:lstStyle/>
                    <a:p>
                      <a:r>
                        <a:rPr lang="bg-BG" dirty="0">
                          <a:solidFill>
                            <a:srgbClr val="406F70"/>
                          </a:solidFill>
                        </a:rPr>
                        <a:t>Компютърна наука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 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dirty="0">
                          <a:solidFill>
                            <a:srgbClr val="406F70"/>
                          </a:solidFill>
                        </a:rPr>
                        <a:t>Анализ на данни, контрол на процеса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6221518"/>
                  </a:ext>
                </a:extLst>
              </a:tr>
              <a:tr h="53502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bg-BG" dirty="0">
                          <a:solidFill>
                            <a:srgbClr val="406F70"/>
                          </a:solidFill>
                        </a:rPr>
                        <a:t>Геномика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 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sz="1800" b="0" i="0" u="none" strike="noStrike" noProof="0" dirty="0">
                          <a:solidFill>
                            <a:srgbClr val="406F70"/>
                          </a:solidFill>
                          <a:latin typeface="+mn-lt"/>
                        </a:rPr>
                        <a:t>Разбиране на характеристиките на растенията и животните; подобрен контрол на желаните атрибути; бързо откриване и идентифициране на патогени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7084326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bg-BG" dirty="0">
                          <a:solidFill>
                            <a:srgbClr val="406F70"/>
                          </a:solidFill>
                        </a:rPr>
                        <a:t>Материалознание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dirty="0">
                          <a:solidFill>
                            <a:srgbClr val="406F70"/>
                          </a:solidFill>
                        </a:rPr>
                        <a:t>Ефективно опаковане; разбиране за това как материалните свойства на храната допринасят за текстурата и вкуса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 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2381956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bg-BG" dirty="0">
                          <a:solidFill>
                            <a:srgbClr val="406F70"/>
                          </a:solidFill>
                        </a:rPr>
                        <a:t>Микробиология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 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dirty="0">
                          <a:solidFill>
                            <a:srgbClr val="406F70"/>
                          </a:solidFill>
                        </a:rPr>
                        <a:t>Разбиране на функциите на бактерии (полезни, развалени и причиняващи болести), паразити, гъбички и вируси и подобрения в тяхното откриване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5881113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bg-BG" dirty="0">
                          <a:solidFill>
                            <a:srgbClr val="406F70"/>
                          </a:solidFill>
                        </a:rPr>
                        <a:t>Хранене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dirty="0">
                          <a:solidFill>
                            <a:srgbClr val="406F70"/>
                          </a:solidFill>
                        </a:rPr>
                        <a:t>Подсилени храни с витамини и минерали, както и разработване на диети, които отговарят на нуждите на хората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8566756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bg-BG" dirty="0">
                          <a:solidFill>
                            <a:srgbClr val="406F70"/>
                          </a:solidFill>
                        </a:rPr>
                        <a:t>Сензорна наука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dirty="0">
                          <a:solidFill>
                            <a:srgbClr val="406F70"/>
                          </a:solidFill>
                        </a:rPr>
                        <a:t>Разбиране на хемочувствителността (вкус и мирис) за задоволяване на различните вкусови нужди и предпочитания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63625207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bg-BG" dirty="0">
                          <a:solidFill>
                            <a:srgbClr val="406F70"/>
                          </a:solidFill>
                        </a:rPr>
                        <a:t>Токсикология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dirty="0">
                          <a:solidFill>
                            <a:srgbClr val="406F70"/>
                          </a:solidFill>
                        </a:rPr>
                        <a:t>Оценка на безопасността на химични и микробиологични хранителни компоненти, хранителни добавки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600585"/>
                  </a:ext>
                </a:extLst>
              </a:tr>
              <a:tr h="535021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bg-BG" dirty="0">
                          <a:solidFill>
                            <a:srgbClr val="406F70"/>
                          </a:solidFill>
                        </a:rPr>
                        <a:t>Физика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/</a:t>
                      </a:r>
                      <a:r>
                        <a:rPr lang="bg-BG" dirty="0">
                          <a:solidFill>
                            <a:srgbClr val="406F70"/>
                          </a:solidFill>
                        </a:rPr>
                        <a:t>Инженерство</a:t>
                      </a:r>
                      <a:endParaRPr lang="en-US" dirty="0">
                        <a:solidFill>
                          <a:srgbClr val="406F70"/>
                        </a:solidFill>
                      </a:endParaRPr>
                    </a:p>
                  </a:txBody>
                  <a:tcPr>
                    <a:solidFill>
                      <a:srgbClr val="FCFBF7"/>
                    </a:solidFill>
                  </a:tcPr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ru-RU" dirty="0">
                          <a:solidFill>
                            <a:srgbClr val="406F70"/>
                          </a:solidFill>
                        </a:rPr>
                        <a:t>Ефективни процеси на производство на храни, които подобряват характеристиките на храните и гарантират безопасността на храните; контрол на замърсяването; опазване на околната среда, усилия за намаляване на отпадъците</a:t>
                      </a:r>
                      <a:r>
                        <a:rPr lang="en-US" dirty="0">
                          <a:solidFill>
                            <a:srgbClr val="406F70"/>
                          </a:solidFill>
                        </a:rPr>
                        <a:t> </a:t>
                      </a:r>
                    </a:p>
                  </a:txBody>
                  <a:tcPr>
                    <a:solidFill>
                      <a:srgbClr val="FCF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245825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611F776B-3017-4155-A129-1EB8F4A4766C}"/>
              </a:ext>
            </a:extLst>
          </p:cNvPr>
          <p:cNvSpPr txBox="1"/>
          <p:nvPr/>
        </p:nvSpPr>
        <p:spPr>
          <a:xfrm>
            <a:off x="10548594" y="14377"/>
            <a:ext cx="32272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dirty="0">
                <a:solidFill>
                  <a:schemeClr val="bg1"/>
                </a:solidFill>
              </a:rPr>
              <a:t>Източник</a:t>
            </a:r>
            <a:r>
              <a:rPr lang="en-US" dirty="0"/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508120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Rows of solar panels">
            <a:extLst>
              <a:ext uri="{FF2B5EF4-FFF2-40B4-BE49-F238E27FC236}">
                <a16:creationId xmlns:a16="http://schemas.microsoft.com/office/drawing/2014/main" id="{12140342-24D0-4BC1-B4D4-7A684758734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9604" y="-94802"/>
            <a:ext cx="5279028" cy="69735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br>
              <a:rPr lang="en-US" sz="3000" b="1" dirty="0">
                <a:latin typeface="Calibri" panose="020F0502020204030204"/>
                <a:cs typeface="Calibri"/>
              </a:rPr>
            </a:br>
            <a:r>
              <a:rPr lang="bg-BG" sz="3000" b="1" dirty="0">
                <a:solidFill>
                  <a:srgbClr val="085156"/>
                </a:solidFill>
                <a:latin typeface="Calibri" panose="020F0502020204030204"/>
              </a:rPr>
              <a:t>Ролята на хранителните технологии през 21 в.</a:t>
            </a:r>
            <a:r>
              <a:rPr lang="en-US" sz="3000" b="1" dirty="0">
                <a:solidFill>
                  <a:srgbClr val="085156"/>
                </a:solidFill>
                <a:latin typeface="Calibri" panose="020F0502020204030204"/>
              </a:rPr>
              <a:t> </a:t>
            </a:r>
            <a:endParaRPr lang="en-US" sz="3000" b="1" dirty="0">
              <a:cs typeface="Calibri" panose="020F0502020204030204"/>
            </a:endParaRP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9956" y="1786300"/>
            <a:ext cx="6190752" cy="447940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defRPr/>
            </a:pPr>
            <a:r>
              <a:rPr lang="ru-RU" dirty="0">
                <a:solidFill>
                  <a:srgbClr val="406F70"/>
                </a:solidFill>
                <a:cs typeface="Calibri"/>
              </a:rPr>
              <a:t>По-голямата ефективност в хранителната система след индустриалната революция позволи експоненциалния растеж на световното население.</a:t>
            </a:r>
          </a:p>
          <a:p>
            <a:pPr algn="just">
              <a:defRPr/>
            </a:pPr>
            <a:r>
              <a:rPr lang="en-US" dirty="0">
                <a:solidFill>
                  <a:srgbClr val="406F70"/>
                </a:solidFill>
                <a:ea typeface="+mn-lt"/>
                <a:cs typeface="+mn-lt"/>
                <a:hlinkClick r:id="rId3"/>
              </a:rPr>
              <a:t>Intergovernmental Panel on Climate Change's 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(IPCC) </a:t>
            </a:r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докладът Междуправителствен панел по изменението на климата през 2021 г. подчертава сериозността на климатичната ни ситуация и ни напомня за работата, която трябва да се свърши с трансформирането на нашия подход към използването на земята, като 37% от общите парникови газове сега се отчитат от хранителната система.</a:t>
            </a:r>
            <a:endParaRPr lang="en-US" dirty="0">
              <a:cs typeface="Calibri"/>
            </a:endParaRPr>
          </a:p>
          <a:p>
            <a:pPr marL="342900" indent="-342900" algn="just">
              <a:buFont typeface="Arial"/>
              <a:buChar char="•"/>
              <a:defRPr/>
            </a:pPr>
            <a:r>
              <a:rPr lang="bg-BG" dirty="0">
                <a:cs typeface="Calibri"/>
              </a:rPr>
              <a:t> </a:t>
            </a:r>
            <a:endParaRPr lang="en-IE" dirty="0">
              <a:cs typeface="Calibri"/>
            </a:endParaRPr>
          </a:p>
          <a:p>
            <a:pPr marL="800100" lvl="1" indent="-342900" algn="just">
              <a:buFont typeface="Arial"/>
              <a:buChar char="•"/>
              <a:defRPr/>
            </a:pPr>
            <a:endParaRPr lang="en-IE" dirty="0">
              <a:cs typeface="Calibri"/>
            </a:endParaRPr>
          </a:p>
          <a:p>
            <a:pPr algn="just">
              <a:buFont typeface="Calibri"/>
              <a:buChar char="•"/>
              <a:defRPr/>
            </a:pPr>
            <a:endParaRPr lang="en-IE" dirty="0">
              <a:cs typeface="Calibri"/>
            </a:endParaRPr>
          </a:p>
          <a:p>
            <a:pPr marL="285750" indent="-285750">
              <a:buChar char="•"/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06456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>
            <a:extLst>
              <a:ext uri="{FF2B5EF4-FFF2-40B4-BE49-F238E27FC236}">
                <a16:creationId xmlns:a16="http://schemas.microsoft.com/office/drawing/2014/main" id="{12140342-24D0-4BC1-B4D4-7A684758734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9604" y="-94802"/>
            <a:ext cx="5279028" cy="69735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defRPr/>
            </a:pPr>
            <a:r>
              <a:rPr lang="bg-BG" sz="3000" b="1">
                <a:solidFill>
                  <a:srgbClr val="085156"/>
                </a:solidFill>
                <a:latin typeface="Calibri" panose="020F0502020204030204"/>
              </a:rPr>
              <a:t>Ролята на хранителните технологии през 21 в.</a:t>
            </a:r>
            <a:r>
              <a:rPr lang="en-US" sz="3000" b="1">
                <a:solidFill>
                  <a:srgbClr val="085156"/>
                </a:solidFill>
                <a:latin typeface="Calibri" panose="020F0502020204030204"/>
              </a:rPr>
              <a:t> 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48793" y="1093508"/>
            <a:ext cx="6301618" cy="542041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Font typeface="Arial,Sans-Serif"/>
              <a:buChar char="•"/>
              <a:defRPr/>
            </a:pPr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През последните години натискът за по -устойчиви решения на хранителните системи за изхранване на нарастващото население е насочил голяма част от хранителните и селскостопанските технологии и науката към създаването на по -ефективни хранителни системи, които са едновременно по-добри за земята и произвеждат по -питателни ястия.</a:t>
            </a:r>
          </a:p>
          <a:p>
            <a:pPr marL="342900" indent="-342900" algn="just">
              <a:buFont typeface="Arial,Sans-Serif"/>
              <a:buChar char="•"/>
              <a:defRPr/>
            </a:pPr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Като МСП с хранителни услуги е важно да сте наясно с ключовите проблеми, с които се сблъсквате при първичното производство, както и с най-новите разработки в технологиите, така че да могат да се вземат най -добрите решения за снабдяване.</a:t>
            </a:r>
            <a:endParaRPr lang="en-US" dirty="0">
              <a:cs typeface="Calibri"/>
            </a:endParaRPr>
          </a:p>
          <a:p>
            <a:pPr marL="342900" indent="-342900" algn="just">
              <a:buFont typeface="Arial"/>
              <a:buChar char="•"/>
              <a:defRPr/>
            </a:pPr>
            <a:endParaRPr lang="en-IE" dirty="0">
              <a:cs typeface="Calibri"/>
            </a:endParaRPr>
          </a:p>
          <a:p>
            <a:pPr marL="342900" indent="-342900" algn="just">
              <a:buFont typeface="Arial"/>
              <a:buChar char="•"/>
              <a:defRPr/>
            </a:pPr>
            <a:endParaRPr lang="en-US" dirty="0">
              <a:cs typeface="Calibri"/>
            </a:endParaRPr>
          </a:p>
          <a:p>
            <a:pPr marL="342900" indent="-342900" algn="just">
              <a:buFont typeface="Arial"/>
              <a:buChar char="•"/>
              <a:defRPr/>
            </a:pPr>
            <a:endParaRPr lang="en-IE" dirty="0">
              <a:cs typeface="Calibri"/>
            </a:endParaRPr>
          </a:p>
          <a:p>
            <a:pPr marL="800100" lvl="1" indent="-342900" algn="just">
              <a:buFont typeface="Arial"/>
              <a:buChar char="•"/>
              <a:defRPr/>
            </a:pPr>
            <a:endParaRPr lang="en-IE" dirty="0">
              <a:cs typeface="Calibri"/>
            </a:endParaRPr>
          </a:p>
          <a:p>
            <a:pPr algn="just">
              <a:buFont typeface="Calibri"/>
              <a:buChar char="•"/>
              <a:defRPr/>
            </a:pPr>
            <a:endParaRPr lang="en-IE" dirty="0">
              <a:cs typeface="Calibri"/>
            </a:endParaRPr>
          </a:p>
          <a:p>
            <a:pPr marL="285750" indent="-285750">
              <a:buChar char="•"/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19795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40144E-4DD3-4568-9091-7ED1BFF3C5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bg-BG" sz="3600" dirty="0">
                <a:solidFill>
                  <a:srgbClr val="406F70"/>
                </a:solidFill>
                <a:ea typeface="+mn-lt"/>
                <a:cs typeface="+mn-lt"/>
              </a:rPr>
              <a:t>СЪДБАТА НА ХРАНАТА</a:t>
            </a:r>
            <a:endParaRPr lang="en-US" dirty="0">
              <a:solidFill>
                <a:srgbClr val="406F70"/>
              </a:solidFill>
            </a:endParaRPr>
          </a:p>
        </p:txBody>
      </p:sp>
      <p:pic>
        <p:nvPicPr>
          <p:cNvPr id="6" name="Picture 6">
            <a:hlinkClick r:id="" action="ppaction://media"/>
            <a:extLst>
              <a:ext uri="{FF2B5EF4-FFF2-40B4-BE49-F238E27FC236}">
                <a16:creationId xmlns:a16="http://schemas.microsoft.com/office/drawing/2014/main" id="{39282D37-6627-4A94-A3A5-5A66DC687D4D}"/>
              </a:ext>
            </a:extLst>
          </p:cNvPr>
          <p:cNvPicPr>
            <a:picLocks noGrp="1" noRot="1" noChangeAspect="1"/>
          </p:cNvPicPr>
          <p:nvPr>
            <p:ph type="pic" sz="quarter" idx="15"/>
            <a:videoFile r:link="rId1"/>
          </p:nvPr>
        </p:nvPicPr>
        <p:blipFill rotWithShape="1">
          <a:blip r:embed="rId3"/>
          <a:srcRect t="9074" b="9074"/>
          <a:stretch/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AAA4151-93C5-44EE-B91C-0F81D617498D}"/>
              </a:ext>
            </a:extLst>
          </p:cNvPr>
          <p:cNvSpPr txBox="1"/>
          <p:nvPr/>
        </p:nvSpPr>
        <p:spPr>
          <a:xfrm>
            <a:off x="508820" y="6113206"/>
            <a:ext cx="38739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hlinkClick r:id="rId4"/>
              </a:rPr>
              <a:t>https://www.youtube.com/watch?v=znfLNEWPTIQ</a:t>
            </a:r>
            <a:endParaRPr lang="en-US" sz="1400"/>
          </a:p>
          <a:p>
            <a:endParaRPr lang="en-US" sz="14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49314-8F94-41F7-9679-E03060B053EC}"/>
              </a:ext>
            </a:extLst>
          </p:cNvPr>
          <p:cNvSpPr txBox="1"/>
          <p:nvPr/>
        </p:nvSpPr>
        <p:spPr>
          <a:xfrm>
            <a:off x="9268178" y="1622751"/>
            <a:ext cx="2719816" cy="56323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sz="2400" dirty="0">
                <a:solidFill>
                  <a:srgbClr val="406F70"/>
                </a:solidFill>
                <a:ea typeface="+mn-lt"/>
                <a:cs typeface="+mn-lt"/>
              </a:rPr>
              <a:t>Авторът Аманда Литъл обсъжда новата си книга „СЪДБАТА НА ХРАНАТА“, състоянието на глобалното предлагане на храни и какви усилия се полагат за справяне с промените в съвременните хранителни системи</a:t>
            </a:r>
            <a:endParaRPr lang="en-US" sz="2400" dirty="0">
              <a:solidFill>
                <a:srgbClr val="406F70"/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5B9C470-83DF-43A7-A542-14A086C91707}"/>
              </a:ext>
            </a:extLst>
          </p:cNvPr>
          <p:cNvSpPr/>
          <p:nvPr/>
        </p:nvSpPr>
        <p:spPr>
          <a:xfrm>
            <a:off x="1200877" y="852598"/>
            <a:ext cx="1790700" cy="975485"/>
          </a:xfrm>
          <a:prstGeom prst="ellipse">
            <a:avLst/>
          </a:prstGeom>
          <a:solidFill>
            <a:srgbClr val="F5C0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85156"/>
                </a:solidFill>
              </a:rPr>
              <a:t>WATCH</a:t>
            </a:r>
            <a:r>
              <a:rPr lang="en-US" dirty="0"/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249491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51A9F1-7C04-4DC9-93DB-D7D634E9F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4013" y="3429000"/>
            <a:ext cx="7886801" cy="1699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5C05B"/>
                </a:solidFill>
                <a:cs typeface="Calibri"/>
              </a:rPr>
              <a:t>2. </a:t>
            </a:r>
            <a:r>
              <a:rPr lang="bg-BG" sz="4400" b="1" dirty="0">
                <a:solidFill>
                  <a:srgbClr val="F5C05B"/>
                </a:solidFill>
                <a:cs typeface="Calibri"/>
              </a:rPr>
              <a:t>Технология в производството</a:t>
            </a:r>
            <a:endParaRPr lang="en-US" dirty="0"/>
          </a:p>
          <a:p>
            <a:pPr>
              <a:defRPr/>
            </a:pPr>
            <a:endParaRPr lang="en-US" sz="4200" dirty="0">
              <a:cs typeface="Calibri"/>
            </a:endParaRPr>
          </a:p>
          <a:p>
            <a:pPr>
              <a:defRPr/>
            </a:pPr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</a:endParaRPr>
          </a:p>
          <a:p>
            <a:endParaRPr lang="en-IE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CB0F3B77-7BCC-49AF-BB8C-FA9339E10D1D}"/>
              </a:ext>
            </a:extLst>
          </p:cNvPr>
          <p:cNvSpPr txBox="1"/>
          <p:nvPr/>
        </p:nvSpPr>
        <p:spPr>
          <a:xfrm>
            <a:off x="8681884" y="410496"/>
            <a:ext cx="2743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85156"/>
                </a:solidFill>
                <a:cs typeface="Calibri"/>
              </a:rPr>
              <a:t>MO</a:t>
            </a:r>
            <a:r>
              <a:rPr lang="bg-BG" sz="3600" b="1" dirty="0">
                <a:solidFill>
                  <a:srgbClr val="085156"/>
                </a:solidFill>
                <a:cs typeface="Calibri"/>
              </a:rPr>
              <a:t>ДУЛ</a:t>
            </a:r>
            <a:r>
              <a:rPr lang="en-US" sz="3600" b="1" dirty="0">
                <a:solidFill>
                  <a:srgbClr val="085156"/>
                </a:solidFill>
                <a:cs typeface="Calibri"/>
              </a:rPr>
              <a:t>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609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C09D9-5424-4B4B-8971-950B8EEA2C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70960" y="857840"/>
            <a:ext cx="8716265" cy="70701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b="1" dirty="0">
                <a:solidFill>
                  <a:srgbClr val="F5C05B"/>
                </a:solidFill>
                <a:cs typeface="Calibri"/>
              </a:rPr>
              <a:t>Първично производство</a:t>
            </a:r>
            <a:r>
              <a:rPr lang="en-US" b="1" dirty="0">
                <a:solidFill>
                  <a:srgbClr val="F5C05B"/>
                </a:solidFill>
                <a:cs typeface="Calibri"/>
              </a:rPr>
              <a:t> </a:t>
            </a:r>
            <a:endParaRPr lang="en-US" dirty="0">
              <a:solidFill>
                <a:srgbClr val="F5C05B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1A7D1E-8339-4F67-B987-A12B932541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2742" y="1564850"/>
            <a:ext cx="10967663" cy="407237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Char char="•"/>
            </a:pPr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В този раздел ние ви помагаме да разберете ролята на технологията при първичното производство на храни. Въпреки че МСП в Европа с хранителни услуги обикновено не участват пряко в производството на храни, те играят важна роля в глобалната система.</a:t>
            </a:r>
          </a:p>
          <a:p>
            <a:pPr marL="342900" indent="-342900" algn="just">
              <a:buChar char="•"/>
            </a:pPr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Както е обсъдено в Модул 4, съкращаването на вашата верига на доставки и намаляването на неефективността в местните хранителни системи е една от най -влиятелните стъпки, които един хранителен бизнес може да направи за подобряване на тяхното въздействие и гарантиране на здравословни възможности за своите клиенти.</a:t>
            </a:r>
          </a:p>
          <a:p>
            <a:pPr marL="342900" indent="-342900" algn="just">
              <a:buChar char="•"/>
            </a:pPr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Въпреки този натиск за развитието на местните хранителни системи, това не винаги е възможно поради екологични и ценови ограничения.</a:t>
            </a:r>
            <a:endParaRPr lang="en-IE" dirty="0"/>
          </a:p>
          <a:p>
            <a:pPr algn="just"/>
            <a:endParaRPr lang="en-IE" dirty="0">
              <a:cs typeface="Calibri"/>
            </a:endParaRPr>
          </a:p>
          <a:p>
            <a:pPr algn="just"/>
            <a:endParaRPr lang="en-IE" dirty="0">
              <a:ea typeface="+mn-lt"/>
              <a:cs typeface="+mn-lt"/>
            </a:endParaRPr>
          </a:p>
          <a:p>
            <a:pPr algn="just"/>
            <a:endParaRPr lang="en-US" dirty="0">
              <a:ea typeface="+mn-lt"/>
              <a:cs typeface="+mn-lt"/>
            </a:endParaRPr>
          </a:p>
          <a:p>
            <a:endParaRPr lang="en-IE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314923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0F957E-8CC3-42F3-919D-50885CF5A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50322" y="3530524"/>
            <a:ext cx="741820" cy="833406"/>
          </a:xfrm>
        </p:spPr>
        <p:txBody>
          <a:bodyPr>
            <a:normAutofit fontScale="70000" lnSpcReduction="20000"/>
          </a:bodyPr>
          <a:lstStyle/>
          <a:p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7F9EDB7-69CF-41D5-B00C-151FDDE4A6D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424065" y="594972"/>
            <a:ext cx="901464" cy="1080712"/>
          </a:xfrm>
        </p:spPr>
        <p:txBody>
          <a:bodyPr>
            <a:normAutofit fontScale="85000" lnSpcReduction="20000"/>
          </a:bodyPr>
          <a:lstStyle/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0CA8DB-E62E-4754-9DE9-F20C9EF03AE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875175" y="1225485"/>
            <a:ext cx="6442028" cy="2721742"/>
          </a:xfrm>
        </p:spPr>
        <p:txBody>
          <a:bodyPr>
            <a:normAutofit fontScale="25000" lnSpcReduction="20000"/>
          </a:bodyPr>
          <a:lstStyle/>
          <a:p>
            <a:pPr rtl="0"/>
            <a:r>
              <a:rPr lang="ru-RU" sz="9600" dirty="0">
                <a:effectLst/>
              </a:rPr>
              <a:t>Независимо дали гледате на това от гледна точка на човешкото здраве, околната среда или климата, нашата хранителна система в момента е неустойчива и предвид предизвикателствата, които ще дойдат от нарастващото световно население, което е наистина [сериозно] нещо, което трябва да се каже </a:t>
            </a:r>
          </a:p>
          <a:p>
            <a:pPr fontAlgn="base">
              <a:lnSpc>
                <a:spcPct val="120000"/>
              </a:lnSpc>
            </a:pPr>
            <a:r>
              <a:rPr lang="en-US" sz="9600" b="1" i="0" dirty="0">
                <a:latin typeface="GuardianTextEgyptian"/>
              </a:rPr>
              <a:t>– </a:t>
            </a:r>
            <a:r>
              <a:rPr lang="en-US" sz="9600" b="1" i="0" dirty="0">
                <a:latin typeface="GuardianTextEgyptian"/>
                <a:hlinkClick r:id="rId2"/>
              </a:rPr>
              <a:t>Tim Benton</a:t>
            </a:r>
            <a:r>
              <a:rPr lang="en-US" sz="9600" b="1" i="0" dirty="0">
                <a:latin typeface="GuardianTextEgyptian"/>
              </a:rPr>
              <a:t>, University of Leeds </a:t>
            </a:r>
            <a:endParaRPr lang="en-US" sz="9600" b="1" i="0" dirty="0">
              <a:effectLst/>
              <a:latin typeface="GuardianTextEgyptian"/>
            </a:endParaRPr>
          </a:p>
          <a:p>
            <a:br>
              <a:rPr lang="en-US" u="none" strike="noStrike" dirty="0">
                <a:solidFill>
                  <a:srgbClr val="C70000"/>
                </a:solidFill>
                <a:effectLst/>
                <a:hlinkClick r:id="rId3"/>
              </a:rPr>
            </a:b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4873434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bg-BG" b="1" dirty="0">
                <a:solidFill>
                  <a:srgbClr val="F5C05B"/>
                </a:solidFill>
              </a:rPr>
              <a:t>Какъв е проблемът</a:t>
            </a:r>
            <a:r>
              <a:rPr lang="en-US" b="1" dirty="0">
                <a:solidFill>
                  <a:srgbClr val="F5C05B"/>
                </a:solidFill>
              </a:rPr>
              <a:t>? </a:t>
            </a:r>
            <a:endParaRPr lang="en-IE" b="1" dirty="0">
              <a:solidFill>
                <a:srgbClr val="F5C05B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605" y="1470581"/>
            <a:ext cx="6104224" cy="4263159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406F70"/>
                </a:solidFill>
              </a:rPr>
              <a:t>Хранителната система е нарушена с доклада на IPCC за 2021 г., според който до 37% от емисиите на парникови газове произтичат от световната хранителна система. В същото време между 720 и 811 милиона души са се сблъскали с глад през 2020 г., докато 1,9 милиарда души се считат за затлъстели по целия свят.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406F70"/>
                </a:solidFill>
              </a:rPr>
              <a:t>Някои от ключовите проблеми, пред които е изправено селското стопанство, варират от неравна система до деградация на почвата и използване на пестициди.</a:t>
            </a:r>
            <a:endParaRPr lang="en-US" sz="1000" dirty="0"/>
          </a:p>
          <a:p>
            <a:r>
              <a:rPr lang="en-US" b="1" dirty="0">
                <a:solidFill>
                  <a:srgbClr val="406F70"/>
                </a:solidFill>
                <a:highlight>
                  <a:srgbClr val="F5C05B"/>
                </a:highlight>
              </a:rPr>
              <a:t>READ MORE</a:t>
            </a:r>
            <a:r>
              <a:rPr lang="en-US" dirty="0">
                <a:solidFill>
                  <a:srgbClr val="406F70"/>
                </a:solidFill>
                <a:highlight>
                  <a:srgbClr val="F5C05B"/>
                </a:highlight>
              </a:rPr>
              <a:t>:  </a:t>
            </a:r>
            <a:r>
              <a:rPr lang="en-US" dirty="0">
                <a:hlinkClick r:id="rId4"/>
              </a:rPr>
              <a:t>World Health Organisation</a:t>
            </a:r>
            <a:endParaRPr lang="en-US" dirty="0"/>
          </a:p>
          <a:p>
            <a:pPr marL="342900" indent="-342900">
              <a:buFontTx/>
              <a:buChar char="-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244274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Potting a young plant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794"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Autofit/>
          </a:bodyPr>
          <a:lstStyle/>
          <a:p>
            <a:r>
              <a:rPr lang="ru-RU" sz="2800" b="1" dirty="0">
                <a:solidFill>
                  <a:srgbClr val="406F70"/>
                </a:solidFill>
              </a:rPr>
              <a:t>Външни характеристики на хранителната система</a:t>
            </a:r>
            <a:endParaRPr lang="en-IE" sz="2800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1914" y="1555423"/>
            <a:ext cx="5955216" cy="4967925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Външните фактори са ключов термин в устойчивостта, който се отнася до разходите извън цената.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Хранителната система се задвижва от необходимостта от евтина храна, която стимулира масовото производство.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Това производство има много отрицателни въздействия върху околната среда от емисиите на парникови газове до влошаване на почвата и загуба на биологично разнообразие.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Тези фактори допринасят за по -големи бъдещи рискове за производството на храни и затова селското стопанство трябва по -добре да ги вземе предвид.</a:t>
            </a:r>
            <a:endParaRPr lang="en-IE" sz="2200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9172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7097"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1" dirty="0">
                <a:solidFill>
                  <a:srgbClr val="406F70"/>
                </a:solidFill>
              </a:rPr>
              <a:t>Pesticide Use 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6816" y="1197204"/>
            <a:ext cx="6521439" cy="478881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406F70"/>
                </a:solidFill>
              </a:rPr>
              <a:t>Пестициди, хербициди и фунгициди се използват в широкомащабно земеделие за защита на културите и подобряване на ефективността.Въпреки че пестицидите се разпространяват по сушата, те често си проправят път във водни пътища, разпространявайки щетите в цели екосистеми.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406F70"/>
                </a:solidFill>
              </a:rPr>
              <a:t>Пестицидите също са свързани с човешки здравословни проблеми от рак до болестта на Алцхаймер.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406F70"/>
                </a:solidFill>
              </a:rPr>
              <a:t>ЕС е признал вредното въздействие на синтетичните пестициди и е поставил цел да намали употребата с 50% до 2030 г.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6F7073-317E-4E29-9837-F9F4E6A77DCC}"/>
              </a:ext>
            </a:extLst>
          </p:cNvPr>
          <p:cNvSpPr txBox="1"/>
          <p:nvPr/>
        </p:nvSpPr>
        <p:spPr>
          <a:xfrm>
            <a:off x="7197316" y="5786735"/>
            <a:ext cx="465643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406F70"/>
                </a:solidFill>
                <a:highlight>
                  <a:srgbClr val="F5C05B"/>
                </a:highlight>
              </a:rPr>
              <a:t>READ MORE</a:t>
            </a:r>
            <a:r>
              <a:rPr lang="en-US" dirty="0">
                <a:solidFill>
                  <a:srgbClr val="406F70"/>
                </a:solidFill>
                <a:highlight>
                  <a:srgbClr val="F5C05B"/>
                </a:highlight>
              </a:rPr>
              <a:t>: </a:t>
            </a:r>
            <a:r>
              <a:rPr lang="en-IE" dirty="0">
                <a:solidFill>
                  <a:srgbClr val="406F70"/>
                </a:solidFill>
                <a:hlinkClick r:id="rId4"/>
              </a:rPr>
              <a:t>https://www.nature.com/scitable/blog/green-science/the_dangers_of_pesticides/</a:t>
            </a:r>
            <a:r>
              <a:rPr lang="en-IE" dirty="0">
                <a:solidFill>
                  <a:srgbClr val="406F7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2656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F8554A35-3E35-9A4D-A2B0-891CDA96B8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01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32FB6A1-362A-4B4A-BCAE-985900F42B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bg-BG" sz="2800" b="1" dirty="0"/>
              <a:t>Науката за храната</a:t>
            </a:r>
            <a:endParaRPr lang="en-US" sz="2800" b="1" dirty="0">
              <a:cs typeface="Calibri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2C8B2B6-3844-D74E-9C38-524A4DDC977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02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27FF1A0-C344-4C20-9424-DCE3AA7BA6B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94870" y="1604453"/>
            <a:ext cx="4430795" cy="1090160"/>
          </a:xfrm>
        </p:spPr>
        <p:txBody>
          <a:bodyPr>
            <a:normAutofit/>
          </a:bodyPr>
          <a:lstStyle/>
          <a:p>
            <a:r>
              <a:rPr lang="bg-BG" sz="2800" b="1" dirty="0"/>
              <a:t>Технология в производството</a:t>
            </a:r>
            <a:endParaRPr lang="en-US" sz="2800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5A2178C-712C-C74A-BF74-2B6627DDDCD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03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3F9455-3E65-4511-9F4D-F9CBEB05AEB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264921" y="2812405"/>
            <a:ext cx="4757307" cy="1090160"/>
          </a:xfrm>
        </p:spPr>
        <p:txBody>
          <a:bodyPr>
            <a:normAutofit/>
          </a:bodyPr>
          <a:lstStyle/>
          <a:p>
            <a:r>
              <a:rPr lang="en-US" sz="2800" b="1" dirty="0" err="1"/>
              <a:t>Te</a:t>
            </a:r>
            <a:r>
              <a:rPr lang="bg-BG" sz="2800" b="1" dirty="0"/>
              <a:t>хнология при обработката</a:t>
            </a:r>
            <a:r>
              <a:rPr lang="en-US" sz="2800" b="1" dirty="0"/>
              <a:t> </a:t>
            </a:r>
            <a:endParaRPr lang="en-IE" sz="2800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0BD143-935E-9849-B699-C14C331F150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>
                <a:solidFill>
                  <a:srgbClr val="044449"/>
                </a:solidFill>
              </a:rPr>
              <a:t>04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30AEABB-5FA6-9349-9467-F4BC21FA54D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>
            <a:normAutofit/>
          </a:bodyPr>
          <a:lstStyle/>
          <a:p>
            <a:r>
              <a:rPr lang="bg-BG" sz="2800" b="1" dirty="0"/>
              <a:t>Обвързване с доставчици</a:t>
            </a:r>
            <a:endParaRPr lang="en-US" sz="280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A7FCD7D-5A46-8546-A07C-9747D8924877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64921" y="5207079"/>
            <a:ext cx="5186850" cy="1090160"/>
          </a:xfrm>
        </p:spPr>
        <p:txBody>
          <a:bodyPr>
            <a:normAutofit/>
          </a:bodyPr>
          <a:lstStyle/>
          <a:p>
            <a:r>
              <a:rPr lang="bg-BG" sz="2000" b="1" dirty="0"/>
              <a:t>БРАВО - ИЗПЪЛНИТЕ ПРОГРАМАТА </a:t>
            </a:r>
            <a:r>
              <a:rPr lang="en-US" sz="2000" b="1" dirty="0"/>
              <a:t>SUSTAIN!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4321ABF-C849-4D92-936A-D4E74F4E97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565" y="907100"/>
            <a:ext cx="3821205" cy="697353"/>
          </a:xfrm>
        </p:spPr>
        <p:txBody>
          <a:bodyPr/>
          <a:lstStyle/>
          <a:p>
            <a:r>
              <a:rPr lang="en-US" b="1" dirty="0">
                <a:solidFill>
                  <a:srgbClr val="406F70"/>
                </a:solidFill>
              </a:rPr>
              <a:t>Module 6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68E007-6E0A-412E-9583-8F980501368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40229" y="2149533"/>
            <a:ext cx="3448946" cy="3642009"/>
          </a:xfrm>
        </p:spPr>
        <p:txBody>
          <a:bodyPr/>
          <a:lstStyle/>
          <a:p>
            <a:pPr algn="just"/>
            <a:r>
              <a:rPr lang="ru-RU" sz="2300" dirty="0">
                <a:solidFill>
                  <a:srgbClr val="406F70"/>
                </a:solidFill>
                <a:ea typeface="+mn-lt"/>
                <a:cs typeface="+mn-lt"/>
              </a:rPr>
              <a:t>В нашия последен модул SUSTAIN ще научите как технологията променя храната, която ядем и как предприятията за хранителни услуги могат да вземат по-добри решения за снабдяване за здравето на своите клиенти и здравето на планетата</a:t>
            </a:r>
            <a:endParaRPr lang="en-IE" sz="2300" dirty="0">
              <a:solidFill>
                <a:srgbClr val="406F70"/>
              </a:solidFill>
              <a:ea typeface="+mn-lt"/>
              <a:cs typeface="+mn-lt"/>
            </a:endParaRPr>
          </a:p>
          <a:p>
            <a:pPr marL="342900" indent="-342900">
              <a:buChar char="•"/>
            </a:pPr>
            <a:endParaRPr lang="en-IE" sz="1800" dirty="0">
              <a:ea typeface="+mn-lt"/>
              <a:cs typeface="+mn-lt"/>
            </a:endParaRPr>
          </a:p>
          <a:p>
            <a:endParaRPr lang="en-IE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47035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242"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Използване на тор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86552" y="1786300"/>
            <a:ext cx="6042848" cy="484310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406F70"/>
                </a:solidFill>
              </a:rPr>
              <a:t>Торовете се използват ежедневно от фермери и дребни производители, за да подпомогнат растежа на културите, като попълнят почвата с минерали, които са били изчерпани.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406F70"/>
                </a:solidFill>
              </a:rPr>
              <a:t>Нитратите и фосфатите са важни за растежа на растенията, но възникват проблеми, когато се изцедят във водни пътища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406F70"/>
                </a:solidFill>
              </a:rPr>
              <a:t>Азотът стимулира цъфтежа на водораслите във водни обекти, нарушавайки естествената екосистема.</a:t>
            </a:r>
            <a:endParaRPr lang="en-US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825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10000"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Неравна верига на доставки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604" y="1611983"/>
            <a:ext cx="6147768" cy="484537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406F70"/>
                </a:solidFill>
              </a:rPr>
              <a:t>Хранителната система не работи изолирано, а се влияе от социални, политически, икономически и екологични контексти.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406F70"/>
                </a:solidFill>
              </a:rPr>
              <a:t>Голяма част от храната, консумирана на запад, се произвежда в глобалния юг, където страните са прекалено зависими от износа на храни и нямат власт във веригата на доставки.</a:t>
            </a:r>
          </a:p>
          <a:p>
            <a:pPr marL="342900" indent="-342900">
              <a:buFontTx/>
              <a:buChar char="-"/>
            </a:pPr>
            <a:r>
              <a:rPr lang="ru-RU" dirty="0">
                <a:solidFill>
                  <a:srgbClr val="406F70"/>
                </a:solidFill>
              </a:rPr>
              <a:t>Въздействието върху околната среда на производството, ако тази храна засяга тези страни, но повечето от печалбите от хранителната система отиват в крайните страни на потребителите.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6533407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95AE4F-6E97-41D8-BCD1-ADE84E590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 fontScale="92500"/>
          </a:bodyPr>
          <a:lstStyle/>
          <a:p>
            <a:r>
              <a:rPr lang="ru-RU" sz="2800" b="1" dirty="0">
                <a:solidFill>
                  <a:srgbClr val="406F70"/>
                </a:solidFill>
              </a:rPr>
              <a:t>Знаете ли, че са необходими 140 литра вода, за да се произведе чаша еспресо</a:t>
            </a:r>
            <a:r>
              <a:rPr lang="en-US" sz="2800" b="1" dirty="0">
                <a:solidFill>
                  <a:srgbClr val="406F70"/>
                </a:solidFill>
              </a:rPr>
              <a:t>?</a:t>
            </a:r>
            <a:endParaRPr lang="en-IE" sz="2800" b="1" dirty="0">
              <a:solidFill>
                <a:srgbClr val="406F70"/>
              </a:solidFill>
              <a:cs typeface="Calibri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AEE129-BF81-4DC2-8607-E5F0529D04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D6A71C-19B0-4B72-9ADC-CC28686C1C6A}"/>
              </a:ext>
            </a:extLst>
          </p:cNvPr>
          <p:cNvSpPr/>
          <p:nvPr/>
        </p:nvSpPr>
        <p:spPr>
          <a:xfrm>
            <a:off x="1200877" y="852598"/>
            <a:ext cx="1790700" cy="975485"/>
          </a:xfrm>
          <a:prstGeom prst="ellipse">
            <a:avLst/>
          </a:prstGeom>
          <a:solidFill>
            <a:srgbClr val="F5C0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85156"/>
                </a:solidFill>
              </a:rPr>
              <a:t>WATCH</a:t>
            </a:r>
            <a:r>
              <a:rPr lang="en-US" dirty="0"/>
              <a:t> 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25E1D-9B08-4572-9AC9-6E9594C29E10}"/>
              </a:ext>
            </a:extLst>
          </p:cNvPr>
          <p:cNvSpPr txBox="1"/>
          <p:nvPr/>
        </p:nvSpPr>
        <p:spPr>
          <a:xfrm>
            <a:off x="9177454" y="1700992"/>
            <a:ext cx="279895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406F70"/>
                </a:solidFill>
              </a:rPr>
              <a:t>Виртуалната вода е важна концепция за разбиране на глобалните последици от избора ни на храна</a:t>
            </a:r>
            <a:r>
              <a:rPr lang="en-US" sz="2200" dirty="0">
                <a:solidFill>
                  <a:srgbClr val="406F70"/>
                </a:solidFill>
              </a:rPr>
              <a:t>.  </a:t>
            </a:r>
          </a:p>
          <a:p>
            <a:pPr algn="ctr"/>
            <a:endParaRPr lang="en-US" sz="2200" dirty="0">
              <a:solidFill>
                <a:srgbClr val="406F70"/>
              </a:solidFill>
            </a:endParaRPr>
          </a:p>
          <a:p>
            <a:pPr algn="ctr"/>
            <a:r>
              <a:rPr lang="bg-BG" sz="2200" b="1" dirty="0">
                <a:solidFill>
                  <a:srgbClr val="406F70"/>
                </a:solidFill>
                <a:highlight>
                  <a:srgbClr val="F5C05B"/>
                </a:highlight>
              </a:rPr>
              <a:t>УПРАЖНЕНИЕ</a:t>
            </a:r>
            <a:endParaRPr lang="en-US" sz="2200" b="1" dirty="0">
              <a:solidFill>
                <a:srgbClr val="406F70"/>
              </a:solidFill>
              <a:highlight>
                <a:srgbClr val="F5C05B"/>
              </a:highlight>
            </a:endParaRPr>
          </a:p>
          <a:p>
            <a:pPr algn="ctr"/>
            <a:r>
              <a:rPr lang="ru-RU" sz="2200" dirty="0">
                <a:solidFill>
                  <a:srgbClr val="406F70"/>
                </a:solidFill>
              </a:rPr>
              <a:t>Проучете колко вода се използва за производството на определени продукти, които предлагате.</a:t>
            </a:r>
            <a:endParaRPr lang="en-IE" sz="2200" dirty="0">
              <a:solidFill>
                <a:srgbClr val="406F70"/>
              </a:solidFill>
            </a:endParaRPr>
          </a:p>
        </p:txBody>
      </p:sp>
      <p:pic>
        <p:nvPicPr>
          <p:cNvPr id="11" name="Online Media 10" title="Virtual Water">
            <a:hlinkClick r:id="" action="ppaction://media"/>
            <a:extLst>
              <a:ext uri="{FF2B5EF4-FFF2-40B4-BE49-F238E27FC236}">
                <a16:creationId xmlns:a16="http://schemas.microsoft.com/office/drawing/2014/main" id="{AE0AA528-48AF-45DC-AC4C-956E2923083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202577" y="1893434"/>
            <a:ext cx="5625012" cy="34782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994C1EA-8CA0-4EF7-9D6C-367CD9D930D3}"/>
              </a:ext>
            </a:extLst>
          </p:cNvPr>
          <p:cNvSpPr txBox="1"/>
          <p:nvPr/>
        </p:nvSpPr>
        <p:spPr>
          <a:xfrm>
            <a:off x="609600" y="6050844"/>
            <a:ext cx="36914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400" dirty="0">
                <a:hlinkClick r:id="rId5"/>
              </a:rPr>
              <a:t>Virtual Water - YouTube</a:t>
            </a:r>
            <a:endParaRPr lang="en-IE" sz="1400" dirty="0"/>
          </a:p>
        </p:txBody>
      </p:sp>
    </p:spTree>
    <p:extLst>
      <p:ext uri="{BB962C8B-B14F-4D97-AF65-F5344CB8AC3E}">
        <p14:creationId xmlns:p14="http://schemas.microsoft.com/office/powerpoint/2010/main" val="270615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Dry cracking soil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500" y="-14288"/>
            <a:ext cx="5651500" cy="6262688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Деградация на почвата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0766" y="1545996"/>
            <a:ext cx="6059733" cy="4176858"/>
          </a:xfrm>
        </p:spPr>
        <p:txBody>
          <a:bodyPr/>
          <a:lstStyle/>
          <a:p>
            <a:pPr rtl="0"/>
            <a:r>
              <a:rPr lang="ru-RU" sz="2200" dirty="0">
                <a:solidFill>
                  <a:srgbClr val="000000"/>
                </a:solidFill>
                <a:effectLst/>
              </a:rPr>
              <a:t>Интензивните земеделски практики също имат значителен принос за 39 милиона хектара почва, които се деградират всяка година в световен мащаб (площ с размерите на Зимбабве), и поставят търсенето на приблизително 70% от световната сладка вода. </a:t>
            </a:r>
          </a:p>
          <a:p>
            <a:pPr rtl="0"/>
            <a:r>
              <a:rPr lang="ru-RU" sz="2200" dirty="0">
                <a:solidFill>
                  <a:srgbClr val="000000"/>
                </a:solidFill>
                <a:effectLst/>
              </a:rPr>
              <a:t>Въглеродът се съхранява в почвата ни чрез гъбички, наречени мицел. Това го държи далеч от атмосферата и създава по -големи добиви. </a:t>
            </a:r>
          </a:p>
          <a:p>
            <a:pPr rtl="0"/>
            <a:r>
              <a:rPr lang="ru-RU" sz="2200" dirty="0">
                <a:solidFill>
                  <a:srgbClr val="000000"/>
                </a:solidFill>
                <a:effectLst/>
              </a:rPr>
              <a:t>Агресивните селскостопански процеси като обработка, оран и прекомерна паша нарушават почвените слоеве и причиняват деградация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406F70"/>
                </a:solidFill>
                <a:latin typeface="proxima-nova"/>
                <a:cs typeface="Calibri"/>
              </a:rPr>
              <a:t>. </a:t>
            </a:r>
            <a:endParaRPr lang="en-IE" sz="2400" dirty="0">
              <a:solidFill>
                <a:srgbClr val="406F70"/>
              </a:solidFill>
              <a:cs typeface="Calibri"/>
            </a:endParaRPr>
          </a:p>
          <a:p>
            <a:pPr marL="342900" indent="-342900">
              <a:buFontTx/>
              <a:buChar char="-"/>
            </a:pP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6993203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10000"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Възстановително земеделие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97864" y="1516953"/>
            <a:ext cx="6678995" cy="4638750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През последните години се засилва фокусът върху регенеративното земеделие.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Като имитира природата, регенеративното земеделие подмладява земята и значително подобрява способността на почвата да улавя и съхранява въглерод.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Докато регенеративното земеделие стана популярно в дребното земеделие, количеството труд, необходимо за прилагане на регенеративен подход, действа като бариера за навлизане на по-големите ферми.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Новите технологии представляват възможност за замяна на натрапчивото земеделие с интелигентни технологии.</a:t>
            </a:r>
            <a:endParaRPr lang="en-IE" sz="2200" dirty="0"/>
          </a:p>
        </p:txBody>
      </p:sp>
      <p:pic>
        <p:nvPicPr>
          <p:cNvPr id="9" name="Picture Placeholder 8" descr="Potting a young plant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4229169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hree combines harvesting wheat">
            <a:extLst>
              <a:ext uri="{FF2B5EF4-FFF2-40B4-BE49-F238E27FC236}">
                <a16:creationId xmlns:a16="http://schemas.microsoft.com/office/drawing/2014/main" id="{A2570472-C4E0-4820-9400-01656967F5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7" name="Picture 6" descr="Farmers working">
            <a:extLst>
              <a:ext uri="{FF2B5EF4-FFF2-40B4-BE49-F238E27FC236}">
                <a16:creationId xmlns:a16="http://schemas.microsoft.com/office/drawing/2014/main" id="{0C7C3925-D972-445C-BBDA-1C3CD848EA2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9" y="0"/>
            <a:ext cx="6096001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50D67FE-624A-4FEE-A7CC-EE19AACB7D2C}"/>
              </a:ext>
            </a:extLst>
          </p:cNvPr>
          <p:cNvSpPr txBox="1"/>
          <p:nvPr/>
        </p:nvSpPr>
        <p:spPr>
          <a:xfrm>
            <a:off x="400756" y="459203"/>
            <a:ext cx="34068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44449"/>
                </a:solidFill>
              </a:rPr>
              <a:t>Състезавайте се с природата</a:t>
            </a: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44449"/>
                </a:solidFill>
              </a:rPr>
              <a:t>Деградация на почвата</a:t>
            </a: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44449"/>
                </a:solidFill>
              </a:rPr>
              <a:t>Монокултура</a:t>
            </a:r>
          </a:p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44449"/>
                </a:solidFill>
              </a:rPr>
              <a:t>Редукционист</a:t>
            </a:r>
            <a:endParaRPr lang="en-IE" sz="2400" b="1" dirty="0">
              <a:solidFill>
                <a:srgbClr val="044449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5036C2-560B-4FB5-964A-109B26659FB2}"/>
              </a:ext>
            </a:extLst>
          </p:cNvPr>
          <p:cNvSpPr txBox="1"/>
          <p:nvPr/>
        </p:nvSpPr>
        <p:spPr>
          <a:xfrm>
            <a:off x="400756" y="0"/>
            <a:ext cx="41486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u="sng" dirty="0">
                <a:solidFill>
                  <a:srgbClr val="044449"/>
                </a:solidFill>
              </a:rPr>
              <a:t>ИНТЕНЗИВНО ЗЕМЕДЕЛИЕ</a:t>
            </a:r>
            <a:endParaRPr lang="en-IE" sz="2400" b="1" u="sng" dirty="0">
              <a:solidFill>
                <a:srgbClr val="044449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A9D0E-E5FD-4327-AA07-F7316BB941D3}"/>
              </a:ext>
            </a:extLst>
          </p:cNvPr>
          <p:cNvSpPr txBox="1"/>
          <p:nvPr/>
        </p:nvSpPr>
        <p:spPr>
          <a:xfrm>
            <a:off x="7778045" y="459203"/>
            <a:ext cx="340687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400" b="1" dirty="0">
                <a:solidFill>
                  <a:srgbClr val="044449"/>
                </a:solidFill>
              </a:rPr>
              <a:t>Партнирайте с природата</a:t>
            </a:r>
          </a:p>
          <a:p>
            <a:r>
              <a:rPr lang="ru-RU" sz="2400" b="1" dirty="0">
                <a:solidFill>
                  <a:srgbClr val="044449"/>
                </a:solidFill>
              </a:rPr>
              <a:t>2. Защитете почвата</a:t>
            </a:r>
          </a:p>
          <a:p>
            <a:r>
              <a:rPr lang="ru-RU" sz="2400" b="1" dirty="0">
                <a:solidFill>
                  <a:srgbClr val="044449"/>
                </a:solidFill>
              </a:rPr>
              <a:t>3. Разнообразие</a:t>
            </a:r>
          </a:p>
          <a:p>
            <a:r>
              <a:rPr lang="ru-RU" sz="2400" b="1" dirty="0">
                <a:solidFill>
                  <a:srgbClr val="044449"/>
                </a:solidFill>
              </a:rPr>
              <a:t>4. Холистичен</a:t>
            </a:r>
            <a:endParaRPr lang="en-IE" sz="2400" b="1" dirty="0">
              <a:solidFill>
                <a:srgbClr val="044449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19C629F-3BE2-471D-A60D-1FF55AD19B18}"/>
              </a:ext>
            </a:extLst>
          </p:cNvPr>
          <p:cNvSpPr txBox="1"/>
          <p:nvPr/>
        </p:nvSpPr>
        <p:spPr>
          <a:xfrm>
            <a:off x="7407149" y="0"/>
            <a:ext cx="45703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b="1" u="sng" dirty="0">
                <a:solidFill>
                  <a:srgbClr val="044449"/>
                </a:solidFill>
              </a:rPr>
              <a:t>РЕГЕНЕРАТИВНО ЗЕМЕДЕЛИЕ</a:t>
            </a:r>
            <a:endParaRPr lang="en-IE" sz="2400" b="1" u="sng" dirty="0">
              <a:solidFill>
                <a:srgbClr val="04444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66A5B8-F290-47E0-B72A-B03689942BFE}"/>
              </a:ext>
            </a:extLst>
          </p:cNvPr>
          <p:cNvSpPr txBox="1"/>
          <p:nvPr/>
        </p:nvSpPr>
        <p:spPr>
          <a:xfrm>
            <a:off x="166511" y="6317733"/>
            <a:ext cx="61355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hlinkClick r:id="rId5"/>
              </a:rPr>
              <a:t>Source </a:t>
            </a:r>
            <a:endParaRPr lang="en-IE" sz="1800" b="1" dirty="0">
              <a:solidFill>
                <a:schemeClr val="bg1"/>
              </a:solidFill>
            </a:endParaRP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FDCE7969-4D8E-4A4A-8490-AC7C20FAD715}"/>
              </a:ext>
            </a:extLst>
          </p:cNvPr>
          <p:cNvSpPr/>
          <p:nvPr/>
        </p:nvSpPr>
        <p:spPr>
          <a:xfrm>
            <a:off x="4392197" y="148253"/>
            <a:ext cx="2800462" cy="288268"/>
          </a:xfrm>
          <a:prstGeom prst="rightArrow">
            <a:avLst/>
          </a:prstGeom>
          <a:solidFill>
            <a:srgbClr val="406F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321183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85000" lnSpcReduction="10000"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Почвени и растителни науки</a:t>
            </a:r>
            <a:r>
              <a:rPr lang="en-US" b="1" dirty="0">
                <a:solidFill>
                  <a:srgbClr val="406F70"/>
                </a:solidFill>
              </a:rPr>
              <a:t> 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542960" y="1404594"/>
            <a:ext cx="6204331" cy="219857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Вероятно най -въздействащото технологично развитие в науката за производството на храни е подобрение в нашето разбиране за почвата и растенията. Документален филм на Netflix „Целуни земята“ предполага, че регенеративното земеделие ще реши климатичната криза </a:t>
            </a:r>
            <a:r>
              <a:rPr lang="en-GB" sz="2200" dirty="0">
                <a:solidFill>
                  <a:srgbClr val="406F70"/>
                </a:solidFill>
              </a:rPr>
              <a:t>– </a:t>
            </a:r>
            <a:r>
              <a:rPr lang="bg-BG" sz="2200" b="1" dirty="0">
                <a:solidFill>
                  <a:srgbClr val="406F70"/>
                </a:solidFill>
                <a:highlight>
                  <a:srgbClr val="F5C05B"/>
                </a:highlight>
              </a:rPr>
              <a:t>струва си да се види</a:t>
            </a:r>
            <a:endParaRPr lang="en-GB" sz="2200" b="1" dirty="0">
              <a:solidFill>
                <a:srgbClr val="406F70"/>
              </a:solidFill>
              <a:highlight>
                <a:srgbClr val="F5C05B"/>
              </a:highlight>
            </a:endParaRPr>
          </a:p>
          <a:p>
            <a:pPr marL="342900" indent="-342900">
              <a:buFontTx/>
              <a:buChar char="-"/>
            </a:pPr>
            <a:endParaRPr lang="en-US" b="1" dirty="0">
              <a:solidFill>
                <a:srgbClr val="406F70"/>
              </a:solidFill>
              <a:highlight>
                <a:srgbClr val="F5C05B"/>
              </a:highlight>
            </a:endParaRPr>
          </a:p>
        </p:txBody>
      </p:sp>
      <p:pic>
        <p:nvPicPr>
          <p:cNvPr id="9" name="Picture Placeholder 8" descr="Potting a young plant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  <p:pic>
        <p:nvPicPr>
          <p:cNvPr id="1026" name="Picture 2" descr="kiss the ground poster">
            <a:extLst>
              <a:ext uri="{FF2B5EF4-FFF2-40B4-BE49-F238E27FC236}">
                <a16:creationId xmlns:a16="http://schemas.microsoft.com/office/drawing/2014/main" id="{86A352B6-73A4-4A6E-BF1E-65F5A986DC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667" y="-14989"/>
            <a:ext cx="56949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nline Media 1" title="Kiss the Ground Film Trailer (2020)">
            <a:hlinkClick r:id="" action="ppaction://media"/>
            <a:extLst>
              <a:ext uri="{FF2B5EF4-FFF2-40B4-BE49-F238E27FC236}">
                <a16:creationId xmlns:a16="http://schemas.microsoft.com/office/drawing/2014/main" id="{D0F7BF94-A63B-4DE9-966B-1D0841BE17B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872514" y="3843355"/>
            <a:ext cx="4013200" cy="2267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1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4477A0-4D52-4E64-9988-1A03FC9030FC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0A02B7D-B43A-4ADB-BECC-90BD372570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bg-BG" b="1" dirty="0">
                <a:solidFill>
                  <a:srgbClr val="406F70"/>
                </a:solidFill>
                <a:highlight>
                  <a:srgbClr val="F5C05B"/>
                </a:highlight>
              </a:rPr>
              <a:t>Казус</a:t>
            </a:r>
            <a:r>
              <a:rPr lang="en-US" b="1" dirty="0">
                <a:solidFill>
                  <a:srgbClr val="406F70"/>
                </a:solidFill>
                <a:highlight>
                  <a:srgbClr val="F5C05B"/>
                </a:highlight>
              </a:rPr>
              <a:t>  </a:t>
            </a:r>
            <a:r>
              <a:rPr lang="en-US" b="1" dirty="0" err="1">
                <a:solidFill>
                  <a:srgbClr val="406F70"/>
                </a:solidFill>
              </a:rPr>
              <a:t>Farmeye</a:t>
            </a:r>
            <a:r>
              <a:rPr lang="en-US" b="1" dirty="0">
                <a:solidFill>
                  <a:srgbClr val="406F70"/>
                </a:solidFill>
              </a:rPr>
              <a:t> – </a:t>
            </a:r>
            <a:r>
              <a:rPr lang="bg-BG" b="1" dirty="0">
                <a:solidFill>
                  <a:srgbClr val="406F70"/>
                </a:solidFill>
              </a:rPr>
              <a:t>Ирландия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73DD1DE-C3E4-4C8D-978A-17570F93AB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ru-RU" sz="2200" dirty="0">
                <a:solidFill>
                  <a:srgbClr val="406F70"/>
                </a:solidFill>
              </a:rPr>
              <a:t>Ирландска технологична компания е една компания, която революционизира фермерското производство чрез технология</a:t>
            </a:r>
            <a:r>
              <a:rPr lang="ru-RU" sz="2400" dirty="0">
                <a:solidFill>
                  <a:srgbClr val="406F70"/>
                </a:solidFill>
              </a:rPr>
              <a:t>.</a:t>
            </a:r>
            <a:endParaRPr lang="en-US" sz="2400" dirty="0">
              <a:solidFill>
                <a:srgbClr val="406F70"/>
              </a:solidFill>
            </a:endParaRPr>
          </a:p>
        </p:txBody>
      </p:sp>
      <p:pic>
        <p:nvPicPr>
          <p:cNvPr id="2" name="Online Media 1" title="FarmEye promo video 1080p">
            <a:hlinkClick r:id="" action="ppaction://media"/>
            <a:extLst>
              <a:ext uri="{FF2B5EF4-FFF2-40B4-BE49-F238E27FC236}">
                <a16:creationId xmlns:a16="http://schemas.microsoft.com/office/drawing/2014/main" id="{FD953A77-270E-46AC-A8C2-97B350D0DB6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961570" y="2896296"/>
            <a:ext cx="4584257" cy="259010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8E6AC41-DBDC-4A45-8712-2F572C78C3F1}"/>
              </a:ext>
            </a:extLst>
          </p:cNvPr>
          <p:cNvSpPr txBox="1"/>
          <p:nvPr/>
        </p:nvSpPr>
        <p:spPr>
          <a:xfrm>
            <a:off x="3851966" y="5785062"/>
            <a:ext cx="41490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 err="1">
                <a:hlinkClick r:id="rId5"/>
              </a:rPr>
              <a:t>Farmeye</a:t>
            </a:r>
            <a:r>
              <a:rPr lang="en-GB" sz="2000" dirty="0">
                <a:hlinkClick r:id="rId5"/>
              </a:rPr>
              <a:t> | Soil health for a sustainable future | Soil to Supermarket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247916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bg-BG" b="1" dirty="0">
                <a:solidFill>
                  <a:srgbClr val="406F70"/>
                </a:solidFill>
              </a:rPr>
              <a:t>Прецизно земеделие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757135"/>
            <a:ext cx="5651292" cy="4504827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През 21 -ви век земеделието напредва до широкомащабно, силно натрапчиво земеделие, което подобрява ефективността.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Сега наблюдаваме преминаване към по -прецизно земеделие, тъй като съвременните ферми вече не трябва да прилагат равномерно вода, торове и пестициди в цели полета.</a:t>
            </a:r>
          </a:p>
          <a:p>
            <a:pPr marL="342900" indent="-342900">
              <a:buFontTx/>
              <a:buChar char="-"/>
            </a:pPr>
            <a:r>
              <a:rPr lang="ru-RU" sz="2200" dirty="0">
                <a:solidFill>
                  <a:srgbClr val="406F70"/>
                </a:solidFill>
              </a:rPr>
              <a:t>Вместо това те могат да използват минималните необходими количества и да насочват към много специфични зони или дори да третират отделните растения по различен начин.</a:t>
            </a:r>
            <a:endParaRPr lang="en-US" sz="2200" dirty="0">
              <a:solidFill>
                <a:srgbClr val="406F70"/>
              </a:solidFill>
            </a:endParaRPr>
          </a:p>
        </p:txBody>
      </p:sp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7916734-AF9D-4051-B098-95EB7407CF5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1433846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DA5D30D-BC18-43FC-A773-7FD6F334EB2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290339" y="819599"/>
            <a:ext cx="5279028" cy="697353"/>
          </a:xfrm>
        </p:spPr>
        <p:txBody>
          <a:bodyPr/>
          <a:lstStyle/>
          <a:p>
            <a:r>
              <a:rPr lang="bg-BG" b="1" dirty="0">
                <a:solidFill>
                  <a:srgbClr val="406F70"/>
                </a:solidFill>
              </a:rPr>
              <a:t>Прецизно земеделие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657495C-5088-4C38-AC55-F7411A3568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757135"/>
            <a:ext cx="5651292" cy="510086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406F70"/>
                </a:solidFill>
                <a:effectLst/>
              </a:rPr>
              <a:t>Въпреки високите входни разходи, това прецизно земеделие има няколко предимства.По -висока производителност на културите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406F70"/>
                </a:solidFill>
                <a:effectLst/>
              </a:rPr>
              <a:t>Намалено използване на вода, торове и пестициди, което от своя страна държи ниските цени на храните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406F70"/>
                </a:solidFill>
                <a:effectLst/>
              </a:rPr>
              <a:t>Намалено въздействие върху естествените екосистеми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406F70"/>
                </a:solidFill>
                <a:effectLst/>
              </a:rPr>
              <a:t>Повишена безопасност на работницитеХоландия е една от водещите страни в селското стопанство с високи технологии.</a:t>
            </a:r>
            <a:br>
              <a:rPr lang="en-US" dirty="0">
                <a:solidFill>
                  <a:srgbClr val="406F70"/>
                </a:solidFill>
              </a:rPr>
            </a:br>
            <a:endParaRPr lang="en-US" dirty="0">
              <a:solidFill>
                <a:srgbClr val="406F70"/>
              </a:solidFill>
            </a:endParaRPr>
          </a:p>
        </p:txBody>
      </p:sp>
      <p:pic>
        <p:nvPicPr>
          <p:cNvPr id="5" name="Picture Placeholder 4" descr="Person holding plant">
            <a:extLst>
              <a:ext uri="{FF2B5EF4-FFF2-40B4-BE49-F238E27FC236}">
                <a16:creationId xmlns:a16="http://schemas.microsoft.com/office/drawing/2014/main" id="{93B1D22F-F69B-4B74-A54E-9DD38F9A0D7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95207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 descr="Wheat in fields">
            <a:extLst>
              <a:ext uri="{FF2B5EF4-FFF2-40B4-BE49-F238E27FC236}">
                <a16:creationId xmlns:a16="http://schemas.microsoft.com/office/drawing/2014/main" id="{AD7CF9DF-D228-49E1-A97F-CE8BEB41B4F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8C09D9-5424-4B4B-8971-950B8EEA2C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bg-BG" b="1" dirty="0">
                <a:solidFill>
                  <a:srgbClr val="406F70"/>
                </a:solidFill>
                <a:cs typeface="Calibri"/>
              </a:rPr>
              <a:t>Обединяване на всичко</a:t>
            </a:r>
            <a:r>
              <a:rPr lang="en-US" b="1" dirty="0">
                <a:solidFill>
                  <a:srgbClr val="406F70"/>
                </a:solidFill>
                <a:cs typeface="Calibri"/>
              </a:rPr>
              <a:t>…</a:t>
            </a:r>
            <a:endParaRPr lang="en-US" dirty="0">
              <a:solidFill>
                <a:srgbClr val="406F70"/>
              </a:solidFill>
              <a:cs typeface="Calibri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1A7D1E-8339-4F67-B987-A12B9325411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1659" y="1253765"/>
            <a:ext cx="6469256" cy="5222449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ru-RU" sz="2000" dirty="0">
                <a:solidFill>
                  <a:srgbClr val="406F70"/>
                </a:solidFill>
                <a:ea typeface="+mn-lt"/>
                <a:cs typeface="+mn-lt"/>
              </a:rPr>
              <a:t>В модул 1 и 2 научихте за тенденциите в храните, възникващи в отговор на Covid-19, изменението на климата и как могат да търсят компаниите за хранителни услуги, за да намалят своето въздействие. </a:t>
            </a:r>
            <a:endParaRPr lang="en-US" sz="2000" dirty="0">
              <a:solidFill>
                <a:srgbClr val="406F70"/>
              </a:solidFill>
              <a:ea typeface="+mn-lt"/>
              <a:cs typeface="+mn-lt"/>
            </a:endParaRPr>
          </a:p>
          <a:p>
            <a:pPr algn="just"/>
            <a:r>
              <a:rPr lang="ru-RU" sz="2000" dirty="0">
                <a:solidFill>
                  <a:srgbClr val="406F70"/>
                </a:solidFill>
                <a:ea typeface="+mn-lt"/>
                <a:cs typeface="+mn-lt"/>
              </a:rPr>
              <a:t>В Модул 4 Максимизиране на местните и къси вериги за доставки на храни научихте как се съкращават веригите за доставки, за да се подобри свежестта и въглеродния отпечатък на храната, която се сервира.</a:t>
            </a:r>
            <a:endParaRPr lang="en-US" sz="2000" dirty="0">
              <a:solidFill>
                <a:srgbClr val="406F70"/>
              </a:solidFill>
              <a:ea typeface="+mn-lt"/>
              <a:cs typeface="+mn-lt"/>
            </a:endParaRPr>
          </a:p>
          <a:p>
            <a:pPr algn="just"/>
            <a:r>
              <a:rPr lang="ru-RU" sz="2000" dirty="0">
                <a:solidFill>
                  <a:srgbClr val="406F70"/>
                </a:solidFill>
                <a:ea typeface="+mn-lt"/>
                <a:cs typeface="+mn-lt"/>
              </a:rPr>
              <a:t>В модул 5 Технологии за обслужване на храните и бъдещето научихте как технологията може да се използва за подобряване на дейностите по обслужване на храни. </a:t>
            </a:r>
            <a:endParaRPr lang="en-US" sz="2000" dirty="0">
              <a:solidFill>
                <a:srgbClr val="406F70"/>
              </a:solidFill>
              <a:ea typeface="+mn-lt"/>
              <a:cs typeface="+mn-lt"/>
            </a:endParaRPr>
          </a:p>
          <a:p>
            <a:pPr algn="just"/>
            <a:r>
              <a:rPr lang="ru-RU" sz="2000" dirty="0">
                <a:solidFill>
                  <a:srgbClr val="406F70"/>
                </a:solidFill>
                <a:ea typeface="+mn-lt"/>
                <a:cs typeface="+mn-lt"/>
              </a:rPr>
              <a:t>Въпреки това, не винаги е възможно да се яде сезонна, местна храна, затова в този последен модул ние се фокусираме върху това как технологиите и бъдещите тенденции променят храната, която създавате и продавате</a:t>
            </a:r>
            <a:r>
              <a:rPr lang="en-GB" sz="2000" dirty="0">
                <a:solidFill>
                  <a:srgbClr val="406F70"/>
                </a:solidFill>
                <a:ea typeface="+mn-lt"/>
                <a:cs typeface="+mn-lt"/>
              </a:rPr>
              <a:t>. </a:t>
            </a:r>
            <a:endParaRPr lang="en-IE" sz="2000" dirty="0">
              <a:solidFill>
                <a:srgbClr val="406F70"/>
              </a:solidFill>
              <a:ea typeface="+mn-lt"/>
              <a:cs typeface="+mn-lt"/>
            </a:endParaRPr>
          </a:p>
          <a:p>
            <a:pPr algn="just"/>
            <a:endParaRPr lang="en-US" dirty="0">
              <a:ea typeface="+mn-lt"/>
              <a:cs typeface="+mn-lt"/>
            </a:endParaRPr>
          </a:p>
          <a:p>
            <a:endParaRPr lang="en-IE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977301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40144E-4DD3-4568-9091-7ED1BFF3C5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bg-BG" b="1" dirty="0">
                <a:solidFill>
                  <a:srgbClr val="406F70"/>
                </a:solidFill>
              </a:rPr>
              <a:t>Ферми на бъдещето</a:t>
            </a:r>
            <a:endParaRPr lang="en-US" b="1" dirty="0">
              <a:solidFill>
                <a:srgbClr val="406F7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AA4151-93C5-44EE-B91C-0F81D617498D}"/>
              </a:ext>
            </a:extLst>
          </p:cNvPr>
          <p:cNvSpPr txBox="1"/>
          <p:nvPr/>
        </p:nvSpPr>
        <p:spPr>
          <a:xfrm>
            <a:off x="508820" y="6113206"/>
            <a:ext cx="387390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+mn-lt"/>
                <a:cs typeface="+mn-lt"/>
                <a:hlinkClick r:id="rId3"/>
              </a:rPr>
              <a:t>The Futuristic Farms That Will Feed the World | Freethink | Future of Food - YouTube</a:t>
            </a:r>
            <a:endParaRPr lang="en-US"/>
          </a:p>
          <a:p>
            <a:endParaRPr lang="en-US" sz="1400">
              <a:cs typeface="Calibri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49314-8F94-41F7-9679-E03060B053EC}"/>
              </a:ext>
            </a:extLst>
          </p:cNvPr>
          <p:cNvSpPr txBox="1"/>
          <p:nvPr/>
        </p:nvSpPr>
        <p:spPr>
          <a:xfrm>
            <a:off x="9443884" y="2069689"/>
            <a:ext cx="2743200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ru-RU" sz="2400" dirty="0">
                <a:solidFill>
                  <a:srgbClr val="406F70"/>
                </a:solidFill>
                <a:ea typeface="+mn-lt"/>
                <a:cs typeface="+mn-lt"/>
              </a:rPr>
              <a:t>Казус на технологиите в селското стопанство в Холандия и как те са станали втори по големина износител на храни в света</a:t>
            </a:r>
            <a:endParaRPr lang="en-US" dirty="0">
              <a:solidFill>
                <a:srgbClr val="406F70"/>
              </a:solidFill>
            </a:endParaRPr>
          </a:p>
        </p:txBody>
      </p:sp>
      <p:pic>
        <p:nvPicPr>
          <p:cNvPr id="9" name="Picture 9">
            <a:hlinkClick r:id="" action="ppaction://media"/>
            <a:extLst>
              <a:ext uri="{FF2B5EF4-FFF2-40B4-BE49-F238E27FC236}">
                <a16:creationId xmlns:a16="http://schemas.microsoft.com/office/drawing/2014/main" id="{FC317D70-2F41-4B94-AF1F-921FB29CA394}"/>
              </a:ext>
            </a:extLst>
          </p:cNvPr>
          <p:cNvPicPr>
            <a:picLocks noGrp="1" noRot="1" noChangeAspect="1"/>
          </p:cNvPicPr>
          <p:nvPr>
            <p:ph type="pic" sz="quarter" idx="15"/>
            <a:videoFile r:link="rId1"/>
          </p:nvPr>
        </p:nvPicPr>
        <p:blipFill rotWithShape="1">
          <a:blip r:embed="rId4"/>
          <a:srcRect t="9074" b="9074"/>
          <a:stretch/>
        </p:blipFill>
        <p:spPr/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A8106FA-C491-4F75-9C68-135675AD2F66}"/>
              </a:ext>
            </a:extLst>
          </p:cNvPr>
          <p:cNvSpPr/>
          <p:nvPr/>
        </p:nvSpPr>
        <p:spPr>
          <a:xfrm>
            <a:off x="1200877" y="852598"/>
            <a:ext cx="1790700" cy="975485"/>
          </a:xfrm>
          <a:prstGeom prst="ellipse">
            <a:avLst/>
          </a:prstGeom>
          <a:solidFill>
            <a:srgbClr val="F5C0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85156"/>
                </a:solidFill>
              </a:rPr>
              <a:t>WATCH</a:t>
            </a:r>
            <a:r>
              <a:rPr lang="en-US" dirty="0"/>
              <a:t> 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743354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95AE4F-6E97-41D8-BCD1-ADE84E590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Иновации в агро-хранителния сектор</a:t>
            </a:r>
            <a:endParaRPr lang="en-IE" b="1" dirty="0">
              <a:solidFill>
                <a:srgbClr val="406F70"/>
              </a:solidFill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7AF5B-BF28-432B-9245-8BC537314E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5C05B"/>
                </a:solidFill>
              </a:rPr>
              <a:t>The FOOD-</a:t>
            </a:r>
            <a:r>
              <a:rPr lang="en-US" b="1" i="1" dirty="0" err="1">
                <a:solidFill>
                  <a:srgbClr val="F5C05B"/>
                </a:solidFill>
              </a:rPr>
              <a:t>ture</a:t>
            </a:r>
            <a:r>
              <a:rPr lang="en-US" b="1" i="1" dirty="0">
                <a:solidFill>
                  <a:srgbClr val="F5C05B"/>
                </a:solidFill>
              </a:rPr>
              <a:t>…</a:t>
            </a:r>
            <a:endParaRPr lang="en-IE" b="1" i="1" dirty="0">
              <a:solidFill>
                <a:srgbClr val="F5C05B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AEE129-BF81-4DC2-8607-E5F0529D04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5" name="Online Media 4" title="How Ireland's agri-food sector is innovating for tomorrow">
            <a:hlinkClick r:id="" action="ppaction://media"/>
            <a:extLst>
              <a:ext uri="{FF2B5EF4-FFF2-40B4-BE49-F238E27FC236}">
                <a16:creationId xmlns:a16="http://schemas.microsoft.com/office/drawing/2014/main" id="{18C61385-8953-4807-9C4E-DDFA9B9A88D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4071" y="1828083"/>
            <a:ext cx="5665788" cy="362974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5D6A71C-19B0-4B72-9ADC-CC28686C1C6A}"/>
              </a:ext>
            </a:extLst>
          </p:cNvPr>
          <p:cNvSpPr/>
          <p:nvPr/>
        </p:nvSpPr>
        <p:spPr>
          <a:xfrm>
            <a:off x="1200877" y="852598"/>
            <a:ext cx="1790700" cy="975485"/>
          </a:xfrm>
          <a:prstGeom prst="ellipse">
            <a:avLst/>
          </a:prstGeom>
          <a:solidFill>
            <a:srgbClr val="F5C0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85156"/>
                </a:solidFill>
              </a:rPr>
              <a:t>WATCH</a:t>
            </a:r>
            <a:r>
              <a:rPr lang="en-US" dirty="0"/>
              <a:t> </a:t>
            </a:r>
            <a:endParaRPr lang="en-I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6108A0-1BF6-4CAD-BFA7-2BD3C3B4D387}"/>
              </a:ext>
            </a:extLst>
          </p:cNvPr>
          <p:cNvSpPr txBox="1"/>
          <p:nvPr/>
        </p:nvSpPr>
        <p:spPr>
          <a:xfrm>
            <a:off x="85725" y="5981700"/>
            <a:ext cx="53816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hlinkClick r:id="rId4"/>
              </a:rPr>
              <a:t>How Ireland's agri-food sector is innovating for tomorrow - YouTube</a:t>
            </a:r>
            <a:endParaRPr lang="en-IE" sz="1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25E1D-9B08-4572-9AC9-6E9594C29E10}"/>
              </a:ext>
            </a:extLst>
          </p:cNvPr>
          <p:cNvSpPr txBox="1"/>
          <p:nvPr/>
        </p:nvSpPr>
        <p:spPr>
          <a:xfrm>
            <a:off x="9042353" y="1700992"/>
            <a:ext cx="314964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bg-BG" sz="2400" dirty="0">
                <a:solidFill>
                  <a:srgbClr val="000000"/>
                </a:solidFill>
                <a:effectLst/>
              </a:rPr>
              <a:t>МСП</a:t>
            </a:r>
            <a:r>
              <a:rPr lang="en-US" sz="2400" dirty="0">
                <a:solidFill>
                  <a:srgbClr val="000000"/>
                </a:solidFill>
                <a:effectLst/>
              </a:rPr>
              <a:t> </a:t>
            </a:r>
            <a:r>
              <a:rPr lang="bg-BG" sz="2400" dirty="0">
                <a:solidFill>
                  <a:srgbClr val="000000"/>
                </a:solidFill>
                <a:effectLst/>
              </a:rPr>
              <a:t>от Ирландия </a:t>
            </a:r>
          </a:p>
          <a:p>
            <a:pPr rtl="0"/>
            <a:r>
              <a:rPr lang="en-US" sz="2300" b="0" i="0" dirty="0">
                <a:solidFill>
                  <a:srgbClr val="406F70"/>
                </a:solidFill>
                <a:effectLst/>
                <a:hlinkClick r:id="rId5"/>
              </a:rPr>
              <a:t>Farm to Fork report</a:t>
            </a:r>
            <a:r>
              <a:rPr lang="en-US" sz="2300" b="0" i="0" dirty="0">
                <a:solidFill>
                  <a:srgbClr val="406F70"/>
                </a:solidFill>
                <a:effectLst/>
              </a:rPr>
              <a:t>, </a:t>
            </a:r>
            <a:r>
              <a:rPr lang="ru-RU" sz="2400" dirty="0">
                <a:solidFill>
                  <a:srgbClr val="000000"/>
                </a:solidFill>
                <a:effectLst/>
              </a:rPr>
              <a:t>разглежда бъдещето на агробизнес сектора през обектива на иновациите, конкурентоспособността и успеха при спечелването на бизнес на нови и нововъзникващи пазари </a:t>
            </a:r>
          </a:p>
          <a:p>
            <a:pPr algn="ctr"/>
            <a:r>
              <a:rPr lang="en-US" sz="2300" b="0" i="0" dirty="0">
                <a:solidFill>
                  <a:srgbClr val="406F70"/>
                </a:solidFill>
                <a:effectLst/>
              </a:rPr>
              <a:t>.</a:t>
            </a:r>
            <a:endParaRPr lang="en-IE" sz="2300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863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667CDF-2944-433D-86A1-F1DA05C728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/>
              <a:t>Какво могат да направят предприятията за хранителни услуги, за да допринесат за устойчиво земеделие</a:t>
            </a:r>
            <a:r>
              <a:rPr lang="en-US" b="1" dirty="0"/>
              <a:t>?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D06BD-A4EE-4732-B16E-5109CA1B38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602" y="1998133"/>
            <a:ext cx="11160841" cy="457199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b="0" i="0" dirty="0">
                <a:solidFill>
                  <a:srgbClr val="406F70"/>
                </a:solidFill>
                <a:effectLst/>
              </a:rPr>
              <a:t>Устойчивото производство на храни е „метод на производство, използващ процеси и системи, които не замърсяват околната среда, съхраняват невъзобновяема енергия и природни ресурси, икономически ефективни, безопасни за работници, общности и потребители и не компрометират нуждите на бъдещите поколения ”(Правителствена служба за наука, Лондон</a:t>
            </a:r>
            <a:r>
              <a:rPr lang="en-US" b="0" i="0" dirty="0">
                <a:solidFill>
                  <a:srgbClr val="406F70"/>
                </a:solidFill>
                <a:effectLst/>
              </a:rPr>
              <a:t> - </a:t>
            </a:r>
            <a:r>
              <a:rPr lang="en-US" dirty="0">
                <a:solidFill>
                  <a:srgbClr val="406F7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future of Food and Farming - final report (publishing.service.gov.uk)</a:t>
            </a:r>
            <a:r>
              <a:rPr lang="en-US" dirty="0">
                <a:solidFill>
                  <a:srgbClr val="406F70"/>
                </a:solidFill>
              </a:rPr>
              <a:t>).</a:t>
            </a:r>
          </a:p>
          <a:p>
            <a:endParaRPr lang="en-US" sz="100" dirty="0">
              <a:solidFill>
                <a:srgbClr val="406F70"/>
              </a:solidFill>
            </a:endParaRPr>
          </a:p>
          <a:p>
            <a:endParaRPr lang="en-US" b="1" dirty="0">
              <a:solidFill>
                <a:srgbClr val="F5C05B"/>
              </a:solidFill>
            </a:endParaRPr>
          </a:p>
          <a:p>
            <a:r>
              <a:rPr lang="ru-RU" sz="2000" b="1" dirty="0"/>
              <a:t>За предприятията в сектора на хранителните услуги е важно да се ангажират с доставчици и да бъдат в крак с тенденциите в храните</a:t>
            </a:r>
            <a:r>
              <a:rPr lang="en-US" sz="2000" b="1" dirty="0"/>
              <a:t>.</a:t>
            </a:r>
            <a:endParaRPr lang="en-US" sz="8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F5C05B"/>
                </a:solidFill>
              </a:rPr>
              <a:t>Колко знаете за устойчивостта на вашата продукция?Чудесен начин да започнете, е като проверите страната на произход и проучите проблемите на околната среда, пред които са изправени</a:t>
            </a:r>
            <a:r>
              <a:rPr lang="en-US" sz="2000" b="1" dirty="0">
                <a:solidFill>
                  <a:srgbClr val="F5C05B"/>
                </a:solidFill>
              </a:rPr>
              <a:t>.  </a:t>
            </a:r>
          </a:p>
          <a:p>
            <a:r>
              <a:rPr lang="en-US" b="1" i="0" baseline="30000" dirty="0">
                <a:solidFill>
                  <a:srgbClr val="406F70"/>
                </a:solidFill>
                <a:effectLst/>
              </a:rPr>
              <a:t>   	</a:t>
            </a:r>
          </a:p>
          <a:p>
            <a:endParaRPr lang="en-US" dirty="0">
              <a:ea typeface="+mn-lt"/>
              <a:cs typeface="+mn-lt"/>
            </a:endParaRP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0CC1472-736B-42A6-822C-7314F2666C6D}"/>
              </a:ext>
            </a:extLst>
          </p:cNvPr>
          <p:cNvSpPr txBox="1">
            <a:spLocks/>
          </p:cNvSpPr>
          <p:nvPr/>
        </p:nvSpPr>
        <p:spPr>
          <a:xfrm>
            <a:off x="658624" y="4026925"/>
            <a:ext cx="10675419" cy="514414"/>
          </a:xfrm>
          <a:prstGeom prst="rect">
            <a:avLst/>
          </a:prstGeom>
          <a:solidFill>
            <a:srgbClr val="F5C05B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b="1" dirty="0">
                <a:solidFill>
                  <a:schemeClr val="bg1"/>
                </a:solidFill>
              </a:rPr>
              <a:t>Забележка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8393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B667CDF-2944-433D-86A1-F1DA05C7287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solidFill>
            <a:srgbClr val="F5C05B"/>
          </a:solidFill>
        </p:spPr>
        <p:txBody>
          <a:bodyPr>
            <a:normAutofit lnSpcReduction="10000"/>
          </a:bodyPr>
          <a:lstStyle/>
          <a:p>
            <a:r>
              <a:rPr lang="bg-BG" b="1" dirty="0"/>
              <a:t>Упражнение за учещия</a:t>
            </a:r>
            <a:r>
              <a:rPr lang="en-US" b="1" dirty="0"/>
              <a:t>…</a:t>
            </a:r>
          </a:p>
          <a:p>
            <a:r>
              <a:rPr lang="bg-BG" b="1" dirty="0"/>
              <a:t>Искате да навлезете по-навътре</a:t>
            </a:r>
            <a:r>
              <a:rPr lang="en-US" b="1" dirty="0"/>
              <a:t>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1D06BD-A4EE-4732-B16E-5109CA1B384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7795" y="2136786"/>
            <a:ext cx="10968810" cy="323038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b="1" dirty="0">
                <a:solidFill>
                  <a:srgbClr val="406F70"/>
                </a:solidFill>
                <a:highlight>
                  <a:srgbClr val="F5C05B"/>
                </a:highlight>
              </a:rPr>
              <a:t>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3"/>
              </a:rPr>
              <a:t>Feeding Cattle a Bit of Seaweed Reduces Their Greenhouse Gas Emissions 82% (scitechdaily.com)</a:t>
            </a:r>
            <a:endParaRPr lang="en-US" dirty="0">
              <a:hlinkClick r:id="rId4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hlinkClick r:id="rId4"/>
              </a:rPr>
              <a:t>Vertical farming sector struggles with costs - Future Farming </a:t>
            </a:r>
            <a:r>
              <a:rPr lang="en-US" dirty="0">
                <a:solidFill>
                  <a:srgbClr val="406F70"/>
                </a:solidFill>
                <a:ea typeface="+mn-lt"/>
                <a:cs typeface="+mn-lt"/>
              </a:rPr>
              <a:t>- </a:t>
            </a:r>
            <a:r>
              <a:rPr lang="bg-BG" dirty="0">
                <a:solidFill>
                  <a:srgbClr val="406F70"/>
                </a:solidFill>
                <a:ea typeface="+mn-lt"/>
                <a:cs typeface="+mn-lt"/>
              </a:rPr>
              <a:t>проблемът с вертикалното земеделие</a:t>
            </a:r>
            <a:endParaRPr lang="en-US" dirty="0">
              <a:solidFill>
                <a:srgbClr val="406F70"/>
              </a:solidFill>
              <a:ea typeface="+mn-lt"/>
              <a:cs typeface="+mn-lt"/>
            </a:endParaRPr>
          </a:p>
          <a:p>
            <a:endParaRPr lang="en-US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359697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51A9F1-7C04-4DC9-93DB-D7D634E9F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43255" y="3429000"/>
            <a:ext cx="7886801" cy="1699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5C05B"/>
                </a:solidFill>
                <a:cs typeface="Calibri"/>
              </a:rPr>
              <a:t>3. </a:t>
            </a:r>
            <a:r>
              <a:rPr lang="ru-RU" sz="4400" b="1" dirty="0">
                <a:solidFill>
                  <a:srgbClr val="F5C05B"/>
                </a:solidFill>
                <a:cs typeface="Calibri"/>
              </a:rPr>
              <a:t>Науката и преработката на храни</a:t>
            </a:r>
            <a:endParaRPr lang="en-US" dirty="0"/>
          </a:p>
          <a:p>
            <a:pPr>
              <a:defRPr/>
            </a:pPr>
            <a:endParaRPr lang="en-US" sz="4200" dirty="0">
              <a:cs typeface="Calibri"/>
            </a:endParaRPr>
          </a:p>
          <a:p>
            <a:pPr>
              <a:defRPr/>
            </a:pPr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</a:endParaRPr>
          </a:p>
          <a:p>
            <a:endParaRPr lang="en-IE" dirty="0"/>
          </a:p>
        </p:txBody>
      </p:sp>
      <p:sp>
        <p:nvSpPr>
          <p:cNvPr id="4" name="TextBox 1">
            <a:extLst>
              <a:ext uri="{FF2B5EF4-FFF2-40B4-BE49-F238E27FC236}">
                <a16:creationId xmlns:a16="http://schemas.microsoft.com/office/drawing/2014/main" id="{FA9F5507-0A86-42CA-81DF-35FD5EB3EB4E}"/>
              </a:ext>
            </a:extLst>
          </p:cNvPr>
          <p:cNvSpPr txBox="1"/>
          <p:nvPr/>
        </p:nvSpPr>
        <p:spPr>
          <a:xfrm>
            <a:off x="8681884" y="410496"/>
            <a:ext cx="2743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85156"/>
                </a:solidFill>
                <a:cs typeface="Calibri"/>
              </a:rPr>
              <a:t>MO</a:t>
            </a:r>
            <a:r>
              <a:rPr lang="bg-BG" sz="3600" b="1" dirty="0">
                <a:solidFill>
                  <a:srgbClr val="085156"/>
                </a:solidFill>
                <a:cs typeface="Calibri"/>
              </a:rPr>
              <a:t>ДУЛ </a:t>
            </a:r>
            <a:r>
              <a:rPr lang="en-US" sz="3600" b="1" dirty="0">
                <a:solidFill>
                  <a:srgbClr val="085156"/>
                </a:solidFill>
                <a:cs typeface="Calibri"/>
              </a:rPr>
              <a:t>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74609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98B91F-9FCB-4EF4-B184-61212E98C01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bg-BG" b="1" dirty="0">
                <a:solidFill>
                  <a:srgbClr val="406F70"/>
                </a:solidFill>
              </a:rPr>
              <a:t>Въведение</a:t>
            </a:r>
            <a:r>
              <a:rPr lang="en-US" dirty="0">
                <a:solidFill>
                  <a:srgbClr val="406F70"/>
                </a:solidFill>
              </a:rPr>
              <a:t> 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67E2EC5-85D8-4B9F-8CBF-1810A2E137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60157" y="1319753"/>
            <a:ext cx="6583500" cy="519416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</a:rPr>
              <a:t>Докато науката за храните и технологиите оказват трансформиращ ефект в селскостопанския сектор, не трябва да пренебрегваме преработката на храната си.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</a:rPr>
              <a:t>В предишни модули обсъждахме как естествено позиционираните продукти нарастват в търсенето, като по -малко преработената храна е едновременно с по -висока хранителна стойност и по -добра за планетата.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</a:rPr>
              <a:t>Преработката на храни е третирането на хранителни вещества чрез промяна на техните свойства, за да се запази, подобри качеството му или да се направи функционално по -полезен.</a:t>
            </a:r>
            <a:endParaRPr lang="en-US" dirty="0">
              <a:solidFill>
                <a:srgbClr val="406F70"/>
              </a:solidFill>
            </a:endParaRPr>
          </a:p>
        </p:txBody>
      </p:sp>
      <p:pic>
        <p:nvPicPr>
          <p:cNvPr id="9" name="Picture Placeholder 8" descr="Close-up of purple cells">
            <a:extLst>
              <a:ext uri="{FF2B5EF4-FFF2-40B4-BE49-F238E27FC236}">
                <a16:creationId xmlns:a16="http://schemas.microsoft.com/office/drawing/2014/main" id="{72C10342-1932-4E73-B305-DC3C1C25C7A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39785977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01658" y="1837049"/>
            <a:ext cx="10867338" cy="42055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 rtl="0" fontAlgn="base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Преработвателите на храни приемат сурови животински, растителни или морски материали и ги превръщат в годни за консумация продукти чрез прилагане на труд, машини, енергия и научни познания.Химични, биологични и механични процеси се използват за превръщане на относително обемисти, нетрайни и типично негодни за консумация хранителни материали в устойчиви на рафт, удобни и вкусни храни и напитки.</a:t>
            </a:r>
            <a:endParaRPr lang="en-US" b="0" i="0" dirty="0">
              <a:solidFill>
                <a:srgbClr val="406F7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</a:rPr>
              <a:t>Както бе обсъдено по -рано, има стремеж към „биологични храни“, но има значителни възможности да се разгледат ползите за здравето, отколкото могат да се получат от използването на преработката на храни.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ru-RU" b="1" dirty="0">
                <a:solidFill>
                  <a:srgbClr val="406F70"/>
                </a:solidFill>
              </a:rPr>
              <a:t>Много от сектора на хранителните услуги разработват хранителни продукти с добавена стойност, които решават някои ключови въпроси. Нека разгледаме някои примери.</a:t>
            </a:r>
            <a:endParaRPr lang="en-US" b="0" i="0" dirty="0">
              <a:solidFill>
                <a:srgbClr val="406F7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9ADFD512-C9CE-40FB-B306-64090BFCF593}"/>
              </a:ext>
            </a:extLst>
          </p:cNvPr>
          <p:cNvSpPr txBox="1">
            <a:spLocks/>
          </p:cNvSpPr>
          <p:nvPr/>
        </p:nvSpPr>
        <p:spPr>
          <a:xfrm>
            <a:off x="603315" y="697090"/>
            <a:ext cx="7796341" cy="113996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ru-RU" sz="4400" b="1" dirty="0">
                <a:solidFill>
                  <a:srgbClr val="F5C05B"/>
                </a:solidFill>
                <a:cs typeface="Calibri"/>
              </a:rPr>
              <a:t>Науката и преработката на храни </a:t>
            </a:r>
            <a:r>
              <a:rPr lang="en-US" sz="4400" b="1" dirty="0">
                <a:solidFill>
                  <a:srgbClr val="F5C05B"/>
                </a:solidFill>
                <a:cs typeface="Calibri"/>
              </a:rPr>
              <a:t>  </a:t>
            </a:r>
            <a:endParaRPr lang="en-US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8601157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FC7CB4E-1A41-4D77-B142-35D4F6C534F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02C07-87E1-46F0-AF74-ECF968DFD5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bg-BG" b="1" dirty="0">
                <a:solidFill>
                  <a:srgbClr val="406F70"/>
                </a:solidFill>
              </a:rPr>
              <a:t>Конфитюри</a:t>
            </a:r>
            <a:r>
              <a:rPr lang="en-US" dirty="0">
                <a:solidFill>
                  <a:srgbClr val="406F70"/>
                </a:solidFill>
              </a:rPr>
              <a:t> 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CC407-DDA8-465D-B291-72BD199893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just"/>
            <a:r>
              <a:rPr lang="ru-RU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Търсенето на пресни и сезонни продукти, макар и по-добро за здравето, води до глобална хранителна система, която в момента е неустойчива.</a:t>
            </a:r>
          </a:p>
          <a:p>
            <a:pPr algn="just"/>
            <a:r>
              <a:rPr lang="ru-RU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Преработените храни са постоянно критикувани заради тяхната лоша хранителна стойност, но е важно да се помни ролята на хранителните технологии в развитието на хората.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 </a:t>
            </a:r>
          </a:p>
          <a:p>
            <a:pPr algn="just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466549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FC7CB4E-1A41-4D77-B142-35D4F6C534F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02C07-87E1-46F0-AF74-ECF968DFD5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25000" lnSpcReduction="20000"/>
          </a:bodyPr>
          <a:lstStyle/>
          <a:p>
            <a:endParaRPr lang="bg-BG" sz="9000" b="1" dirty="0">
              <a:solidFill>
                <a:srgbClr val="406F70"/>
              </a:solidFill>
            </a:endParaRPr>
          </a:p>
          <a:p>
            <a:r>
              <a:rPr lang="bg-BG" sz="14400" b="1" dirty="0">
                <a:solidFill>
                  <a:srgbClr val="406F70"/>
                </a:solidFill>
              </a:rPr>
              <a:t>Конфитюри</a:t>
            </a:r>
            <a:r>
              <a:rPr lang="en-US" sz="14400" dirty="0">
                <a:solidFill>
                  <a:srgbClr val="406F70"/>
                </a:solidFill>
              </a:rPr>
              <a:t> </a:t>
            </a:r>
            <a:endParaRPr lang="en-IE" sz="14400" dirty="0">
              <a:solidFill>
                <a:srgbClr val="406F70"/>
              </a:solidFill>
            </a:endParaRPr>
          </a:p>
          <a:p>
            <a:r>
              <a:rPr lang="en-US" dirty="0">
                <a:solidFill>
                  <a:srgbClr val="406F70"/>
                </a:solidFill>
              </a:rPr>
              <a:t> 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CC407-DDA8-465D-B291-72BD199893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603" y="1601241"/>
            <a:ext cx="6300167" cy="4205669"/>
          </a:xfrm>
        </p:spPr>
        <p:txBody>
          <a:bodyPr/>
          <a:lstStyle/>
          <a:p>
            <a:pPr rtl="0"/>
            <a:r>
              <a:rPr lang="ru-RU" dirty="0">
                <a:solidFill>
                  <a:srgbClr val="000000"/>
                </a:solidFill>
                <a:effectLst/>
              </a:rPr>
              <a:t>Запазването на храната беше от съществено значение за оцеляването на хората през зимата. Поради проблемите в световната хранителна система може би включването на по -консервирани храни в диетата ни би могло да бъде решение. </a:t>
            </a:r>
          </a:p>
          <a:p>
            <a:pPr rtl="0"/>
            <a:r>
              <a:rPr lang="ru-RU" dirty="0">
                <a:solidFill>
                  <a:srgbClr val="000000"/>
                </a:solidFill>
                <a:effectLst/>
              </a:rPr>
              <a:t>Въпреки че изкуствените консерванти имат отрицателни конотации, се наблюдава увеличаване на ресторантите и заведенията за хранителни услуги, които експериментират с по -консервирани храни, използвайки естествени методи за консервиране.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0" i="0" dirty="0">
                <a:solidFill>
                  <a:srgbClr val="406F70"/>
                </a:solidFill>
                <a:effectLst/>
                <a:highlight>
                  <a:srgbClr val="F5C05B"/>
                </a:highlight>
                <a:latin typeface="Calibri" panose="020F0502020204030204" pitchFamily="34" charset="0"/>
              </a:rPr>
              <a:t>READ ABOUT A BUSINESS THAT IS A PRESERVING CHAMPION </a:t>
            </a:r>
            <a:r>
              <a:rPr lang="en-IE" dirty="0">
                <a:hlinkClick r:id="rId3"/>
              </a:rPr>
              <a:t>61-NEANTOG.pdf (</a:t>
            </a:r>
            <a:r>
              <a:rPr lang="en-IE" dirty="0" err="1">
                <a:hlinkClick r:id="rId3"/>
              </a:rPr>
              <a:t>foodinnovation.how</a:t>
            </a:r>
            <a:r>
              <a:rPr lang="en-IE" dirty="0">
                <a:hlinkClick r:id="rId3"/>
              </a:rPr>
              <a:t>)</a:t>
            </a:r>
            <a:endParaRPr lang="en-US" b="0" i="0" dirty="0">
              <a:solidFill>
                <a:srgbClr val="406F7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5965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CFC7CB4E-1A41-4D77-B142-35D4F6C534F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702C07-87E1-46F0-AF74-ECF968DFD5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bg-BG" b="1" dirty="0">
                <a:solidFill>
                  <a:srgbClr val="406F70"/>
                </a:solidFill>
              </a:rPr>
              <a:t>Зимнина</a:t>
            </a:r>
            <a:r>
              <a:rPr lang="en-US" dirty="0">
                <a:solidFill>
                  <a:srgbClr val="406F70"/>
                </a:solidFill>
              </a:rPr>
              <a:t> 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ECC407-DDA8-465D-B291-72BD199893E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3120" y="1350175"/>
            <a:ext cx="5890259" cy="4918172"/>
          </a:xfrm>
        </p:spPr>
        <p:txBody>
          <a:bodyPr/>
          <a:lstStyle/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  <a:latin typeface="Calibri" panose="020F0502020204030204" pitchFamily="34" charset="0"/>
              </a:rPr>
              <a:t>Общи методи за консервиране: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  <a:latin typeface="Calibri" panose="020F0502020204030204" pitchFamily="34" charset="0"/>
              </a:rPr>
              <a:t>Консервиране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  <a:latin typeface="Calibri" panose="020F0502020204030204" pitchFamily="34" charset="0"/>
              </a:rPr>
              <a:t>Мариноване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  <a:latin typeface="Calibri" panose="020F0502020204030204" pitchFamily="34" charset="0"/>
              </a:rPr>
              <a:t>Сушене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  <a:latin typeface="Calibri" panose="020F0502020204030204" pitchFamily="34" charset="0"/>
              </a:rPr>
              <a:t>Сушене чрез замразяване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  <a:latin typeface="Calibri" panose="020F0502020204030204" pitchFamily="34" charset="0"/>
              </a:rPr>
              <a:t>Ферментация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  <a:latin typeface="Calibri" panose="020F0502020204030204" pitchFamily="34" charset="0"/>
              </a:rPr>
              <a:t>Втвърдяване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  <a:latin typeface="Calibri" panose="020F0502020204030204" pitchFamily="34" charset="0"/>
              </a:rPr>
              <a:t>Замръзване</a:t>
            </a:r>
          </a:p>
          <a:p>
            <a:pPr marL="342900" indent="-342900" algn="l" rtl="0" fontAlgn="base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  <a:latin typeface="Calibri" panose="020F0502020204030204" pitchFamily="34" charset="0"/>
              </a:rPr>
              <a:t>Някои консервирани храни се радват на успех като са позиционирани като здравословни храни като ферментиралите храни Kimchi.</a:t>
            </a:r>
            <a:endParaRPr lang="en-US" b="0" i="0" dirty="0">
              <a:solidFill>
                <a:srgbClr val="5E5E5E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9011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7C8C41-BE89-4F63-9D15-385FD7AD7D1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2265" y="707249"/>
            <a:ext cx="5279028" cy="697353"/>
          </a:xfrm>
        </p:spPr>
        <p:txBody>
          <a:bodyPr>
            <a:normAutofit fontScale="85000" lnSpcReduction="20000"/>
          </a:bodyPr>
          <a:lstStyle/>
          <a:p>
            <a:r>
              <a:rPr lang="ru-RU" sz="3200" b="1" dirty="0">
                <a:solidFill>
                  <a:srgbClr val="F5C05B"/>
                </a:solidFill>
              </a:rPr>
              <a:t>Глобалните хранителни системи влияят на всички нас</a:t>
            </a:r>
            <a:r>
              <a:rPr lang="en-US" sz="3200" b="1" dirty="0">
                <a:solidFill>
                  <a:srgbClr val="F5C05B"/>
                </a:solidFill>
              </a:rPr>
              <a:t>!</a:t>
            </a:r>
            <a:endParaRPr lang="en-IE" sz="3200" b="1" dirty="0">
              <a:solidFill>
                <a:srgbClr val="F5C05B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85C05E-A277-4E17-A6D0-FD28D4663C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180" y="1705218"/>
            <a:ext cx="6617776" cy="4563129"/>
          </a:xfrm>
        </p:spPr>
        <p:txBody>
          <a:bodyPr/>
          <a:lstStyle/>
          <a:p>
            <a:pPr algn="just"/>
            <a:r>
              <a:rPr lang="ru-RU" sz="2200" dirty="0">
                <a:solidFill>
                  <a:srgbClr val="406F70"/>
                </a:solidFill>
                <a:ea typeface="+mn-lt"/>
                <a:cs typeface="+mn-lt"/>
              </a:rPr>
              <a:t>Като посредници между потребителите и хранителната система, предприятията за хранителни услуги имат важна роля в ангажирането с глобалната хранителна система.За бизнеса с хранителни услуги, справянето както с хранителните отпадъци, така и с отпадъците от опаковки е най -въздействащото действие, което можете да направите, за да намалите своя отпечатък на планетата.Но, както знаете, цялостната хранителна система представлява сложно взаимодействие между различни взаимоотношения, практика и решения, обхващащо начина, по който култивираме, обработваме, съхраняваме, разпределяме, транспортираме, търгуваме, консумираме, разхищаваме и изхвърляме храната.</a:t>
            </a:r>
            <a:endParaRPr lang="en-IE" sz="2200" dirty="0">
              <a:solidFill>
                <a:srgbClr val="406F70"/>
              </a:solidFill>
              <a:ea typeface="+mn-lt"/>
              <a:cs typeface="+mn-lt"/>
            </a:endParaRPr>
          </a:p>
          <a:p>
            <a:pPr algn="just"/>
            <a:endParaRPr lang="en-IE" dirty="0"/>
          </a:p>
        </p:txBody>
      </p:sp>
      <p:pic>
        <p:nvPicPr>
          <p:cNvPr id="13" name="Picture Placeholder 12" descr="A picture containing person, food, dish, drinking&#10;&#10;Description automatically generated">
            <a:extLst>
              <a:ext uri="{FF2B5EF4-FFF2-40B4-BE49-F238E27FC236}">
                <a16:creationId xmlns:a16="http://schemas.microsoft.com/office/drawing/2014/main" id="{27017D66-AAE9-496D-B48A-99F5E89D459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357585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sandwich&#10;&#10;Description automatically generated">
            <a:extLst>
              <a:ext uri="{FF2B5EF4-FFF2-40B4-BE49-F238E27FC236}">
                <a16:creationId xmlns:a16="http://schemas.microsoft.com/office/drawing/2014/main" id="{DE633DA9-3D0A-4E54-ACC9-8AEFF9769E6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035F96-9118-407D-9C92-519D3D26018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ЗАМЕСТИТЕЛИ НА МЕСОТО</a:t>
            </a:r>
            <a:endParaRPr lang="en-IE" b="1" dirty="0">
              <a:solidFill>
                <a:srgbClr val="406F70"/>
              </a:solidFill>
            </a:endParaRP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4D5409-C3D9-4F83-82DF-8993092FFC2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9938" y="1350174"/>
            <a:ext cx="6517429" cy="4984638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r>
              <a:rPr lang="ru-RU" dirty="0">
                <a:solidFill>
                  <a:srgbClr val="000000"/>
                </a:solidFill>
                <a:effectLst/>
              </a:rPr>
              <a:t>Учените в областта на храните също се стремят да решат въпроса за устойчивостта на консумацията на месо.</a:t>
            </a:r>
          </a:p>
          <a:p>
            <a:pPr rtl="0"/>
            <a:r>
              <a:rPr lang="ru-RU" dirty="0">
                <a:solidFill>
                  <a:srgbClr val="000000"/>
                </a:solidFill>
                <a:effectLst/>
              </a:rPr>
              <a:t>Вероятно всички сме забелязали нещо интересно в ресторантите и по новинарските канали във връзка с бургери и по -общо с протеини. </a:t>
            </a:r>
          </a:p>
          <a:p>
            <a:pPr rtl="0"/>
            <a:r>
              <a:rPr lang="ru-RU" dirty="0">
                <a:solidFill>
                  <a:srgbClr val="000000"/>
                </a:solidFill>
                <a:effectLst/>
              </a:rPr>
              <a:t>Бургери, които приличат и имат вкус като тези, направени от говеждо месо, но са направени от растения, се появяват в менютата в цялата страна, а отглежданото в лаборатория месо (понастоящем не е достъпно за покупка) се описва като потенциалната следваща граница в етичното хранене. 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10114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A32314-A74B-459F-BC81-D7CD1BD48D3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 fontScale="77500" lnSpcReduction="20000"/>
          </a:bodyPr>
          <a:lstStyle/>
          <a:p>
            <a:pPr algn="ctr"/>
            <a:r>
              <a:rPr lang="bg-BG" b="1" i="0" dirty="0">
                <a:solidFill>
                  <a:srgbClr val="406F70"/>
                </a:solidFill>
                <a:effectLst/>
                <a:latin typeface="acumin-pro-semi-condensed"/>
              </a:rPr>
              <a:t>Диети, благоприятни за климата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0618B6-9A75-4D1B-859D-536C552103D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12264" y="1516951"/>
            <a:ext cx="5372012" cy="473002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200" b="1" i="0" dirty="0">
                <a:solidFill>
                  <a:srgbClr val="406F70"/>
                </a:solidFill>
                <a:effectLst/>
              </a:rPr>
              <a:t>Преместването на диетите, ориентирани към месото, към храни с по-малко ресурси, като зеленчуци, плодове и бобови растения, ще помогне за постигане на глобалните климатични цели.</a:t>
            </a:r>
          </a:p>
          <a:p>
            <a:r>
              <a:rPr lang="ru-RU" sz="2200" i="0" dirty="0">
                <a:solidFill>
                  <a:srgbClr val="406F70"/>
                </a:solidFill>
                <a:effectLst/>
              </a:rPr>
              <a:t>Наслаждането на повече храни на растителна основа е важен начин за намаляване на натиска върху климата. Но промяната в поведението на хората изисква повече от информация. Той също така изисква повече налични опции, които потребителите ще искат да изберат. Тук попадате вие като доставчик на хранителни услуги</a:t>
            </a:r>
            <a:r>
              <a:rPr lang="en-US" sz="2200" i="0" dirty="0">
                <a:solidFill>
                  <a:srgbClr val="406F70"/>
                </a:solidFill>
                <a:effectLst/>
              </a:rPr>
              <a:t>.</a:t>
            </a:r>
            <a:endParaRPr lang="en-US" sz="2200" i="0" dirty="0">
              <a:solidFill>
                <a:srgbClr val="406F70"/>
              </a:solidFill>
              <a:effectLst/>
              <a:cs typeface="Calibri"/>
            </a:endParaRPr>
          </a:p>
          <a:p>
            <a:br>
              <a:rPr lang="en-US" dirty="0">
                <a:solidFill>
                  <a:srgbClr val="406F70"/>
                </a:solidFill>
              </a:rPr>
            </a:br>
            <a:endParaRPr lang="en-US" b="1" i="0" dirty="0">
              <a:solidFill>
                <a:srgbClr val="406F70"/>
              </a:solidFill>
              <a:effectLst/>
            </a:endParaRPr>
          </a:p>
          <a:p>
            <a:endParaRPr lang="en-IE" dirty="0"/>
          </a:p>
        </p:txBody>
      </p:sp>
      <p:pic>
        <p:nvPicPr>
          <p:cNvPr id="6" name="Picture Placeholder 5" descr="A close-up of some fruit&#10;&#10;Description automatically generated with medium confidence">
            <a:extLst>
              <a:ext uri="{FF2B5EF4-FFF2-40B4-BE49-F238E27FC236}">
                <a16:creationId xmlns:a16="http://schemas.microsoft.com/office/drawing/2014/main" id="{E82BCE30-2C62-4A12-9CE7-796ED4BEE43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2338" t="-17128" r="-43076" b="-62994"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87421872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ssorted piles of beans and legumes">
            <a:extLst>
              <a:ext uri="{FF2B5EF4-FFF2-40B4-BE49-F238E27FC236}">
                <a16:creationId xmlns:a16="http://schemas.microsoft.com/office/drawing/2014/main" id="{97CEC553-34F7-4B53-8311-758BD7CB442C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FEFC29-813E-4CB3-B29C-5292E46885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857" y="174171"/>
            <a:ext cx="5887636" cy="950089"/>
          </a:xfrm>
        </p:spPr>
        <p:txBody>
          <a:bodyPr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bg-BG" b="1" i="0" u="none" strike="noStrike" kern="1200" cap="none" spc="0" normalizeH="0" baseline="0" noProof="0" dirty="0">
                <a:ln>
                  <a:noFill/>
                </a:ln>
                <a:solidFill>
                  <a:srgbClr val="406F7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ЗАМЕСТИТЕЛИ НА МЕСОТО, ОСНОВАНИ НА РАСТЕНИЯ</a:t>
            </a:r>
            <a:endParaRPr kumimoji="0" lang="en-IE" b="1" i="0" u="none" strike="noStrike" kern="1200" cap="none" spc="0" normalizeH="0" baseline="0" noProof="0" dirty="0">
              <a:ln>
                <a:noFill/>
              </a:ln>
              <a:solidFill>
                <a:srgbClr val="406F7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9383F5-FEF8-4239-9688-BCA01940882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8364" y="1786299"/>
            <a:ext cx="5887636" cy="422800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851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През последните няколко години стартиращите фирми за хранителни услуги се фокусираха върху възпроизвеждането на вкуса и текстурата на говеждо, пилешко и други животински продукти (наскоро морски дарове).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851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Те правят това, използвайки растения като соя и грах като основни съставки, а не животинско месо.</a:t>
            </a: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200" b="0" i="0" u="none" strike="noStrike" kern="1200" cap="none" spc="0" normalizeH="0" baseline="0" noProof="0" dirty="0">
                <a:ln>
                  <a:noFill/>
                </a:ln>
                <a:solidFill>
                  <a:srgbClr val="08515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Намерението е да се ограничи въздействието върху околната среда на емисиите, водите и използването на земята, наред с други екологични проблеми.</a:t>
            </a:r>
            <a:endParaRPr lang="en-IE" sz="2200" dirty="0"/>
          </a:p>
        </p:txBody>
      </p:sp>
    </p:spTree>
    <p:extLst>
      <p:ext uri="{BB962C8B-B14F-4D97-AF65-F5344CB8AC3E}">
        <p14:creationId xmlns:p14="http://schemas.microsoft.com/office/powerpoint/2010/main" val="204016803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167E54-83A7-4EE0-A700-A1748C79AA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73330" y="652821"/>
            <a:ext cx="9380305" cy="1751332"/>
          </a:xfrm>
        </p:spPr>
        <p:txBody>
          <a:bodyPr>
            <a:normAutofit/>
          </a:bodyPr>
          <a:lstStyle/>
          <a:p>
            <a:r>
              <a:rPr lang="bg-BG" b="1" dirty="0"/>
              <a:t>ЗАМЕСТИТЕЛИ НА МЕСОТО</a:t>
            </a:r>
            <a:endParaRPr lang="en-IE" b="1" dirty="0"/>
          </a:p>
          <a:p>
            <a:r>
              <a:rPr lang="ru-RU" sz="3200" b="1" dirty="0"/>
              <a:t>Други причини за навлизането на протеин на растителна основа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D1B4A-F83E-4DFE-B388-BB190DE073E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18474" y="2404153"/>
            <a:ext cx="10826859" cy="332734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just">
              <a:buAutoNum type="arabicPeriod"/>
            </a:pPr>
            <a:r>
              <a:rPr lang="ru-RU" b="1" dirty="0">
                <a:solidFill>
                  <a:srgbClr val="085156"/>
                </a:solidFill>
              </a:rPr>
              <a:t>Иновации: </a:t>
            </a:r>
            <a:r>
              <a:rPr lang="ru-RU" dirty="0">
                <a:solidFill>
                  <a:srgbClr val="085156"/>
                </a:solidFill>
              </a:rPr>
              <a:t>Последните алтернативни постижения на протеините сега напредват, за да се направят бъдещи подобрения в хранителните профили, като например намаляване на натрия и наситените мазнини,</a:t>
            </a:r>
            <a:r>
              <a:rPr lang="en-IE" b="1" dirty="0">
                <a:solidFill>
                  <a:srgbClr val="085156"/>
                </a:solidFill>
              </a:rPr>
              <a:t> </a:t>
            </a:r>
            <a:endParaRPr lang="bg-BG" b="1" dirty="0">
              <a:solidFill>
                <a:srgbClr val="085156"/>
              </a:solidFill>
            </a:endParaRPr>
          </a:p>
          <a:p>
            <a:pPr marL="457200" indent="-457200" algn="just">
              <a:buAutoNum type="arabicPeriod"/>
            </a:pPr>
            <a:r>
              <a:rPr lang="ru-RU" b="1" dirty="0">
                <a:solidFill>
                  <a:srgbClr val="085156"/>
                </a:solidFill>
              </a:rPr>
              <a:t>Разнообразието</a:t>
            </a:r>
            <a:r>
              <a:rPr lang="ru-RU" dirty="0">
                <a:solidFill>
                  <a:srgbClr val="085156"/>
                </a:solidFill>
              </a:rPr>
              <a:t> в растителния протеин на базовите съставки, така че тази развиваща се индустрия може да бъде изградена върху култури, които са на разположение на местно ниво, или такива в непланирано изобилие</a:t>
            </a:r>
          </a:p>
          <a:p>
            <a:pPr marL="457200" indent="-457200" algn="just">
              <a:buAutoNum type="arabicPeriod"/>
            </a:pPr>
            <a:r>
              <a:rPr lang="ru-RU" b="1" dirty="0">
                <a:solidFill>
                  <a:srgbClr val="085156"/>
                </a:solidFill>
              </a:rPr>
              <a:t>Здравни причини </a:t>
            </a:r>
            <a:r>
              <a:rPr lang="ru-RU" dirty="0">
                <a:solidFill>
                  <a:srgbClr val="085156"/>
                </a:solidFill>
              </a:rPr>
              <a:t>в друг важен фактор, поради който растежът в хранително-вкусовата промишленост се основава на растенията</a:t>
            </a:r>
            <a:r>
              <a:rPr lang="en-IE" dirty="0">
                <a:solidFill>
                  <a:srgbClr val="085156"/>
                </a:solidFill>
              </a:rPr>
              <a:t>. </a:t>
            </a:r>
            <a:endParaRPr lang="en-IE" dirty="0">
              <a:solidFill>
                <a:srgbClr val="085156"/>
              </a:solidFill>
              <a:cs typeface="Calibri"/>
            </a:endParaRPr>
          </a:p>
          <a:p>
            <a:endParaRPr lang="en-IE" dirty="0">
              <a:solidFill>
                <a:srgbClr val="085156"/>
              </a:solidFill>
            </a:endParaRPr>
          </a:p>
          <a:p>
            <a:endParaRPr lang="en-IE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1651270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57C1C9A-3589-2741-9EC3-54EF8109404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301411" y="636999"/>
            <a:ext cx="9452225" cy="1510300"/>
          </a:xfrm>
        </p:spPr>
        <p:txBody>
          <a:bodyPr>
            <a:normAutofit fontScale="92500" lnSpcReduction="10000"/>
          </a:bodyPr>
          <a:lstStyle/>
          <a:p>
            <a:r>
              <a:rPr lang="bg-BG" sz="4000" b="1" dirty="0"/>
              <a:t>ЗАМЕСТИТЕЛИ НА МЕСОТО</a:t>
            </a:r>
            <a:endParaRPr lang="en-IE" sz="4000" b="1" dirty="0"/>
          </a:p>
          <a:p>
            <a:r>
              <a:rPr lang="ru-RU" sz="3600" b="1" dirty="0"/>
              <a:t>Други причини за навлизането на протеин на растителна основа</a:t>
            </a:r>
            <a:endParaRPr lang="en-IE" sz="3200" dirty="0"/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AAD46A-AF4D-F740-B502-607D22F90AB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1913" y="2300140"/>
            <a:ext cx="11093448" cy="383670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 algn="just">
              <a:buFont typeface="+mj-lt"/>
              <a:buAutoNum type="arabicPeriod" startAt="4"/>
            </a:pPr>
            <a:r>
              <a:rPr lang="ru-RU" b="1" dirty="0">
                <a:solidFill>
                  <a:srgbClr val="085156"/>
                </a:solidFill>
              </a:rPr>
              <a:t>Разпространение: </a:t>
            </a:r>
            <a:r>
              <a:rPr lang="ru-RU" dirty="0">
                <a:solidFill>
                  <a:srgbClr val="085156"/>
                </a:solidFill>
              </a:rPr>
              <a:t>Новосъздадените фирми си партнират с ресторанти за бързо хранене, големи марки и доставчици на хранителни услуги </a:t>
            </a:r>
            <a:r>
              <a:rPr lang="en-IE" dirty="0">
                <a:hlinkClick r:id="rId2"/>
              </a:rPr>
              <a:t>bring meatless meat to new locations</a:t>
            </a:r>
            <a:r>
              <a:rPr lang="en-IE" dirty="0"/>
              <a:t> </a:t>
            </a:r>
            <a:r>
              <a:rPr lang="ru-RU" dirty="0">
                <a:solidFill>
                  <a:srgbClr val="085156"/>
                </a:solidFill>
              </a:rPr>
              <a:t>значително по-бързо, отколкото биха могли, като изграждат само инфраструктурата и каналите за разпространение. Тези партньорства осигуряват критична първа стъпка за направата на продуктите достъпни за масите.</a:t>
            </a:r>
            <a:endParaRPr lang="bg-BG" dirty="0">
              <a:solidFill>
                <a:srgbClr val="085156"/>
              </a:solidFill>
            </a:endParaRPr>
          </a:p>
          <a:p>
            <a:pPr marL="457200" indent="-457200" algn="just">
              <a:buFont typeface="+mj-lt"/>
              <a:buAutoNum type="arabicPeriod" startAt="4"/>
            </a:pPr>
            <a:r>
              <a:rPr lang="ru-RU" b="1" dirty="0">
                <a:solidFill>
                  <a:srgbClr val="085156"/>
                </a:solidFill>
                <a:cs typeface="Calibri"/>
              </a:rPr>
              <a:t>Пазари</a:t>
            </a:r>
            <a:r>
              <a:rPr lang="ru-RU" dirty="0">
                <a:solidFill>
                  <a:srgbClr val="085156"/>
                </a:solidFill>
                <a:cs typeface="Calibri"/>
              </a:rPr>
              <a:t>: </a:t>
            </a:r>
            <a:r>
              <a:rPr lang="en-IE" dirty="0">
                <a:hlinkClick r:id="rId3"/>
              </a:rPr>
              <a:t>Beyond Meat’s blockbuster IPO has ignited the plant-based food industry</a:t>
            </a:r>
            <a:r>
              <a:rPr lang="en-IE" dirty="0"/>
              <a:t>, </a:t>
            </a:r>
            <a:r>
              <a:rPr lang="ru-RU" dirty="0">
                <a:solidFill>
                  <a:srgbClr val="085156"/>
                </a:solidFill>
                <a:cs typeface="Calibri"/>
              </a:rPr>
              <a:t>и тези пазари започнаха да осигуряват така необходимите капиталови вливания, за да продължат да се разширяват и </a:t>
            </a:r>
            <a:r>
              <a:rPr lang="en-IE" dirty="0">
                <a:hlinkClick r:id="rId4"/>
              </a:rPr>
              <a:t>investors are finding more reasons</a:t>
            </a:r>
            <a:r>
              <a:rPr lang="en-IE" dirty="0"/>
              <a:t> </a:t>
            </a:r>
            <a:r>
              <a:rPr lang="ru-RU" dirty="0">
                <a:solidFill>
                  <a:srgbClr val="085156"/>
                </a:solidFill>
                <a:cs typeface="Calibri"/>
              </a:rPr>
              <a:t>да подкрепят тези иновации, с очаквания, че инвестиционните тенденции ще продължат.</a:t>
            </a:r>
            <a:endParaRPr lang="en-IE" dirty="0">
              <a:solidFill>
                <a:srgbClr val="085156"/>
              </a:solidFill>
              <a:cs typeface="Calibri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996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8485C6E-6ECD-4C99-BB21-BEC045E795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Пречки пред каузата ...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F6B30-C10C-4392-8FD1-6C1E63DE46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26463" y="1898648"/>
            <a:ext cx="6063342" cy="52314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406F70"/>
                </a:solidFill>
                <a:effectLst/>
                <a:ea typeface="Verdana"/>
              </a:rPr>
              <a:t>Три от четири потребители прехвърлят основната отговорност за устойчивост върху хранителната индустрия.</a:t>
            </a:r>
            <a:endParaRPr lang="en-US" b="0" i="0" dirty="0">
              <a:solidFill>
                <a:srgbClr val="406F70"/>
              </a:solidFill>
              <a:effectLst/>
              <a:ea typeface="Verdan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ru-RU" b="0" i="0" dirty="0">
                <a:solidFill>
                  <a:srgbClr val="406F70"/>
                </a:solidFill>
                <a:effectLst/>
                <a:ea typeface="Verdana"/>
              </a:rPr>
              <a:t>Най -значимата бариера пред приемането на устойчивост остава липсата на разбиране от потребителите за тяхното лично въздействие върху планетата.</a:t>
            </a:r>
            <a:endParaRPr lang="en-US" b="0" i="0" dirty="0">
              <a:solidFill>
                <a:srgbClr val="406F70"/>
              </a:solidFill>
              <a:effectLst/>
              <a:ea typeface="Verdana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bg-BG" sz="2800" b="1" dirty="0">
                <a:solidFill>
                  <a:srgbClr val="406F70"/>
                </a:solidFill>
                <a:highlight>
                  <a:srgbClr val="F5C05B"/>
                </a:highlight>
              </a:rPr>
              <a:t>ПРОЧЕТИ</a:t>
            </a:r>
            <a:endParaRPr lang="en-US" sz="2800" b="1" dirty="0">
              <a:solidFill>
                <a:srgbClr val="406F70"/>
              </a:solidFill>
              <a:highlight>
                <a:srgbClr val="F5C05B"/>
              </a:highlight>
            </a:endParaRPr>
          </a:p>
          <a:p>
            <a:pPr algn="l"/>
            <a:r>
              <a:rPr lang="en-US" dirty="0">
                <a:hlinkClick r:id="rId2"/>
              </a:rPr>
              <a:t>Consumers seek more significant and meaningful sustainability benefits from F&amp;B products, flags Kerry (foodingredientsfirst.com)</a:t>
            </a:r>
            <a:endParaRPr lang="en-IE" dirty="0">
              <a:cs typeface="Calibri"/>
            </a:endParaRPr>
          </a:p>
          <a:p>
            <a:pPr algn="l"/>
            <a:endParaRPr lang="en-US" b="0" i="0" dirty="0">
              <a:solidFill>
                <a:srgbClr val="000000"/>
              </a:solidFill>
              <a:effectLst/>
              <a:latin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8C67F-DC0A-4DFB-9685-36F4D823A1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90909" y="3699202"/>
            <a:ext cx="1003517" cy="611541"/>
          </a:xfrm>
        </p:spPr>
        <p:txBody>
          <a:bodyPr>
            <a:normAutofit fontScale="47500" lnSpcReduction="20000"/>
          </a:bodyPr>
          <a:lstStyle/>
          <a:p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E14509-33CF-4DDA-A9E8-0C0E2049B1D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5684" y="634128"/>
            <a:ext cx="760297" cy="613104"/>
          </a:xfrm>
        </p:spPr>
        <p:txBody>
          <a:bodyPr>
            <a:normAutofit fontScale="47500" lnSpcReduction="20000"/>
          </a:bodyPr>
          <a:lstStyle/>
          <a:p>
            <a:endParaRPr lang="en-IE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366739-5696-4315-B05C-21982F8897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0" y="1168275"/>
            <a:ext cx="4778829" cy="2924754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rgbClr val="F5C05B"/>
                </a:solidFill>
                <a:effectLst/>
              </a:rPr>
              <a:t>Тези констатации имат големи последици за хранително -вкусовата промишленост, тъй като очевидно сме в значителен и критичен момент по отношение на устойчивото хранене. Като помагаме на потребителите да имат достъп до по -устойчиви продукти, можем да им помогнем да се хранят по -здравословно, с по -малко отпадъци и в резултат да подобрим местните общности</a:t>
            </a:r>
            <a:r>
              <a:rPr lang="en-US" sz="2200" i="0" dirty="0">
                <a:solidFill>
                  <a:srgbClr val="F5C05B"/>
                </a:solidFill>
                <a:effectLst/>
              </a:rPr>
              <a:t> </a:t>
            </a:r>
            <a:r>
              <a:rPr lang="en-US" sz="2400" b="0" i="0" dirty="0">
                <a:solidFill>
                  <a:srgbClr val="F5C05B"/>
                </a:solidFill>
                <a:effectLst/>
              </a:rPr>
              <a:t>(Nair, 2021, Kerry)</a:t>
            </a:r>
            <a:endParaRPr lang="en-IE" sz="2400" dirty="0">
              <a:solidFill>
                <a:srgbClr val="F5C05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66226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FA3A8C-F0D2-4C23-BB7E-05C7168A3C0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51292" y="457201"/>
            <a:ext cx="5946356" cy="1059752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000000"/>
                </a:solidFill>
                <a:effectLst/>
              </a:rPr>
              <a:t>Хранително адекватни ли са</a:t>
            </a:r>
            <a:r>
              <a:rPr lang="en-US" b="1" dirty="0">
                <a:solidFill>
                  <a:srgbClr val="406F70"/>
                </a:solidFill>
              </a:rPr>
              <a:t> ?</a:t>
            </a:r>
            <a:endParaRPr lang="en-IE" b="1" dirty="0">
              <a:solidFill>
                <a:srgbClr val="406F70"/>
              </a:solidFill>
            </a:endParaRPr>
          </a:p>
          <a:p>
            <a:r>
              <a:rPr lang="ru-RU" dirty="0">
                <a:solidFill>
                  <a:srgbClr val="000000"/>
                </a:solidFill>
                <a:effectLst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C56D33-0C9B-4DE8-83CE-3CB76F299B8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25386" y="1953077"/>
            <a:ext cx="5273286" cy="404236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bg-BG" b="0" i="0" dirty="0">
                <a:solidFill>
                  <a:srgbClr val="406F70"/>
                </a:solidFill>
                <a:effectLst/>
              </a:rPr>
              <a:t>Скорошен доклад на</a:t>
            </a:r>
            <a:r>
              <a:rPr lang="en-US" b="0" i="0" dirty="0">
                <a:solidFill>
                  <a:srgbClr val="406F70"/>
                </a:solidFill>
                <a:effectLst/>
              </a:rPr>
              <a:t> </a:t>
            </a:r>
            <a:r>
              <a:rPr lang="en-US" b="0" i="0" dirty="0" err="1">
                <a:solidFill>
                  <a:srgbClr val="406F70"/>
                </a:solidFill>
                <a:effectLst/>
                <a:hlinkClick r:id="rId2"/>
              </a:rPr>
              <a:t>Safefood</a:t>
            </a:r>
            <a:r>
              <a:rPr lang="en-US" b="0" i="0" dirty="0">
                <a:solidFill>
                  <a:srgbClr val="406F70"/>
                </a:solidFill>
                <a:effectLst/>
              </a:rPr>
              <a:t> Ireland (</a:t>
            </a:r>
            <a:r>
              <a:rPr lang="en-US" b="0" i="0" dirty="0">
                <a:solidFill>
                  <a:srgbClr val="406F70"/>
                </a:solidFill>
                <a:effectLst/>
                <a:hlinkClick r:id="rId3"/>
              </a:rPr>
              <a:t>Vegetarian meat substitutes</a:t>
            </a:r>
            <a:r>
              <a:rPr lang="en-US" b="0" i="0" dirty="0">
                <a:solidFill>
                  <a:srgbClr val="406F70"/>
                </a:solidFill>
                <a:effectLst/>
              </a:rPr>
              <a:t>: </a:t>
            </a:r>
            <a:r>
              <a:rPr lang="ru-RU" b="0" i="0" dirty="0">
                <a:solidFill>
                  <a:srgbClr val="406F70"/>
                </a:solidFill>
                <a:effectLst/>
              </a:rPr>
              <a:t>Продуктите, които се предлагат в супермаркетите на остров Ирландия и поведението и възприятията на потребителите) изследваха хранителното съдържание на 354 от тези продукти и установиха, че 28% не са адекватен източник на протеини, което означава, че изобщо не трябва да се разглеждат като заместители на месо .</a:t>
            </a:r>
            <a:endParaRPr lang="en-IE" dirty="0">
              <a:solidFill>
                <a:srgbClr val="406F70"/>
              </a:solidFill>
              <a:cs typeface="Calibri"/>
            </a:endParaRPr>
          </a:p>
        </p:txBody>
      </p:sp>
      <p:pic>
        <p:nvPicPr>
          <p:cNvPr id="10" name="Picture Placeholder 9" descr="Laboratory glassware containing solution">
            <a:extLst>
              <a:ext uri="{FF2B5EF4-FFF2-40B4-BE49-F238E27FC236}">
                <a16:creationId xmlns:a16="http://schemas.microsoft.com/office/drawing/2014/main" id="{C8628D26-4DB6-42D7-BDFD-05C9728B0EB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81244634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9745748-8BE9-427D-B45A-2414D72D6A9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8620" y="424543"/>
            <a:ext cx="5279028" cy="1092409"/>
          </a:xfrm>
        </p:spPr>
        <p:txBody>
          <a:bodyPr>
            <a:noAutofit/>
          </a:bodyPr>
          <a:lstStyle/>
          <a:p>
            <a:pPr algn="l"/>
            <a:r>
              <a:rPr lang="bg-BG" b="1" i="0" dirty="0">
                <a:solidFill>
                  <a:srgbClr val="406F70"/>
                </a:solidFill>
                <a:effectLst/>
              </a:rPr>
              <a:t>От хранителна гледна точка</a:t>
            </a:r>
            <a:r>
              <a:rPr lang="en-US" b="1" i="0" dirty="0">
                <a:solidFill>
                  <a:srgbClr val="406F70"/>
                </a:solidFill>
                <a:effectLst/>
              </a:rPr>
              <a:t>…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CFA9A-BCC1-4A47-B077-A8E67D16A7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458120" y="1743959"/>
            <a:ext cx="6140552" cy="415655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200" b="0" i="0" dirty="0">
                <a:solidFill>
                  <a:srgbClr val="406F70"/>
                </a:solidFill>
                <a:effectLst/>
                <a:latin typeface="Source Sans Pro"/>
                <a:ea typeface="Source Sans Pro"/>
              </a:rPr>
              <a:t>Храната трябва да отговаря на определени критерии, за да бъде призната за значителен доставчик на протеини в диетата.</a:t>
            </a:r>
          </a:p>
          <a:p>
            <a:r>
              <a:rPr lang="ru-RU" sz="2200" b="0" i="0" dirty="0">
                <a:solidFill>
                  <a:srgbClr val="406F70"/>
                </a:solidFill>
                <a:effectLst/>
                <a:latin typeface="Source Sans Pro"/>
                <a:ea typeface="Source Sans Pro"/>
              </a:rPr>
              <a:t>Ако процентът на енергия, който идва от протеини, варира от 12% до 19%, той се счита за „източник на протеин“.</a:t>
            </a:r>
          </a:p>
          <a:p>
            <a:r>
              <a:rPr lang="ru-RU" sz="2200" b="0" i="0" dirty="0">
                <a:solidFill>
                  <a:srgbClr val="406F70"/>
                </a:solidFill>
                <a:effectLst/>
                <a:latin typeface="Source Sans Pro"/>
                <a:ea typeface="Source Sans Pro"/>
              </a:rPr>
              <a:t>Ако този процент е 20% или повече, той се счита за „високо съдържание на протеини“.</a:t>
            </a:r>
          </a:p>
          <a:p>
            <a:r>
              <a:rPr lang="ru-RU" sz="2200" b="0" i="0" dirty="0">
                <a:solidFill>
                  <a:srgbClr val="406F70"/>
                </a:solidFill>
                <a:effectLst/>
                <a:latin typeface="Source Sans Pro"/>
                <a:ea typeface="Source Sans Pro"/>
              </a:rPr>
              <a:t>Ако храните не отговарят на нито един от тези прагове, те не са значителни доставчици на протеини.</a:t>
            </a:r>
            <a:endParaRPr lang="en-IE" sz="2200" dirty="0">
              <a:solidFill>
                <a:srgbClr val="406F70"/>
              </a:solidFill>
              <a:latin typeface="Source Sans Pro"/>
              <a:ea typeface="Source Sans Pro"/>
            </a:endParaRPr>
          </a:p>
        </p:txBody>
      </p:sp>
      <p:pic>
        <p:nvPicPr>
          <p:cNvPr id="6" name="Picture Placeholder 5" descr="Top view of food cooking in a grill">
            <a:extLst>
              <a:ext uri="{FF2B5EF4-FFF2-40B4-BE49-F238E27FC236}">
                <a16:creationId xmlns:a16="http://schemas.microsoft.com/office/drawing/2014/main" id="{2619AC8D-1A56-4A8F-AB02-60636A5ED59E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21"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209806198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2B007CC-D9E9-4218-8CD5-D4E5F5BB3FE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3031" y="462753"/>
            <a:ext cx="8857251" cy="1160989"/>
          </a:xfrm>
        </p:spPr>
        <p:txBody>
          <a:bodyPr/>
          <a:lstStyle/>
          <a:p>
            <a:r>
              <a:rPr lang="bg-BG" b="1" i="0" dirty="0">
                <a:effectLst/>
              </a:rPr>
              <a:t>Защо протеинът има значение</a:t>
            </a:r>
            <a:r>
              <a:rPr lang="en-US" b="1" i="0" dirty="0">
                <a:effectLst/>
              </a:rPr>
              <a:t>:</a:t>
            </a: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AEFF57-D82D-4878-8908-DCD1ECAC6F9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3032" y="1376313"/>
            <a:ext cx="7390942" cy="4817097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ru-RU" sz="2200" b="0" i="0" dirty="0">
                <a:solidFill>
                  <a:srgbClr val="406F70"/>
                </a:solidFill>
                <a:effectLst/>
              </a:rPr>
              <a:t>Протеинът е жизненоважно хранително вещество. „Това е от съществено значение за толкова много функции на тялото“, казва ирландският диетолог Паула Ми. „Той помага за производството на хормони, които изпращат съобщения до различни части на тялото, ензими за храносмилане и антитела за имунната система. Това е структурен компонент в клетките и ние се нуждаем от него за изграждане и възстановяване на мускулите.</a:t>
            </a:r>
          </a:p>
          <a:p>
            <a:pPr algn="just"/>
            <a:r>
              <a:rPr lang="ru-RU" sz="2200" b="0" i="0" dirty="0">
                <a:solidFill>
                  <a:srgbClr val="406F70"/>
                </a:solidFill>
                <a:effectLst/>
              </a:rPr>
              <a:t> "Количеството, от което се нуждаем, зависи от възрастта, състава на тялото и нивата на упражнения. „Насоката е 0,83 грама на килограм телесно тегло на ден, това е 50 g до 60 g за обикновения човек“, казва Ми. „Децата и юношите се нуждаят от повече, тъй като изграждат мускули, а възрастните хора също, тъй като искат да поддържат мускулна маса.</a:t>
            </a:r>
            <a:br>
              <a:rPr lang="en-US" b="0" i="0" dirty="0">
                <a:solidFill>
                  <a:srgbClr val="212529"/>
                </a:solidFill>
                <a:effectLst/>
                <a:latin typeface="Source Sans Pro" panose="020B0503030403020204" pitchFamily="34" charset="0"/>
              </a:rPr>
            </a:br>
            <a:endParaRPr lang="en-IE" dirty="0"/>
          </a:p>
        </p:txBody>
      </p:sp>
      <p:pic>
        <p:nvPicPr>
          <p:cNvPr id="5" name="Picture 4" descr="Person stretching on kayak board">
            <a:extLst>
              <a:ext uri="{FF2B5EF4-FFF2-40B4-BE49-F238E27FC236}">
                <a16:creationId xmlns:a16="http://schemas.microsoft.com/office/drawing/2014/main" id="{20F777A7-E5AE-46D9-8937-D4E87043FA9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70360" y="2095927"/>
            <a:ext cx="3896308" cy="3718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1900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36F372D-97FE-416F-9BE6-CA82AD4E905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Разликата между месни и растителни протеини</a:t>
            </a:r>
            <a:r>
              <a:rPr lang="en-US" b="1" dirty="0"/>
              <a:t>:</a:t>
            </a:r>
            <a:endParaRPr lang="en-IE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018388-A6C4-4E3B-A5D9-723F5508AB3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66444" y="1813810"/>
            <a:ext cx="7390545" cy="4690685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/>
            <a:r>
              <a:rPr lang="ru-RU" b="0" i="0" dirty="0">
                <a:solidFill>
                  <a:srgbClr val="406F70"/>
                </a:solidFill>
                <a:effectLst/>
              </a:rPr>
              <a:t>Протеините се намират в месо, риба, млечни продукти, ядки и семена, бобови растения като леща и боб и пълнозърнести храни като овес, пшеница и киноа. „Според хранителната пирамида се нуждаем от две порции на ден, за да задоволим нуждите си от протеини“, казва Мий.</a:t>
            </a:r>
          </a:p>
          <a:p>
            <a:pPr algn="l"/>
            <a:r>
              <a:rPr lang="ru-RU" b="0" i="0" dirty="0">
                <a:solidFill>
                  <a:srgbClr val="406F70"/>
                </a:solidFill>
                <a:effectLst/>
              </a:rPr>
              <a:t>Растителната диета прави това малко по-сложно. "Животинските протеини съдържат всичките девет незаменими аминокиселини, но само някои растителни протеини като тофу", казва Мий. „Това означава, че трябва да смесвате и съчетавате растителни източници, за да получите всички основни аминокиселини. Но това не е проблем за веганите, които планират внимателно храната си. "</a:t>
            </a:r>
            <a:endParaRPr lang="en-IE" dirty="0"/>
          </a:p>
        </p:txBody>
      </p:sp>
      <p:pic>
        <p:nvPicPr>
          <p:cNvPr id="5" name="Picture 4" descr="Buckwheat in terracotta bowl on wooden table">
            <a:extLst>
              <a:ext uri="{FF2B5EF4-FFF2-40B4-BE49-F238E27FC236}">
                <a16:creationId xmlns:a16="http://schemas.microsoft.com/office/drawing/2014/main" id="{64FEDB8F-EBA4-48EF-A18C-66B3E7ADB2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8470" y="2178500"/>
            <a:ext cx="3787086" cy="3308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82777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bg-BG" b="1" dirty="0">
                <a:cs typeface="Calibri"/>
              </a:rPr>
              <a:t>Миналото и бъдещето</a:t>
            </a:r>
            <a:r>
              <a:rPr lang="en-US" b="1" dirty="0">
                <a:cs typeface="Calibri"/>
              </a:rPr>
              <a:t>…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63261" y="2061568"/>
            <a:ext cx="10968810" cy="415133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Font typeface="Arial,Sans-Serif"/>
              <a:buChar char="•"/>
            </a:pPr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Докато обслужването на храна е присъща местна дейност, местните решения за снабдяване имат ефект на снежна топка върху производството в други части на света - кафето е отличен пример. Въпреки че предприятията за хранителни услуги в по -голямата си част не участват в производството на съставки, решенията, взети при снабдяването и подбора на съставки, управляват тези глобални системи.</a:t>
            </a:r>
          </a:p>
          <a:p>
            <a:pPr marL="342900" indent="-342900" algn="just">
              <a:buFont typeface="Arial,Sans-Serif"/>
              <a:buChar char="•"/>
            </a:pPr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Хранителните системи и търговските мрежи се развиват, откакто хората започнаха да се установяват и търгуват в градска среда и оттогава хранителната система става все по -глобализирана.</a:t>
            </a:r>
            <a:endParaRPr lang="en-IE" dirty="0">
              <a:solidFill>
                <a:srgbClr val="406F70"/>
              </a:solidFill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701103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0EA82CA7-DD3B-4653-9278-2ED1DBF2B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44" y="207513"/>
            <a:ext cx="7078767" cy="2083467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D80738B-734A-4969-89E3-97962FD17FC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26744" y="2149311"/>
            <a:ext cx="11253661" cy="1052687"/>
          </a:xfrm>
        </p:spPr>
        <p:txBody>
          <a:bodyPr>
            <a:noAutofit/>
          </a:bodyPr>
          <a:lstStyle/>
          <a:p>
            <a:r>
              <a:rPr lang="ru-RU" sz="3200" dirty="0"/>
              <a:t>Испански ресторант, който предлага заместители на месото по устойчив начин</a:t>
            </a:r>
            <a:r>
              <a:rPr lang="en-US" sz="3200" dirty="0"/>
              <a:t>: </a:t>
            </a:r>
            <a:endParaRPr lang="en-IE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5CED05-C185-4F0C-97D4-2375BDDA1FE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26744" y="2932288"/>
            <a:ext cx="10968810" cy="3323465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406F7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Вегетарианските и вегетарианските ястия на ресторанта са добре балансирани считани продукти, които осигуряват истински ползи за здравето. Цялата продукция е през сезона и включва плодове, зеленчуци, семена, бобови растения, някои млечни продукти и пълнозърнести зърнени храни.</a:t>
            </a:r>
          </a:p>
          <a:p>
            <a:pPr>
              <a:lnSpc>
                <a:spcPct val="100000"/>
              </a:lnSpc>
            </a:pPr>
            <a:r>
              <a:rPr lang="ru-RU" sz="2300" dirty="0">
                <a:solidFill>
                  <a:srgbClr val="406F7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Устойчивостта е в основата на Km.0, като цялата продукция се получава от местни източници и се произвежда. Сега това също е известно като „продукция с нулев километър“ или „бавна храна“, което представлява използването на традиционни сезонни местни продукти и следователно намалява дължината на веригата на доставки и свързания с тях въглерод с продукта</a:t>
            </a:r>
            <a:r>
              <a:rPr lang="en-US" sz="2300" dirty="0">
                <a:solidFill>
                  <a:srgbClr val="406F70"/>
                </a:solidFill>
                <a:effectLst/>
                <a:latin typeface="Calibri"/>
                <a:ea typeface="Calibri" panose="020F0502020204030204" pitchFamily="34" charset="0"/>
                <a:cs typeface="Times New Roman"/>
              </a:rPr>
              <a:t>.</a:t>
            </a:r>
            <a:r>
              <a:rPr lang="en-US" sz="2300" dirty="0">
                <a:solidFill>
                  <a:srgbClr val="406F7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r>
              <a:rPr lang="en-US" dirty="0">
                <a:solidFill>
                  <a:srgbClr val="406F70"/>
                </a:solidFill>
                <a:latin typeface="Calibri"/>
                <a:ea typeface="Calibri" panose="020F0502020204030204" pitchFamily="34" charset="0"/>
                <a:cs typeface="Times New Roman"/>
              </a:rPr>
              <a:t> </a:t>
            </a:r>
            <a:endParaRPr lang="en-IE" dirty="0">
              <a:solidFill>
                <a:srgbClr val="406F7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0000"/>
              </a:lnSpc>
            </a:pPr>
            <a:r>
              <a:rPr lang="en-US" b="1" dirty="0">
                <a:solidFill>
                  <a:srgbClr val="406F70"/>
                </a:solidFill>
                <a:highlight>
                  <a:srgbClr val="F5C05B"/>
                </a:highlight>
              </a:rPr>
              <a:t>READ MORE</a:t>
            </a:r>
            <a:r>
              <a:rPr lang="en-US" b="1" dirty="0">
                <a:solidFill>
                  <a:srgbClr val="406F70"/>
                </a:solidFill>
              </a:rPr>
              <a:t>  </a:t>
            </a:r>
            <a:r>
              <a:rPr lang="en-US" sz="1600" b="1" dirty="0">
                <a:solidFill>
                  <a:srgbClr val="406F70"/>
                </a:solidFill>
                <a:hlinkClick r:id="rId3"/>
              </a:rPr>
              <a:t>https://www.foodinnovation.how/wp-content/uploads/2021/08/92-KM0.pdf</a:t>
            </a:r>
            <a:r>
              <a:rPr lang="en-US" sz="1600" b="1" dirty="0">
                <a:solidFill>
                  <a:srgbClr val="406F70"/>
                </a:solidFill>
              </a:rPr>
              <a:t> </a:t>
            </a:r>
          </a:p>
          <a:p>
            <a:pPr algn="just">
              <a:lnSpc>
                <a:spcPct val="107000"/>
              </a:lnSpc>
            </a:pPr>
            <a:endParaRPr lang="en-IE" sz="1600" dirty="0">
              <a:solidFill>
                <a:srgbClr val="406F7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IE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E9BBBB7-9E96-49CF-B9DF-2C05B7F00412}"/>
              </a:ext>
            </a:extLst>
          </p:cNvPr>
          <p:cNvSpPr txBox="1"/>
          <p:nvPr/>
        </p:nvSpPr>
        <p:spPr>
          <a:xfrm>
            <a:off x="8793872" y="602247"/>
            <a:ext cx="3093327" cy="707886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ИЗСЛЕДВАНЕ НА СЛУЧАЙ - БЪДЕТЕ ВДЪХНОВЕНИ</a:t>
            </a:r>
            <a:endParaRPr lang="en-I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3738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120830D-3A42-4844-8B26-E423202E10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8620" y="365761"/>
            <a:ext cx="5279028" cy="115119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ru-RU" b="1" dirty="0">
                <a:solidFill>
                  <a:srgbClr val="406F70"/>
                </a:solidFill>
              </a:rPr>
              <a:t>Като оператори на хранителни услуги</a:t>
            </a:r>
          </a:p>
          <a:p>
            <a:pPr algn="l"/>
            <a:r>
              <a:rPr lang="ru-RU" b="1" dirty="0">
                <a:solidFill>
                  <a:srgbClr val="406F70"/>
                </a:solidFill>
              </a:rPr>
              <a:t>Фактори, които трябва да се вземат предвид</a:t>
            </a:r>
            <a:r>
              <a:rPr lang="en-US" b="1" dirty="0">
                <a:solidFill>
                  <a:srgbClr val="406F70"/>
                </a:solidFill>
              </a:rPr>
              <a:t>:</a:t>
            </a:r>
          </a:p>
          <a:p>
            <a:pPr algn="l"/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473EF5-7A15-43C4-BA57-14D8AA0483E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96090" y="1953077"/>
            <a:ext cx="6439740" cy="413663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z="2200" b="0" i="0" dirty="0">
                <a:solidFill>
                  <a:srgbClr val="406F70"/>
                </a:solidFill>
                <a:effectLst/>
                <a:latin typeface="Source Sans Pro"/>
                <a:ea typeface="Source Sans Pro"/>
              </a:rPr>
              <a:t>Съобщението е силно и ясно. Трябва да ядем по-малко месо, за да спасим планетата и да защитим здравето си. Налични ли са заместители на месо от растителна основа, за да доставят достатъчно протеини, за да ни поддържат?</a:t>
            </a:r>
            <a:endParaRPr lang="en-US" sz="2200" dirty="0">
              <a:solidFill>
                <a:srgbClr val="406F70"/>
              </a:solidFill>
              <a:latin typeface="Source Sans Pro"/>
              <a:ea typeface="Source Sans Pro"/>
              <a:cs typeface="Calibri"/>
            </a:endParaRPr>
          </a:p>
          <a:p>
            <a:endParaRPr lang="en-US" sz="800" b="1" u="sng" dirty="0">
              <a:solidFill>
                <a:srgbClr val="406F70"/>
              </a:solidFill>
            </a:endParaRPr>
          </a:p>
          <a:p>
            <a:endParaRPr lang="ru-RU" b="1" u="sng" dirty="0">
              <a:solidFill>
                <a:srgbClr val="406F70"/>
              </a:solidFill>
            </a:endParaRPr>
          </a:p>
          <a:p>
            <a:r>
              <a:rPr lang="ru-RU" b="1" u="sng" dirty="0">
                <a:solidFill>
                  <a:srgbClr val="406F70"/>
                </a:solidFill>
              </a:rPr>
              <a:t>Като оператори на хранителни услуги:</a:t>
            </a:r>
          </a:p>
          <a:p>
            <a:r>
              <a:rPr lang="ru-RU" dirty="0">
                <a:solidFill>
                  <a:srgbClr val="406F70"/>
                </a:solidFill>
              </a:rPr>
              <a:t>Осигурявате ли хранителни балансирани ястия?Някои заместители на месо са силно преработени храни ... можете ли да си направите сами, за да избегнете това?</a:t>
            </a:r>
            <a:endParaRPr lang="en-IE" dirty="0">
              <a:solidFill>
                <a:srgbClr val="406F70"/>
              </a:solidFill>
            </a:endParaRPr>
          </a:p>
        </p:txBody>
      </p:sp>
      <p:pic>
        <p:nvPicPr>
          <p:cNvPr id="6" name="Picture Placeholder 5" descr="Man holding up open sign">
            <a:extLst>
              <a:ext uri="{FF2B5EF4-FFF2-40B4-BE49-F238E27FC236}">
                <a16:creationId xmlns:a16="http://schemas.microsoft.com/office/drawing/2014/main" id="{D6B2319D-2FB6-405A-8C2A-85987958BEF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40"/>
          <a:stretch/>
        </p:blipFill>
        <p:spPr>
          <a:xfrm>
            <a:off x="0" y="-14989"/>
            <a:ext cx="5651292" cy="6261962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313D2C12-E027-43F9-9894-8B517792C72A}"/>
              </a:ext>
            </a:extLst>
          </p:cNvPr>
          <p:cNvSpPr txBox="1">
            <a:spLocks/>
          </p:cNvSpPr>
          <p:nvPr/>
        </p:nvSpPr>
        <p:spPr>
          <a:xfrm>
            <a:off x="5396090" y="3412384"/>
            <a:ext cx="6001820" cy="514414"/>
          </a:xfrm>
          <a:prstGeom prst="rect">
            <a:avLst/>
          </a:prstGeom>
          <a:solidFill>
            <a:srgbClr val="F5C05B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b="1" dirty="0">
                <a:solidFill>
                  <a:schemeClr val="bg1"/>
                </a:solidFill>
              </a:rPr>
              <a:t>Забележка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9537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513031-61B1-4B7E-829F-2C924CE523B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6000" y="518475"/>
            <a:ext cx="5501648" cy="998478"/>
          </a:xfrm>
        </p:spPr>
        <p:txBody>
          <a:bodyPr>
            <a:noAutofit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Алтернативни животински протеини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AD362-8291-43E7-A591-6A1B22E5B02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344998" y="1687398"/>
            <a:ext cx="6542202" cy="5170602"/>
          </a:xfrm>
        </p:spPr>
        <p:txBody>
          <a:bodyPr/>
          <a:lstStyle/>
          <a:p>
            <a:pPr rtl="0"/>
            <a:r>
              <a:rPr lang="ru-RU" dirty="0">
                <a:solidFill>
                  <a:srgbClr val="000000"/>
                </a:solidFill>
                <a:effectLst/>
              </a:rPr>
              <a:t>Въпреки че има много изследвания на заместители на месо на растителна основа, други проучват възможността за консумация на алтернативни животински протеини като насекоми. </a:t>
            </a:r>
          </a:p>
          <a:p>
            <a:pPr rtl="0"/>
            <a:r>
              <a:rPr lang="ru-RU" dirty="0">
                <a:solidFill>
                  <a:srgbClr val="000000"/>
                </a:solidFill>
                <a:effectLst/>
              </a:rPr>
              <a:t>Ядливите насекоми отделят по-малко газове, съдържат висококачествени протеини, витамини и аминокиселини и имат висок процент на превръщане на храната, като се нуждаят от една четвърт от приема на храна от овце и половината от прасета и пилета, за да произвеждат същото количество протеин. Те отделят по -малко парникови газове и амоняк от кравите и могат да се отглеждат върху органични отпадъци (източник) </a:t>
            </a:r>
          </a:p>
        </p:txBody>
      </p:sp>
      <p:pic>
        <p:nvPicPr>
          <p:cNvPr id="6" name="Picture Placeholder 5" descr="A close up of a fly&#10;&#10;Description automatically generated with medium confidence">
            <a:extLst>
              <a:ext uri="{FF2B5EF4-FFF2-40B4-BE49-F238E27FC236}">
                <a16:creationId xmlns:a16="http://schemas.microsoft.com/office/drawing/2014/main" id="{375E0793-3D41-427A-AB09-AADB763F0CDD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0872279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CAE7D2-548D-4586-B793-8852704019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798756" y="819599"/>
            <a:ext cx="1798892" cy="697353"/>
          </a:xfrm>
        </p:spPr>
        <p:txBody>
          <a:bodyPr/>
          <a:lstStyle/>
          <a:p>
            <a:r>
              <a:rPr lang="en-US" b="1" dirty="0" err="1">
                <a:solidFill>
                  <a:srgbClr val="406F70"/>
                </a:solidFill>
              </a:rPr>
              <a:t>Inoveat</a:t>
            </a:r>
            <a:r>
              <a:rPr lang="en-US" b="1" dirty="0">
                <a:solidFill>
                  <a:srgbClr val="406F70"/>
                </a:solidFill>
              </a:rPr>
              <a:t>  </a:t>
            </a:r>
            <a:endParaRPr lang="en-IE" b="1" dirty="0">
              <a:solidFill>
                <a:srgbClr val="406F70"/>
              </a:solidFill>
              <a:highlight>
                <a:srgbClr val="F5C05B"/>
              </a:highlight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CBA72-9D02-42A2-9995-8973C3B9F4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76594" y="1649691"/>
            <a:ext cx="5995900" cy="44829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bg-BG" sz="2200" dirty="0">
                <a:solidFill>
                  <a:srgbClr val="406F70"/>
                </a:solidFill>
              </a:rPr>
              <a:t>Френски ресторант </a:t>
            </a:r>
            <a:r>
              <a:rPr lang="en-IE" sz="2200" dirty="0" err="1">
                <a:solidFill>
                  <a:srgbClr val="0563C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Inoveat</a:t>
            </a:r>
            <a:r>
              <a:rPr lang="en-IE" sz="2200" dirty="0">
                <a:solidFill>
                  <a:srgbClr val="406F7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| </a:t>
            </a:r>
            <a:r>
              <a:rPr lang="ru-RU" sz="2200" dirty="0">
                <a:solidFill>
                  <a:srgbClr val="406F70"/>
                </a:solidFill>
              </a:rPr>
              <a:t>Ресторантът е един от първите ресторанти, които се опитват да сервират насекоми в Европа, след като Европейският съюз наскоро одобри използването на някои видове насекоми като приемлив хранителен продукт.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406F70"/>
                </a:solidFill>
              </a:rPr>
              <a:t>Воден от готвача, Лоран Вейет, една от неговите храни е салата с скариди и жълти брашнени червеи.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406F70"/>
                </a:solidFill>
              </a:rPr>
              <a:t>Ще бъде интересно да видим какъв успех се радва, но едно е сигурно е медийното отразяване на Inoveat и подобни ресторанти </a:t>
            </a:r>
            <a:r>
              <a:rPr lang="en-US" sz="2200" dirty="0">
                <a:solidFill>
                  <a:srgbClr val="0070C0"/>
                </a:solidFill>
              </a:rPr>
              <a:t>(</a:t>
            </a:r>
            <a:r>
              <a:rPr lang="en-US" sz="2200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</a:t>
            </a:r>
            <a:r>
              <a:rPr lang="en-US" sz="2200" dirty="0">
                <a:solidFill>
                  <a:srgbClr val="0070C0"/>
                </a:solidFill>
              </a:rPr>
              <a:t>).</a:t>
            </a:r>
            <a:endParaRPr lang="en-IE" sz="2200" b="1" i="1" dirty="0">
              <a:solidFill>
                <a:srgbClr val="0070C0"/>
              </a:solidFill>
            </a:endParaRPr>
          </a:p>
        </p:txBody>
      </p:sp>
      <p:pic>
        <p:nvPicPr>
          <p:cNvPr id="8" name="Picture Placeholder 7" descr="A group of bugs on a rock&#10;&#10;Description automatically generated with medium confidence">
            <a:extLst>
              <a:ext uri="{FF2B5EF4-FFF2-40B4-BE49-F238E27FC236}">
                <a16:creationId xmlns:a16="http://schemas.microsoft.com/office/drawing/2014/main" id="{74822097-0587-40DB-8B5B-BC9EC6EBBF2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77CE12C-909D-48D8-A3C2-DFDFE6C9727A}"/>
              </a:ext>
            </a:extLst>
          </p:cNvPr>
          <p:cNvSpPr txBox="1"/>
          <p:nvPr/>
        </p:nvSpPr>
        <p:spPr>
          <a:xfrm>
            <a:off x="6540710" y="525273"/>
            <a:ext cx="3093327" cy="707886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ИЗСЛЕДВАНЕ НА СЛУЧАЙ - БЪДЕТЕ ВДЪХНОВЕНИ</a:t>
            </a:r>
            <a:endParaRPr lang="en-I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9836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CAE7D2-548D-4586-B793-8852704019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>
            <a:normAutofit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Промяна на свойствата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CBA72-9D02-42A2-9995-8973C3B9F4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ru-RU" sz="2200" dirty="0">
                <a:solidFill>
                  <a:srgbClr val="406F70"/>
                </a:solidFill>
              </a:rPr>
              <a:t>Подобно на това как преди милиони години развитието на готвенето позволи на хората да консумират безопасно неядливи храни, сега учените по храните се стремят да преработят негативните качества на храната.</a:t>
            </a:r>
          </a:p>
          <a:p>
            <a:r>
              <a:rPr lang="ru-RU" sz="2200" dirty="0">
                <a:solidFill>
                  <a:srgbClr val="406F70"/>
                </a:solidFill>
              </a:rPr>
              <a:t>Една група учени работят върху термична обработка на пшенични продукти, за да създадат брашно без глутен, докато продуктите с ниска захар и мазнини нарастват в търсенето през 21 -ви век</a:t>
            </a:r>
            <a:r>
              <a:rPr lang="en-US" dirty="0"/>
              <a:t>(</a:t>
            </a:r>
            <a:r>
              <a:rPr lang="en-US" dirty="0">
                <a:hlinkClick r:id="rId3"/>
              </a:rPr>
              <a:t>Source</a:t>
            </a:r>
            <a:r>
              <a:rPr lang="en-US" dirty="0"/>
              <a:t>)</a:t>
            </a:r>
            <a:endParaRPr lang="en-IE" dirty="0"/>
          </a:p>
        </p:txBody>
      </p:sp>
      <p:pic>
        <p:nvPicPr>
          <p:cNvPr id="6" name="Picture Placeholder 5" descr="Fresh Gourmet Bread">
            <a:extLst>
              <a:ext uri="{FF2B5EF4-FFF2-40B4-BE49-F238E27FC236}">
                <a16:creationId xmlns:a16="http://schemas.microsoft.com/office/drawing/2014/main" id="{1F5EDDAB-498F-4889-94C5-A9B8BA49372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422192989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9CAE7D2-548D-4586-B793-8852704019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b="1" dirty="0">
                <a:solidFill>
                  <a:srgbClr val="406F70"/>
                </a:solidFill>
              </a:rPr>
              <a:t>3D </a:t>
            </a:r>
            <a:r>
              <a:rPr lang="bg-BG" b="1" dirty="0">
                <a:solidFill>
                  <a:srgbClr val="406F70"/>
                </a:solidFill>
              </a:rPr>
              <a:t>Принтене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ECBA72-9D02-42A2-9995-8973C3B9F4C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317596" y="1706252"/>
            <a:ext cx="5280052" cy="419426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406F70"/>
                </a:solidFill>
              </a:rPr>
              <a:t>3D печатът е друг пример за адаптиране на съвременните технологии към хранителната система.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406F70"/>
                </a:solidFill>
              </a:rPr>
              <a:t>Изследователи, финансирани от ЕС, са разработили персонализирани ястия за възрастни пациенти с нарушения на преглъщането.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406F70"/>
                </a:solidFill>
              </a:rPr>
              <a:t>Тази новаторска работа има важен принос за подобряване на храненето за здравословно стареене и демонстрира силата на новите технологии при преработката на храни</a:t>
            </a:r>
            <a:r>
              <a:rPr lang="en-US" sz="2200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. </a:t>
            </a:r>
            <a:endParaRPr lang="en-US" sz="2200" dirty="0">
              <a:solidFill>
                <a:srgbClr val="406F70"/>
              </a:solidFill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1F5EDDAB-498F-4889-94C5-A9B8BA493721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</p:spTree>
    <p:extLst>
      <p:ext uri="{BB962C8B-B14F-4D97-AF65-F5344CB8AC3E}">
        <p14:creationId xmlns:p14="http://schemas.microsoft.com/office/powerpoint/2010/main" val="201123893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927ECC-5CFE-45A2-AF31-CE9095CEFAA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947379" y="1414022"/>
            <a:ext cx="5651292" cy="3865550"/>
          </a:xfrm>
        </p:spPr>
        <p:txBody>
          <a:bodyPr/>
          <a:lstStyle/>
          <a:p>
            <a:pPr rtl="0"/>
            <a:r>
              <a:rPr lang="ru-RU" sz="2200" dirty="0">
                <a:solidFill>
                  <a:srgbClr val="000000"/>
                </a:solidFill>
                <a:effectLst/>
              </a:rPr>
              <a:t>Има няколко приложения за 3D печат на храна от </a:t>
            </a:r>
            <a:r>
              <a:rPr lang="en-US" sz="2200" b="0" i="0" u="none" strike="noStrike" dirty="0">
                <a:solidFill>
                  <a:srgbClr val="406F70"/>
                </a:solidFill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NASA printing a pizza</a:t>
            </a:r>
            <a:r>
              <a:rPr lang="en-US" sz="2200" b="0" i="0" dirty="0">
                <a:solidFill>
                  <a:srgbClr val="406F70"/>
                </a:solidFill>
                <a:effectLst/>
              </a:rPr>
              <a:t> to </a:t>
            </a:r>
            <a:r>
              <a:rPr lang="en-US" sz="2200" b="0" i="0" u="none" strike="noStrike" dirty="0">
                <a:solidFill>
                  <a:srgbClr val="406F70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creating soft foods </a:t>
            </a:r>
            <a:r>
              <a:rPr lang="ru-RU" sz="2200" b="0" i="0" dirty="0">
                <a:solidFill>
                  <a:srgbClr val="406F70"/>
                </a:solidFill>
                <a:effectLst/>
              </a:rPr>
              <a:t>за тези, които не могат да дъвчат твърда храна, която да консумират. Това отваря вратата за иновациите, които са в състояние да създадат много неща, които преди не успяхме, като същевременно можем да помогнем и за устойчивостта на храните. Има много начини 3D печатът разтърсва индустрията</a:t>
            </a:r>
            <a:r>
              <a:rPr lang="en-US" sz="2200" b="0" i="0" dirty="0">
                <a:solidFill>
                  <a:srgbClr val="406F70"/>
                </a:solidFill>
                <a:effectLst/>
              </a:rPr>
              <a:t>.</a:t>
            </a:r>
            <a:endParaRPr lang="en-US" sz="2200" b="0" i="0" dirty="0">
              <a:solidFill>
                <a:srgbClr val="406F70"/>
              </a:solidFill>
              <a:effectLst/>
              <a:cs typeface="Calibri" panose="020F0502020204030204"/>
            </a:endParaRPr>
          </a:p>
          <a:p>
            <a:r>
              <a:rPr lang="bg-BG" b="1" dirty="0">
                <a:solidFill>
                  <a:srgbClr val="406F70"/>
                </a:solidFill>
                <a:highlight>
                  <a:srgbClr val="F5C05B"/>
                </a:highlight>
              </a:rPr>
              <a:t>ПРОЧЕТЕТЕ ОЩЕ </a:t>
            </a:r>
            <a:r>
              <a:rPr lang="en-US" sz="2400" dirty="0">
                <a:solidFill>
                  <a:srgbClr val="406F7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Technology Is Transforming The Food Industry (forbes.com)</a:t>
            </a:r>
            <a:endParaRPr lang="en-US" sz="3200" dirty="0">
              <a:solidFill>
                <a:srgbClr val="406F70"/>
              </a:solidFill>
              <a:cs typeface="Calibri" panose="020F0502020204030204"/>
            </a:endParaRPr>
          </a:p>
          <a:p>
            <a:endParaRPr lang="en-IE" dirty="0"/>
          </a:p>
        </p:txBody>
      </p:sp>
      <p:pic>
        <p:nvPicPr>
          <p:cNvPr id="6" name="Picture Placeholder 5" descr="A picture containing indoor&#10;&#10;Description automatically generated">
            <a:extLst>
              <a:ext uri="{FF2B5EF4-FFF2-40B4-BE49-F238E27FC236}">
                <a16:creationId xmlns:a16="http://schemas.microsoft.com/office/drawing/2014/main" id="{98E76E34-4FF8-4DF2-9F58-E85D4128412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59A267BD-E811-4BC1-B8BD-AE4E1E86578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8250" y="819150"/>
            <a:ext cx="5280025" cy="698500"/>
          </a:xfrm>
        </p:spPr>
        <p:txBody>
          <a:bodyPr/>
          <a:lstStyle/>
          <a:p>
            <a:r>
              <a:rPr lang="en-US" b="1" dirty="0">
                <a:solidFill>
                  <a:srgbClr val="406F70"/>
                </a:solidFill>
              </a:rPr>
              <a:t>3D </a:t>
            </a:r>
            <a:r>
              <a:rPr lang="bg-BG" b="1" dirty="0">
                <a:solidFill>
                  <a:srgbClr val="406F70"/>
                </a:solidFill>
              </a:rPr>
              <a:t>Принтене</a:t>
            </a:r>
            <a:endParaRPr lang="en-IE" b="1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1139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295AE4F-6E97-41D8-BCD1-ADE84E590A7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406F70"/>
                </a:solidFill>
              </a:rPr>
              <a:t>3D </a:t>
            </a:r>
            <a:r>
              <a:rPr lang="bg-BG" b="1" dirty="0">
                <a:solidFill>
                  <a:srgbClr val="406F70"/>
                </a:solidFill>
              </a:rPr>
              <a:t>Принтене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B7AF5B-BF28-432B-9245-8BC537314E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b="1" i="1" dirty="0">
                <a:solidFill>
                  <a:srgbClr val="F5C05B"/>
                </a:solidFill>
              </a:rPr>
              <a:t>The FOOD-</a:t>
            </a:r>
            <a:r>
              <a:rPr lang="en-US" b="1" i="1" dirty="0" err="1">
                <a:solidFill>
                  <a:srgbClr val="F5C05B"/>
                </a:solidFill>
              </a:rPr>
              <a:t>ture</a:t>
            </a:r>
            <a:r>
              <a:rPr lang="en-US" b="1" i="1" dirty="0">
                <a:solidFill>
                  <a:srgbClr val="F5C05B"/>
                </a:solidFill>
              </a:rPr>
              <a:t>…</a:t>
            </a:r>
            <a:endParaRPr lang="en-IE" b="1" i="1" dirty="0">
              <a:solidFill>
                <a:srgbClr val="F5C05B"/>
              </a:solidFill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4AEE129-BF81-4DC2-8607-E5F0529D043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5D6A71C-19B0-4B72-9ADC-CC28686C1C6A}"/>
              </a:ext>
            </a:extLst>
          </p:cNvPr>
          <p:cNvSpPr/>
          <p:nvPr/>
        </p:nvSpPr>
        <p:spPr>
          <a:xfrm>
            <a:off x="1200877" y="852598"/>
            <a:ext cx="1790700" cy="975485"/>
          </a:xfrm>
          <a:prstGeom prst="ellipse">
            <a:avLst/>
          </a:prstGeom>
          <a:solidFill>
            <a:srgbClr val="F5C05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85156"/>
                </a:solidFill>
              </a:rPr>
              <a:t>WATCH</a:t>
            </a:r>
            <a:r>
              <a:rPr lang="en-US" dirty="0"/>
              <a:t> </a:t>
            </a:r>
            <a:endParaRPr lang="en-IE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8025E1D-9B08-4572-9AC9-6E9594C29E10}"/>
              </a:ext>
            </a:extLst>
          </p:cNvPr>
          <p:cNvSpPr txBox="1"/>
          <p:nvPr/>
        </p:nvSpPr>
        <p:spPr>
          <a:xfrm>
            <a:off x="9042353" y="1351508"/>
            <a:ext cx="3149647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rgbClr val="406F70"/>
                </a:solidFill>
              </a:rPr>
              <a:t>Дизайнерът на храни Chloe Rutzerveld обяснява развитието на 3D печатни храни и как чрез комбинация от технологии, дизайн и наука може да доведе до действителна иновативна, здравословна и устойчива 3D печатна храна, която има способността да намали екологичния отпечатък на нашата храна.</a:t>
            </a:r>
            <a:endParaRPr lang="en-US" sz="2200" b="0" i="0" dirty="0">
              <a:solidFill>
                <a:srgbClr val="406F70"/>
              </a:solidFill>
              <a:effectLst/>
              <a:latin typeface="Roboto" panose="02000000000000000000" pitchFamily="2" charset="0"/>
            </a:endParaRPr>
          </a:p>
        </p:txBody>
      </p:sp>
      <p:pic>
        <p:nvPicPr>
          <p:cNvPr id="9" name="Online Media 8" title="3D Printed Food: The Future of Healthy Eating | Chloe Rutzerveld | TEDxYYC">
            <a:hlinkClick r:id="" action="ppaction://media"/>
            <a:extLst>
              <a:ext uri="{FF2B5EF4-FFF2-40B4-BE49-F238E27FC236}">
                <a16:creationId xmlns:a16="http://schemas.microsoft.com/office/drawing/2014/main" id="{5965268F-B798-44A6-9991-7C78C903FF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184071" y="1870395"/>
            <a:ext cx="5665788" cy="347821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1846C3-005A-49A3-AACB-AC8DB726AF05}"/>
              </a:ext>
            </a:extLst>
          </p:cNvPr>
          <p:cNvSpPr txBox="1"/>
          <p:nvPr/>
        </p:nvSpPr>
        <p:spPr>
          <a:xfrm>
            <a:off x="148856" y="6230679"/>
            <a:ext cx="4805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3D Printed Food: The Future of Healthy Eating | Chloe </a:t>
            </a:r>
            <a:r>
              <a:rPr lang="en-US" dirty="0" err="1">
                <a:hlinkClick r:id="rId4"/>
              </a:rPr>
              <a:t>Rutzerveld</a:t>
            </a:r>
            <a:r>
              <a:rPr lang="en-US" dirty="0">
                <a:hlinkClick r:id="rId4"/>
              </a:rPr>
              <a:t> | </a:t>
            </a:r>
            <a:r>
              <a:rPr lang="en-US" dirty="0" err="1">
                <a:hlinkClick r:id="rId4"/>
              </a:rPr>
              <a:t>TEDxYYC</a:t>
            </a:r>
            <a:r>
              <a:rPr lang="en-US" dirty="0">
                <a:hlinkClick r:id="rId4"/>
              </a:rPr>
              <a:t> - YouTube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6415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08DA89E-5C7D-4807-8D30-14B13FB46CA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18620" y="446315"/>
            <a:ext cx="5279028" cy="1070638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rgbClr val="406F70"/>
                </a:solidFill>
              </a:rPr>
              <a:t>Какво могат да направят предприятията за хранителни услуги</a:t>
            </a:r>
            <a:r>
              <a:rPr lang="en-US" b="1" dirty="0">
                <a:solidFill>
                  <a:srgbClr val="406F70"/>
                </a:solidFill>
              </a:rPr>
              <a:t>? 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44DF5F-DF6B-46BC-B597-F09EC81BB27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1953078"/>
            <a:ext cx="5502672" cy="3947440"/>
          </a:xfrm>
        </p:spPr>
        <p:txBody>
          <a:bodyPr/>
          <a:lstStyle/>
          <a:p>
            <a:r>
              <a:rPr lang="ru-RU" sz="2200" dirty="0">
                <a:solidFill>
                  <a:srgbClr val="406F70"/>
                </a:solidFill>
              </a:rPr>
              <a:t>В този раздел ние проучихме някои от възможностите, налични чрез преработката на храни, като внедрихме науката и технологиите за храните, за да добавим стойност към природните ресурси</a:t>
            </a:r>
            <a:r>
              <a:rPr lang="en-US" sz="2200" dirty="0">
                <a:solidFill>
                  <a:srgbClr val="406F70"/>
                </a:solidFill>
              </a:rPr>
              <a:t>. </a:t>
            </a:r>
          </a:p>
          <a:p>
            <a:endParaRPr lang="en-US" b="1" dirty="0">
              <a:solidFill>
                <a:srgbClr val="406F70"/>
              </a:solidFill>
            </a:endParaRPr>
          </a:p>
          <a:p>
            <a:r>
              <a:rPr lang="ru-RU" b="1" dirty="0">
                <a:solidFill>
                  <a:srgbClr val="406F70"/>
                </a:solidFill>
              </a:rPr>
              <a:t>Какво извънсезонно предложение можете да подредите с по-устойчиво запазени опции?Експериментирали ли сте с алтернативи за месо, млечни продукти или яйца?</a:t>
            </a:r>
            <a:endParaRPr lang="en-IE" b="1" dirty="0">
              <a:solidFill>
                <a:srgbClr val="406F70"/>
              </a:solidFill>
            </a:endParaRPr>
          </a:p>
        </p:txBody>
      </p:sp>
      <p:pic>
        <p:nvPicPr>
          <p:cNvPr id="6" name="Picture Placeholder 5" descr="Pasta with different colors">
            <a:extLst>
              <a:ext uri="{FF2B5EF4-FFF2-40B4-BE49-F238E27FC236}">
                <a16:creationId xmlns:a16="http://schemas.microsoft.com/office/drawing/2014/main" id="{1549C788-5D5D-4DE8-8193-0E6B5FD517A4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989"/>
            <a:ext cx="5651292" cy="6261962"/>
          </a:xfr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50BC36-B434-42E9-8089-EEECB995DD6B}"/>
              </a:ext>
            </a:extLst>
          </p:cNvPr>
          <p:cNvSpPr txBox="1">
            <a:spLocks/>
          </p:cNvSpPr>
          <p:nvPr/>
        </p:nvSpPr>
        <p:spPr>
          <a:xfrm>
            <a:off x="6197600" y="3669591"/>
            <a:ext cx="5394124" cy="514414"/>
          </a:xfrm>
          <a:prstGeom prst="rect">
            <a:avLst/>
          </a:prstGeom>
          <a:solidFill>
            <a:srgbClr val="F5C05B"/>
          </a:solidFill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bg-BG" b="1" dirty="0">
                <a:solidFill>
                  <a:schemeClr val="bg1"/>
                </a:solidFill>
              </a:rPr>
              <a:t>Забележка</a:t>
            </a:r>
            <a:r>
              <a:rPr lang="en-US" b="1" dirty="0">
                <a:solidFill>
                  <a:schemeClr val="bg1"/>
                </a:solidFill>
              </a:rPr>
              <a:t>:</a:t>
            </a:r>
            <a:endParaRPr lang="en-IE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8322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E51A9F1-7C04-4DC9-93DB-D7D634E9F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588851" y="3435009"/>
            <a:ext cx="7886801" cy="1699929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5C05B"/>
                </a:solidFill>
                <a:cs typeface="Calibri"/>
              </a:rPr>
              <a:t>4. </a:t>
            </a:r>
            <a:r>
              <a:rPr lang="bg-BG" sz="4400" b="1" dirty="0">
                <a:solidFill>
                  <a:srgbClr val="F5C05B"/>
                </a:solidFill>
                <a:cs typeface="Calibri"/>
              </a:rPr>
              <a:t>Ангажиране с доставчици</a:t>
            </a:r>
            <a:endParaRPr lang="en-US" sz="4200" dirty="0">
              <a:cs typeface="Calibri"/>
            </a:endParaRPr>
          </a:p>
          <a:p>
            <a:pPr>
              <a:defRPr/>
            </a:pPr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  <a:cs typeface="Calibri"/>
            </a:endParaRPr>
          </a:p>
          <a:p>
            <a:endParaRPr lang="en-US" sz="4800" b="1" dirty="0">
              <a:solidFill>
                <a:srgbClr val="F5C05B"/>
              </a:solidFill>
            </a:endParaRPr>
          </a:p>
          <a:p>
            <a:endParaRPr lang="en-IE" dirty="0"/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F478FC7D-29ED-4EE5-A845-1739BC8A3EF4}"/>
              </a:ext>
            </a:extLst>
          </p:cNvPr>
          <p:cNvSpPr txBox="1"/>
          <p:nvPr/>
        </p:nvSpPr>
        <p:spPr>
          <a:xfrm>
            <a:off x="8681884" y="410496"/>
            <a:ext cx="2743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85156"/>
                </a:solidFill>
                <a:cs typeface="Calibri"/>
              </a:rPr>
              <a:t>MODULE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8029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C20FA-369C-4433-9384-546C2F094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bg-BG" b="1" dirty="0">
                <a:solidFill>
                  <a:srgbClr val="F5C05B"/>
                </a:solidFill>
                <a:cs typeface="Calibri"/>
              </a:rPr>
              <a:t>Подход на системно мислене</a:t>
            </a:r>
            <a:endParaRPr lang="en-US" b="1" dirty="0">
              <a:solidFill>
                <a:srgbClr val="F5C05B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AEF21-7629-47F7-B401-95AC3B1191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05353" y="1630837"/>
            <a:ext cx="6977580" cy="409201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За да се създаде устойчива индустрия за хранителни услуги в Европа, важно е да се предприеме подход на системно мислене за разбиране на производството и потреблението на храни.</a:t>
            </a:r>
            <a:endParaRPr lang="en-IE" dirty="0">
              <a:solidFill>
                <a:srgbClr val="406F70"/>
              </a:solidFill>
              <a:ea typeface="+mn-lt"/>
              <a:cs typeface="+mn-lt"/>
            </a:endParaRPr>
          </a:p>
          <a:p>
            <a:pPr marL="3233738" indent="260350"/>
            <a:endParaRPr lang="en-IE" dirty="0">
              <a:solidFill>
                <a:srgbClr val="406F70"/>
              </a:solidFill>
              <a:ea typeface="+mn-lt"/>
              <a:cs typeface="+mn-lt"/>
            </a:endParaRPr>
          </a:p>
          <a:p>
            <a:pPr marL="3233738" indent="260350"/>
            <a:endParaRPr lang="en-IE" dirty="0">
              <a:solidFill>
                <a:srgbClr val="406F70"/>
              </a:solidFill>
              <a:ea typeface="+mn-lt"/>
              <a:cs typeface="+mn-lt"/>
            </a:endParaRPr>
          </a:p>
          <a:p>
            <a:pPr marL="3233738"/>
            <a:r>
              <a:rPr lang="ru-RU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Да се задълбочим в тази тема</a:t>
            </a:r>
          </a:p>
          <a:p>
            <a:pPr marL="3233738"/>
            <a:r>
              <a:rPr lang="en-IE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READ </a:t>
            </a:r>
            <a:r>
              <a:rPr lang="en-GB" sz="1800" dirty="0">
                <a:hlinkClick r:id="rId3"/>
              </a:rPr>
              <a:t>180630_foodsystems-approach.pdf (knowledge4food.net)</a:t>
            </a:r>
            <a:endParaRPr lang="en-IE" sz="1800" dirty="0">
              <a:solidFill>
                <a:srgbClr val="406F70"/>
              </a:solidFill>
              <a:ea typeface="+mn-lt"/>
              <a:cs typeface="+mn-lt"/>
            </a:endParaRPr>
          </a:p>
          <a:p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cs typeface="Calibri"/>
            </a:endParaRPr>
          </a:p>
          <a:p>
            <a:pPr algn="just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9" name="Picture Placeholder 8" descr="Full frame view of tomatoes in green background">
            <a:extLst>
              <a:ext uri="{FF2B5EF4-FFF2-40B4-BE49-F238E27FC236}">
                <a16:creationId xmlns:a16="http://schemas.microsoft.com/office/drawing/2014/main" id="{CEF797CE-D9D0-4D88-A701-FD8AF0A75BF9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B2DC6C-2B67-45E4-A6D5-60415C0D81D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475" y="3279493"/>
            <a:ext cx="2778236" cy="263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310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bg-BG" b="1" dirty="0">
                <a:cs typeface="Calibri"/>
              </a:rPr>
              <a:t>Въведение</a:t>
            </a:r>
            <a:r>
              <a:rPr lang="en-US" b="1" dirty="0">
                <a:cs typeface="Calibri"/>
              </a:rPr>
              <a:t> 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59875" y="1706253"/>
            <a:ext cx="10888537" cy="433564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 rtl="0" fontAlgn="base"/>
            <a:r>
              <a:rPr lang="ru-RU" b="0" i="0" dirty="0">
                <a:solidFill>
                  <a:srgbClr val="406F70"/>
                </a:solidFill>
                <a:effectLst/>
              </a:rPr>
              <a:t>Световната здравна организация определя здравето като „състояние на пълно физическо, психическо и социално благополучие, а не само отсъствие на болест и болест“. Също така е важно да се вземе предвид здравето на нашата околна среда, тъй като ние я пазим безопасно и способността й да храни света в бъдеще.</a:t>
            </a:r>
          </a:p>
          <a:p>
            <a:pPr algn="l" rtl="0" fontAlgn="base"/>
            <a:r>
              <a:rPr lang="ru-RU" b="0" i="0" dirty="0">
                <a:solidFill>
                  <a:srgbClr val="406F70"/>
                </a:solidFill>
                <a:effectLst/>
              </a:rPr>
              <a:t>Научихте за преминаването към намаляване на количеството, към по -висококачествени и етично произведени продукти.</a:t>
            </a:r>
          </a:p>
          <a:p>
            <a:pPr algn="l" rtl="0" fontAlgn="base"/>
            <a:r>
              <a:rPr lang="ru-RU" b="0" i="0" dirty="0">
                <a:solidFill>
                  <a:srgbClr val="406F70"/>
                </a:solidFill>
                <a:effectLst/>
              </a:rPr>
              <a:t>За да посрещнат това променящо се търсене, МСП с хранителни услуги трябва да обмислят увеличаване на количеството предлагани пресни, сезонни, местни и биологични продукти, като същевременно обмислят спазването на екологичните стандарти и разглеждането на социално-икономическите съображения, свързани с решенията за снабдяване. За да постигнат това, МСП трябва да обмислят прилагането на устойчива стратегия за обществени поръчки на храни.</a:t>
            </a:r>
            <a:endParaRPr lang="en-US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5798883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E0CF69-FF53-49A0-B851-8E12837B9C3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59876" y="652821"/>
            <a:ext cx="8776978" cy="794621"/>
          </a:xfrm>
        </p:spPr>
        <p:txBody>
          <a:bodyPr/>
          <a:lstStyle/>
          <a:p>
            <a:r>
              <a:rPr lang="bg-BG" b="1" dirty="0"/>
              <a:t>Равносметка </a:t>
            </a:r>
            <a:r>
              <a:rPr lang="en-US" b="1" dirty="0"/>
              <a:t>– </a:t>
            </a:r>
            <a:r>
              <a:rPr lang="bg-BG" b="1" dirty="0"/>
              <a:t>защо</a:t>
            </a:r>
            <a:r>
              <a:rPr lang="en-US" b="1" dirty="0"/>
              <a:t>?</a:t>
            </a:r>
            <a:endParaRPr lang="en-IE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84A4C-9AA7-40E8-937E-43BE4B7F6F4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5414" y="1263192"/>
            <a:ext cx="7250672" cy="50244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406F70"/>
                </a:solidFill>
              </a:rPr>
              <a:t>Преди да обсъдим как предприятията за хранителни услуги могат да се ангажират по-добре с тяхната верига на доставки, нека да обобщим какво могат да спечелят предприятията за хранителни услуги, като се ангажират с устойчивост.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406F70"/>
                </a:solidFill>
              </a:rPr>
              <a:t>Един от най -добрите начини, по който бизнесът с хранителни услуги може да представи своите усилия за устойчивост, е чрез популяризиране на техните местни и устойчиви продукти, чрез ястията им, показващи разнообразие в чинията.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406F70"/>
                </a:solidFill>
              </a:rPr>
              <a:t>Диференцирането на продуктовата оферта и повишаването на репутацията на търговските дружества могат да подобрят оборота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200" dirty="0">
                <a:solidFill>
                  <a:srgbClr val="406F70"/>
                </a:solidFill>
              </a:rPr>
              <a:t>Като сте наясно с източниците си, можете също така да намалите бъдещите рискове във вашата верига на доставки.</a:t>
            </a:r>
            <a:endParaRPr lang="en-IE" sz="2200" dirty="0"/>
          </a:p>
        </p:txBody>
      </p:sp>
      <p:pic>
        <p:nvPicPr>
          <p:cNvPr id="5" name="Picture 4" descr="A picture containing dark, night, night sky&#10;&#10;Description automatically generated">
            <a:extLst>
              <a:ext uri="{FF2B5EF4-FFF2-40B4-BE49-F238E27FC236}">
                <a16:creationId xmlns:a16="http://schemas.microsoft.com/office/drawing/2014/main" id="{C97B2148-38A5-44FB-BDDA-BA45C82FF58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86108" y="2457178"/>
            <a:ext cx="4242606" cy="194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33656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8C30E43-73E7-4CA6-90B7-16DD95A0E9A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79603" y="923208"/>
            <a:ext cx="8857251" cy="89060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b="1" dirty="0">
                <a:cs typeface="Calibri"/>
              </a:rPr>
              <a:t>Прозрачност в обслужването на храните</a:t>
            </a:r>
            <a:r>
              <a:rPr lang="en-US" b="1" dirty="0">
                <a:cs typeface="Calibri"/>
              </a:rPr>
              <a:t>:</a:t>
            </a:r>
            <a:endParaRPr lang="en-US" dirty="0"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9612F1-7EDF-46F1-B8D2-8915118DD7B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4261" y="1950291"/>
            <a:ext cx="10968810" cy="4907709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Има нарастващ интерес към проследимостта.</a:t>
            </a:r>
          </a:p>
          <a:p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Хората искат да знаят откъде идва храната им</a:t>
            </a:r>
          </a:p>
          <a:p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Какво влияние е оказало върху околната среда</a:t>
            </a:r>
          </a:p>
          <a:p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Независимо дали отговаря на приличните стандарти за хуманно отношение към животните.</a:t>
            </a:r>
          </a:p>
          <a:p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Това води до вътрешна тенденция в бизнеса с хранителни услуги да има по -голяма прозрачност в техните собствени вериги на доставки, което може да повиши стандартите.</a:t>
            </a:r>
            <a:endParaRPr lang="en-IE" dirty="0">
              <a:solidFill>
                <a:srgbClr val="406F70"/>
              </a:solidFill>
              <a:ea typeface="+mn-lt"/>
              <a:cs typeface="+mn-lt"/>
            </a:endParaRPr>
          </a:p>
          <a:p>
            <a:r>
              <a:rPr lang="en-IE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READ</a:t>
            </a:r>
            <a:r>
              <a:rPr lang="en-IE" b="1" dirty="0">
                <a:solidFill>
                  <a:srgbClr val="044449"/>
                </a:solidFill>
                <a:highlight>
                  <a:srgbClr val="F5C05B"/>
                </a:highlight>
                <a:ea typeface="+mn-lt"/>
                <a:cs typeface="+mn-lt"/>
              </a:rPr>
              <a:t> </a:t>
            </a:r>
            <a:r>
              <a:rPr lang="en-US" dirty="0">
                <a:hlinkClick r:id="rId2"/>
              </a:rPr>
              <a:t>wwf_catering_full_report.pdf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121615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503403" y="348021"/>
            <a:ext cx="8857251" cy="11609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bg-BG" b="1" dirty="0">
                <a:cs typeface="Calibri"/>
              </a:rPr>
              <a:t>Измама с храни</a:t>
            </a:r>
            <a:r>
              <a:rPr lang="en-US" b="1" dirty="0">
                <a:cs typeface="Calibri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16815" y="928515"/>
            <a:ext cx="7218127" cy="5321456"/>
          </a:xfrm>
        </p:spPr>
        <p:txBody>
          <a:bodyPr vert="horz" lIns="91440" tIns="45720" rIns="91440" bIns="45720" rtlCol="0" anchor="t">
            <a:noAutofit/>
          </a:bodyPr>
          <a:lstStyle/>
          <a:p>
            <a:pPr rtl="0"/>
            <a:endParaRPr lang="ru-RU" sz="2200" dirty="0">
              <a:solidFill>
                <a:srgbClr val="000000"/>
              </a:solidFill>
              <a:effectLst/>
            </a:endParaRPr>
          </a:p>
          <a:p>
            <a:pPr rtl="0"/>
            <a:r>
              <a:rPr lang="ru-RU" sz="2200" dirty="0">
                <a:solidFill>
                  <a:srgbClr val="000000"/>
                </a:solidFill>
                <a:effectLst/>
              </a:rPr>
              <a:t>Популярността в устойчивата продукция и многоактивният характер на хранителната система отстъпиха на нов въпрос в отговорните обществени поръчки. </a:t>
            </a:r>
          </a:p>
          <a:p>
            <a:pPr rtl="0"/>
            <a:r>
              <a:rPr lang="ru-RU" sz="2200" dirty="0">
                <a:solidFill>
                  <a:srgbClr val="000000"/>
                </a:solidFill>
                <a:effectLst/>
              </a:rPr>
              <a:t>Измамата с храни е, когато производителите правят неверни твърдения за своите продукти, за да получат конкурентно предимство. </a:t>
            </a:r>
          </a:p>
          <a:p>
            <a:pPr rtl="0"/>
            <a:r>
              <a:rPr lang="ru-RU" sz="2200" dirty="0">
                <a:solidFill>
                  <a:srgbClr val="000000"/>
                </a:solidFill>
                <a:effectLst/>
              </a:rPr>
              <a:t>Когато не можете да се справите директно с производител или компетентен търговец на едро, най-добрият вариант да избегнете потенциални измами с храни е да се придържате към продукти с добре позната проверка на проследимостта, като органична или честна търговия. </a:t>
            </a:r>
          </a:p>
          <a:p>
            <a:pPr rtl="0"/>
            <a:r>
              <a:rPr lang="ru-RU" sz="2200" dirty="0">
                <a:solidFill>
                  <a:srgbClr val="000000"/>
                </a:solidFill>
                <a:effectLst/>
              </a:rPr>
              <a:t>Използването на модни думи с малко допълнителна информация или източници онлайн трябва да бъде червен флаг при снабдяването с устойчива продукция </a:t>
            </a:r>
            <a:r>
              <a:rPr lang="en-US" dirty="0">
                <a:solidFill>
                  <a:srgbClr val="406F70"/>
                </a:solidFill>
                <a:cs typeface="Calibri" panose="020F0502020204030204"/>
              </a:rPr>
              <a:t> </a:t>
            </a:r>
          </a:p>
        </p:txBody>
      </p:sp>
      <p:pic>
        <p:nvPicPr>
          <p:cNvPr id="5" name="Picture 4" descr="Calendar&#10;&#10;Description automatically generated">
            <a:extLst>
              <a:ext uri="{FF2B5EF4-FFF2-40B4-BE49-F238E27FC236}">
                <a16:creationId xmlns:a16="http://schemas.microsoft.com/office/drawing/2014/main" id="{A1D09DAB-889D-485F-9EAD-55E60AB040E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701642" y="2318657"/>
            <a:ext cx="4376057" cy="2917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82792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03C54-43BF-48FD-92CC-9EAF87B9E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5514" y="115746"/>
            <a:ext cx="2739409" cy="1826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65194" y="1158402"/>
            <a:ext cx="3955810" cy="11609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defRPr/>
            </a:pPr>
            <a:r>
              <a:rPr lang="bg-BG" b="1" dirty="0">
                <a:solidFill>
                  <a:srgbClr val="085156"/>
                </a:solidFill>
                <a:latin typeface="Calibri" panose="020F0502020204030204"/>
              </a:rPr>
              <a:t>Органична храна</a:t>
            </a:r>
            <a:r>
              <a:rPr lang="en-US" b="1" dirty="0">
                <a:solidFill>
                  <a:srgbClr val="085156"/>
                </a:solidFill>
                <a:latin typeface="Calibri" panose="020F0502020204030204"/>
              </a:rPr>
              <a:t> </a:t>
            </a:r>
            <a:endParaRPr lang="en-US" sz="2600" dirty="0">
              <a:cs typeface="Calibri" panose="020F0502020204030204"/>
            </a:endParaRP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5035" y="2438401"/>
            <a:ext cx="11449887" cy="414150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Биологичната храна е храна, произведена по методи, които отговарят на стандартите за биологично земеделие. Тези стандарти се различават в световен мащаб в детайлите си, но биологичното земеделие като цяло се характеризира с практики, които се стремят да рециклират ресурсите, да поддържат високи стандарти за хуманно отношение към животните, да насърчават екологичния баланс и да опазват биологичното разнообразие.</a:t>
            </a:r>
          </a:p>
          <a:p>
            <a:r>
              <a:rPr lang="ru-RU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Според Европейската комисия практиките на биологично земеделие включват сеитбообращение, забрана за използване на генетично модифицирани организми и много строги ограничения за използването на синтетични пестициди и торове, антибиотици и хранителни добавки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. (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  <a:hlinkClick r:id="rId3"/>
              </a:rPr>
              <a:t>Source</a:t>
            </a:r>
            <a:r>
              <a:rPr lang="en-US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)</a:t>
            </a:r>
            <a:endParaRPr lang="en-IE" dirty="0">
              <a:solidFill>
                <a:srgbClr val="406F70"/>
              </a:solidFill>
            </a:endParaRPr>
          </a:p>
          <a:p>
            <a:pPr algn="just">
              <a:defRPr/>
            </a:pPr>
            <a:endParaRPr lang="en-IE" dirty="0">
              <a:cs typeface="Calibri"/>
            </a:endParaRPr>
          </a:p>
          <a:p>
            <a:pPr marL="285750" indent="-285750">
              <a:buChar char="•"/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490386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903C54-43BF-48FD-92CC-9EAF87B9E3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173653" y="169547"/>
            <a:ext cx="3731528" cy="19777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65194" y="1158402"/>
            <a:ext cx="3955810" cy="11609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defRPr/>
            </a:pPr>
            <a:r>
              <a:rPr lang="bg-BG" b="1" dirty="0">
                <a:solidFill>
                  <a:srgbClr val="085156"/>
                </a:solidFill>
                <a:latin typeface="Calibri" panose="020F0502020204030204"/>
              </a:rPr>
              <a:t>Честна търговия</a:t>
            </a:r>
            <a:r>
              <a:rPr lang="en-US" b="1" dirty="0">
                <a:solidFill>
                  <a:srgbClr val="085156"/>
                </a:solidFill>
                <a:latin typeface="Calibri" panose="020F0502020204030204"/>
              </a:rPr>
              <a:t> </a:t>
            </a:r>
            <a:endParaRPr lang="en-US" sz="2600" dirty="0">
              <a:cs typeface="Calibri" panose="020F0502020204030204"/>
            </a:endParaRP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437" y="2413263"/>
            <a:ext cx="10757105" cy="444473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defRPr/>
            </a:pPr>
            <a:r>
              <a:rPr lang="ru-RU" b="0" i="0" dirty="0">
                <a:solidFill>
                  <a:srgbClr val="406F70"/>
                </a:solidFill>
                <a:effectLst/>
              </a:rPr>
              <a:t>Концепцията за справедлива търговия е широка и включва етични и по -справедливи търговски отношения между производители, търговци и потребители и насърчава устойчивото развитие. Справедливите цени са само един аспект от това, което помага на някои от най -неравностойните производители да се възползват от търговията. Правата на работниците, вниманието към здравето и безопасността и изграждането на капацитет са други въпроси, които се насърчават от движението.</a:t>
            </a:r>
          </a:p>
          <a:p>
            <a:pPr algn="just">
              <a:defRPr/>
            </a:pPr>
            <a:r>
              <a:rPr lang="ru-RU" b="0" i="0" dirty="0">
                <a:solidFill>
                  <a:srgbClr val="406F70"/>
                </a:solidFill>
                <a:effectLst/>
              </a:rPr>
              <a:t>В рамките на ЕС потребителите ще бъдат запознати с потребителския етикет „Fairtrade“ за стоки и храни. Такива продукти са сертифицирани от Fairtrade International като отговарящи на международно съгласувани социални, екологични (но не непременно органични) и икономически стандарти.</a:t>
            </a:r>
            <a:endParaRPr lang="en-IE" dirty="0">
              <a:cs typeface="Calibri"/>
            </a:endParaRPr>
          </a:p>
          <a:p>
            <a:pPr marL="285750" indent="-285750">
              <a:buChar char="•"/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3546266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 up of whole coffee beans and ground coffee">
            <a:extLst>
              <a:ext uri="{FF2B5EF4-FFF2-40B4-BE49-F238E27FC236}">
                <a16:creationId xmlns:a16="http://schemas.microsoft.com/office/drawing/2014/main" id="{233B1E78-FA59-48A0-A538-0E7355FD7C07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1974D-3FCB-4D4F-B26A-47A75E60502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b="1" dirty="0">
                <a:solidFill>
                  <a:srgbClr val="406F70"/>
                </a:solidFill>
              </a:rPr>
              <a:t> </a:t>
            </a:r>
            <a:r>
              <a:rPr lang="bg-BG" b="1" dirty="0">
                <a:solidFill>
                  <a:srgbClr val="406F70"/>
                </a:solidFill>
              </a:rPr>
              <a:t>Кафе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1DE956-FCBB-4C2A-A919-04F5183A457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3059" y="1350175"/>
            <a:ext cx="6512911" cy="4635154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406F70"/>
                </a:solidFill>
              </a:rPr>
              <a:t>Вниманието за етични източници започна с парични култури като кафе, захар и какао. Тези култури с висока стойност обикновено се произвеждат от дребни земеделски стопани в глобалния юг с малък достъп до ресурси и енергия в рамките на пазара. Мащабното производство на тези продукти води до нестабилност на цените. Fairtrade стартира в отговор на ужасните борби на мексиканските производители на кафе след срива на световните цени на кафето в края на 80 -те години и сега работи със 758 474 производители на кафе в световен мащаб, осигурявайки минимални цени.</a:t>
            </a:r>
            <a:endParaRPr lang="en-US" b="1" dirty="0">
              <a:solidFill>
                <a:srgbClr val="406F70"/>
              </a:solidFill>
              <a:highlight>
                <a:srgbClr val="F5C05B"/>
              </a:highlight>
            </a:endParaRPr>
          </a:p>
          <a:p>
            <a:pPr algn="just"/>
            <a:r>
              <a:rPr lang="en-US" b="1" dirty="0">
                <a:solidFill>
                  <a:srgbClr val="406F70"/>
                </a:solidFill>
                <a:highlight>
                  <a:srgbClr val="F5C05B"/>
                </a:highlight>
              </a:rPr>
              <a:t>READ </a:t>
            </a:r>
            <a:r>
              <a:rPr lang="en-US" sz="1400" b="1" dirty="0">
                <a:solidFill>
                  <a:srgbClr val="406F70"/>
                </a:solidFill>
              </a:rPr>
              <a:t>h</a:t>
            </a:r>
            <a:r>
              <a:rPr lang="en-IE" sz="1400" dirty="0">
                <a:hlinkClick r:id="rId4"/>
              </a:rPr>
              <a:t>ttps://www.fairtrade.org.uk/farmers-and-workers/coffee/about-coffee/</a:t>
            </a:r>
            <a:r>
              <a:rPr lang="en-IE" sz="1400" dirty="0"/>
              <a:t> </a:t>
            </a:r>
          </a:p>
          <a:p>
            <a:r>
              <a:rPr lang="en-US" dirty="0">
                <a:solidFill>
                  <a:srgbClr val="406F70"/>
                </a:solidFill>
              </a:rPr>
              <a:t> </a:t>
            </a:r>
            <a:endParaRPr lang="en-IE" dirty="0">
              <a:solidFill>
                <a:srgbClr val="406F7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5FCD4E3-2915-471C-8F7C-96C1389677B3}"/>
              </a:ext>
            </a:extLst>
          </p:cNvPr>
          <p:cNvSpPr txBox="1"/>
          <p:nvPr/>
        </p:nvSpPr>
        <p:spPr>
          <a:xfrm>
            <a:off x="3862644" y="369802"/>
            <a:ext cx="3093327" cy="400110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CASE STUDY – BE INSPIRED</a:t>
            </a:r>
            <a:endParaRPr lang="en-I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88373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sh carrots laid on a wooden floor">
            <a:extLst>
              <a:ext uri="{FF2B5EF4-FFF2-40B4-BE49-F238E27FC236}">
                <a16:creationId xmlns:a16="http://schemas.microsoft.com/office/drawing/2014/main" id="{2E903C54-43BF-48FD-92CC-9EAF87B9E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3396" y="115746"/>
            <a:ext cx="3731528" cy="24876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665194" y="1158402"/>
            <a:ext cx="3955810" cy="11609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defRPr/>
            </a:pPr>
            <a:r>
              <a:rPr lang="bg-BG" b="1" dirty="0">
                <a:solidFill>
                  <a:srgbClr val="085156"/>
                </a:solidFill>
                <a:latin typeface="Calibri" panose="020F0502020204030204"/>
              </a:rPr>
              <a:t>Устойчиви храни</a:t>
            </a:r>
            <a:r>
              <a:rPr lang="en-US" b="1" dirty="0">
                <a:solidFill>
                  <a:srgbClr val="085156"/>
                </a:solidFill>
                <a:latin typeface="Calibri" panose="020F0502020204030204"/>
              </a:rPr>
              <a:t> </a:t>
            </a:r>
            <a:endParaRPr lang="en-US" sz="2600" dirty="0">
              <a:cs typeface="Calibri" panose="020F0502020204030204"/>
            </a:endParaRPr>
          </a:p>
          <a:p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8157" y="2733301"/>
            <a:ext cx="10294010" cy="3686353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defRPr/>
            </a:pPr>
            <a:r>
              <a:rPr lang="ru-RU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Преди близо 30 години Организацията на ООН по храните и земеделието (ФАО) определи устойчивото земеделско развитие като:</a:t>
            </a:r>
          </a:p>
          <a:p>
            <a:pPr algn="just">
              <a:defRPr/>
            </a:pPr>
            <a:r>
              <a:rPr lang="ru-RU" b="0" i="0" dirty="0">
                <a:solidFill>
                  <a:srgbClr val="406F70"/>
                </a:solidFill>
                <a:effectLst/>
                <a:latin typeface="Calibri" panose="020F0502020204030204" pitchFamily="34" charset="0"/>
              </a:rPr>
              <a:t>„Управлението и опазването на базата на природните ресурси и ориентацията на технологичните промени по такъв начин, че да се гарантира постигането на непрекъснато задоволяване на човешките нужди за настоящите и бъдещите поколения. Подобно устойчиво развитие (в селското стопанство, горското стопанство и рибарството) запазва земята, водата и растителните и животински генетични ресурси и е екологично неразграждащо, технически подходящо, икономически жизнеспособно и социално приемливо ”</a:t>
            </a: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55926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EE1D7F5-61E7-492D-9416-12169CCC0E7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solidFill>
                  <a:srgbClr val="406F70"/>
                </a:solidFill>
                <a:ea typeface="+mn-lt"/>
                <a:cs typeface="+mn-lt"/>
              </a:rPr>
              <a:t>Чували ли сте за блокчейн и интелигентни договори</a:t>
            </a:r>
            <a:r>
              <a:rPr lang="en-US" b="1" dirty="0">
                <a:solidFill>
                  <a:srgbClr val="406F70"/>
                </a:solidFill>
                <a:ea typeface="+mn-lt"/>
                <a:cs typeface="+mn-lt"/>
              </a:rPr>
              <a:t>?</a:t>
            </a:r>
            <a:endParaRPr lang="en-IE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2A2686-E288-4BF5-8099-8C7F7724EB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09047" y="1894788"/>
            <a:ext cx="11040181" cy="4204354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Големите компании и търговците на едро сега използват технологии за автоматизиране и децентрализиране на управлението на техния оперативен бизнес чрез технологията Blockchain и интелигентните договори.</a:t>
            </a:r>
          </a:p>
          <a:p>
            <a:pPr algn="just"/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Blockchain описва децентрализирана база данни, която записва транзакции и ги съхранява във вериги (напр. Bitcoin). Собственикът не е институция, а мрежа. Транзакциите се проверяват и валидират от самата мрежа, което изисква криптиране / цифров подпис.</a:t>
            </a:r>
          </a:p>
          <a:p>
            <a:pPr algn="just"/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Интелигентните договори са самоизпълняващи се договори, като условията на споразумението между купувача и продавача са директно записани в кодови редове. Трябва да се увеличи доверието в Blockchain и да се актуализират разпоредбите за защита на данните за по -широко приложение на Blockchain и интелигентни договори</a:t>
            </a:r>
            <a:endParaRPr lang="en-US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5193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406F70"/>
                </a:solidFill>
                <a:cs typeface="Calibri"/>
              </a:rPr>
              <a:t>Evocco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9297" y="1607995"/>
            <a:ext cx="5748846" cy="421777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buChar char="•"/>
            </a:pPr>
            <a:r>
              <a:rPr lang="bg-BG" sz="2400" dirty="0">
                <a:solidFill>
                  <a:srgbClr val="085156"/>
                </a:solidFill>
                <a:cs typeface="Calibri" panose="020F0502020204030204"/>
              </a:rPr>
              <a:t>Както вече беше споменато </a:t>
            </a:r>
            <a:r>
              <a:rPr lang="en-US" sz="2400" dirty="0" err="1">
                <a:cs typeface="Calibri" panose="020F0502020204030204"/>
                <a:hlinkClick r:id="rId2"/>
              </a:rPr>
              <a:t>Evocco</a:t>
            </a:r>
            <a:r>
              <a:rPr lang="en-US" sz="2400" dirty="0">
                <a:cs typeface="Calibri" panose="020F0502020204030204"/>
              </a:rPr>
              <a:t> </a:t>
            </a:r>
            <a:r>
              <a:rPr lang="ru-RU" sz="2400" dirty="0">
                <a:solidFill>
                  <a:srgbClr val="406F70"/>
                </a:solidFill>
                <a:cs typeface="Calibri" panose="020F0502020204030204"/>
              </a:rPr>
              <a:t>е ирландска компания, която разработва приложение, което да помогне на потребителите да разберат по -добре техния въглероден отпечатък.</a:t>
            </a:r>
          </a:p>
          <a:p>
            <a:pPr marL="342900" indent="-342900">
              <a:buChar char="•"/>
            </a:pPr>
            <a:r>
              <a:rPr lang="ru-RU" sz="2400" dirty="0">
                <a:solidFill>
                  <a:srgbClr val="406F70"/>
                </a:solidFill>
                <a:cs typeface="Calibri" panose="020F0502020204030204"/>
              </a:rPr>
              <a:t>Това може да бъде полезен инструмент за справяне с основите на устойчивите обществени поръчки.</a:t>
            </a:r>
          </a:p>
          <a:p>
            <a:pPr marL="342900" indent="-342900">
              <a:buChar char="•"/>
            </a:pPr>
            <a:r>
              <a:rPr lang="ru-RU" sz="2400" dirty="0">
                <a:solidFill>
                  <a:srgbClr val="406F70"/>
                </a:solidFill>
                <a:cs typeface="Calibri" panose="020F0502020204030204"/>
              </a:rPr>
              <a:t>Използването на това приложение ви запознава със сложността на устойчивите хранителни системи. Колко ще научите ще ви изненада</a:t>
            </a:r>
            <a:r>
              <a:rPr lang="en-US" sz="2400" dirty="0">
                <a:solidFill>
                  <a:srgbClr val="406F70"/>
                </a:solidFill>
                <a:cs typeface="Calibri" panose="020F0502020204030204"/>
              </a:rPr>
              <a:t>. </a:t>
            </a:r>
          </a:p>
        </p:txBody>
      </p:sp>
      <p:pic>
        <p:nvPicPr>
          <p:cNvPr id="8" name="Picture Placeholder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8EEC732-618C-4025-A368-0870439B6A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1791A14-95F1-4BEB-9143-E09CF84B3622}"/>
              </a:ext>
            </a:extLst>
          </p:cNvPr>
          <p:cNvSpPr txBox="1"/>
          <p:nvPr/>
        </p:nvSpPr>
        <p:spPr>
          <a:xfrm>
            <a:off x="3862644" y="369802"/>
            <a:ext cx="3093327" cy="707886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bg1"/>
                </a:solidFill>
              </a:rPr>
              <a:t>ИЗСЛЕДВАНЕ НА СЛУЧАЙ - БЪДЕТЕ ВДЪХНОВЕНИ</a:t>
            </a:r>
            <a:endParaRPr lang="en-I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811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ows outdoor">
            <a:extLst>
              <a:ext uri="{FF2B5EF4-FFF2-40B4-BE49-F238E27FC236}">
                <a16:creationId xmlns:a16="http://schemas.microsoft.com/office/drawing/2014/main" id="{302C0BDA-BA51-4BCE-813A-A2BE0B7719D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991"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2C20FA-369C-4433-9384-546C2F094EF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>
                <a:solidFill>
                  <a:srgbClr val="406F70"/>
                </a:solidFill>
                <a:cs typeface="Calibri"/>
              </a:rPr>
              <a:t>Trade off?</a:t>
            </a:r>
            <a:endParaRPr lang="en-US" b="1" dirty="0">
              <a:solidFill>
                <a:srgbClr val="406F7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7AEF21-7629-47F7-B401-95AC3B11910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604" y="1786300"/>
            <a:ext cx="5961104" cy="459564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Char char="•"/>
            </a:pPr>
            <a:r>
              <a:rPr lang="ru-RU" dirty="0">
                <a:solidFill>
                  <a:srgbClr val="406F70"/>
                </a:solidFill>
                <a:ea typeface="+mn-lt"/>
                <a:cs typeface="+mn-lt"/>
              </a:rPr>
              <a:t>Развитието както на хранителните технологии, така и на глобалната хранителна система ни дава достъп до храни, богати на хранителни вещества през цялата година.Тъй като образованият потребител сега очаква етични продукти и прясна храна с високо съдържание на хранителни вещества през цялата година, глобалната хранителна система е изправена пред компромис между висококачественото предлагане на храна и въздействието върху околната среда, което нашият избор на храни има.</a:t>
            </a: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ea typeface="+mn-lt"/>
              <a:cs typeface="+mn-lt"/>
            </a:endParaRPr>
          </a:p>
          <a:p>
            <a:pPr marL="342900" indent="-342900" algn="just">
              <a:buChar char="•"/>
            </a:pPr>
            <a:endParaRPr lang="en-IE" dirty="0">
              <a:cs typeface="Calibri"/>
            </a:endParaRPr>
          </a:p>
          <a:p>
            <a:pPr algn="just"/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2219566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Directly above shot of fish and potatoes on a barbecue grill">
            <a:extLst>
              <a:ext uri="{FF2B5EF4-FFF2-40B4-BE49-F238E27FC236}">
                <a16:creationId xmlns:a16="http://schemas.microsoft.com/office/drawing/2014/main" id="{291C1DE6-B62F-47D1-9239-D0D3FAE0639F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506D8A-0F3C-4C5E-A587-9D35948BFC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Устойчива риба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E3F5C7-B9FA-4650-A22B-BA4B5538D5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604" y="1545997"/>
            <a:ext cx="5821196" cy="458142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</a:rPr>
              <a:t>Съветът за управление на морето (MSC) сертифицира риба, която е била уловена на ниво, което гарантира запаса им в бъдеще.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</a:rPr>
              <a:t>Няма гаранция за стандартите, към които се държат рибарите, така че винаги е най -добре да се свържете директно с доставчик, когато е възможно.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406F70"/>
                </a:solidFill>
              </a:rPr>
              <a:t>Ловената местна риба е най -добрата и винаги бъдете в течение с рибните запаси, избирайки най -устойчивия вариант за този сезон.</a:t>
            </a:r>
            <a:endParaRPr lang="en-IE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5962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bg-BG" b="1" dirty="0">
                <a:cs typeface="Calibri"/>
              </a:rPr>
              <a:t>Син омар</a:t>
            </a:r>
            <a:r>
              <a:rPr lang="en-US" b="1" dirty="0">
                <a:cs typeface="Calibri"/>
              </a:rPr>
              <a:t>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5864" y="1941922"/>
            <a:ext cx="6801986" cy="426325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Font typeface="Arial"/>
              <a:buChar char="•"/>
            </a:pPr>
            <a:r>
              <a:rPr lang="ru-RU" dirty="0">
                <a:solidFill>
                  <a:srgbClr val="406F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Blue lobster е приложение, което позволява съкращаване на веригите на доставки и повишена прозрачност за ресторантите, които зареждат риба.</a:t>
            </a:r>
          </a:p>
          <a:p>
            <a:pPr marL="342900" indent="-342900" algn="just">
              <a:buFont typeface="Arial"/>
              <a:buChar char="•"/>
            </a:pPr>
            <a:r>
              <a:rPr lang="ru-RU" dirty="0">
                <a:solidFill>
                  <a:srgbClr val="406F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Приложението свързва ресторантите с местни (с ниско въздействие) рибари и предоставя на клиентите допълнителна информация за храната, която им се сервира чрез QR кодове.</a:t>
            </a:r>
          </a:p>
          <a:p>
            <a:pPr marL="342900" indent="-342900" algn="just">
              <a:buFont typeface="Arial"/>
              <a:buChar char="•"/>
            </a:pPr>
            <a:r>
              <a:rPr lang="ru-RU" dirty="0">
                <a:solidFill>
                  <a:srgbClr val="406F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Клиентите сканират QR кода и откриват кой е уловил вашата риба, къде е била уловена, с какво оборудване и в кое пристанище е кацнала.</a:t>
            </a:r>
            <a:endParaRPr lang="en-IE" sz="1800" dirty="0">
              <a:solidFill>
                <a:srgbClr val="595959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buChar char="•"/>
            </a:pPr>
            <a:endParaRPr lang="en-US" dirty="0">
              <a:cs typeface="Calibri" panose="020F0502020204030204"/>
            </a:endParaRPr>
          </a:p>
        </p:txBody>
      </p:sp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5A513B6-97A5-45F2-8366-7C4DD9EC75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568" y="315732"/>
            <a:ext cx="3111305" cy="624135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D194CA-809B-4F61-B130-9C2FF20B8660}"/>
              </a:ext>
            </a:extLst>
          </p:cNvPr>
          <p:cNvSpPr txBox="1"/>
          <p:nvPr/>
        </p:nvSpPr>
        <p:spPr>
          <a:xfrm>
            <a:off x="5714022" y="315732"/>
            <a:ext cx="3093327" cy="400110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CASE STUDY – BE INSPIRED</a:t>
            </a:r>
            <a:endParaRPr lang="en-I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59035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 descr="Hand holding carrots">
            <a:extLst>
              <a:ext uri="{FF2B5EF4-FFF2-40B4-BE49-F238E27FC236}">
                <a16:creationId xmlns:a16="http://schemas.microsoft.com/office/drawing/2014/main" id="{2292F879-9B02-4BE2-8355-08B5AB1F57F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3506D8A-0F3C-4C5E-A587-9D35948BFCB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>
            <a:normAutofit fontScale="92500"/>
          </a:bodyPr>
          <a:lstStyle/>
          <a:p>
            <a:r>
              <a:rPr lang="bg-BG" b="1" dirty="0">
                <a:solidFill>
                  <a:srgbClr val="406F70"/>
                </a:solidFill>
              </a:rPr>
              <a:t>Увеличете разнообразието</a:t>
            </a:r>
            <a:endParaRPr lang="en-IE" b="1" dirty="0">
              <a:solidFill>
                <a:srgbClr val="406F70"/>
              </a:solidFill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E3F5C7-B9FA-4650-A22B-BA4B5538D558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79604" y="1786300"/>
            <a:ext cx="5516396" cy="4048892"/>
          </a:xfrm>
        </p:spPr>
        <p:txBody>
          <a:bodyPr/>
          <a:lstStyle/>
          <a:p>
            <a:pPr algn="just"/>
            <a:r>
              <a:rPr lang="ru-RU" dirty="0">
                <a:solidFill>
                  <a:srgbClr val="406F70"/>
                </a:solidFill>
              </a:rPr>
              <a:t>В световен мащаб има над 400 000 вида растения и можем да ядем поне половината от тях. 75% от храната ни сега идва само от 12 растения - включително оризова царевица и пшеница, и 5 източника на месо, включително крави пилета и прасета.</a:t>
            </a:r>
          </a:p>
          <a:p>
            <a:pPr algn="just"/>
            <a:r>
              <a:rPr lang="ru-RU" dirty="0">
                <a:solidFill>
                  <a:srgbClr val="406F70"/>
                </a:solidFill>
              </a:rPr>
              <a:t>За да подобрите биологичното разнообразие и да допринесете за регенеративно земеделие, включете по -голямо разнообразие във вашата поръчка.</a:t>
            </a:r>
            <a:endParaRPr lang="en-IE" dirty="0">
              <a:solidFill>
                <a:srgbClr val="406F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83231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owl of salad&#10;&#10;Description automatically generated with medium confidence">
            <a:extLst>
              <a:ext uri="{FF2B5EF4-FFF2-40B4-BE49-F238E27FC236}">
                <a16:creationId xmlns:a16="http://schemas.microsoft.com/office/drawing/2014/main" id="{C6D02084-28C1-40C6-819D-B60867A004D3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063"/>
          <a:stretch/>
        </p:blipFill>
        <p:spPr>
          <a:xfrm flipH="1">
            <a:off x="6540708" y="6385"/>
            <a:ext cx="5651292" cy="6261962"/>
          </a:xfr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DD32F4-994B-43EE-BF6F-66D0E6C1EE5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bg-BG" b="1" dirty="0">
                <a:solidFill>
                  <a:srgbClr val="406F70"/>
                </a:solidFill>
                <a:cs typeface="Calibri"/>
              </a:rPr>
              <a:t>Елика Хан</a:t>
            </a:r>
            <a:endParaRPr lang="en-US" b="1" dirty="0">
              <a:solidFill>
                <a:srgbClr val="406F70"/>
              </a:solidFill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796F8D-566F-4EB7-AEA4-A90B462B1F5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33633" y="1644785"/>
            <a:ext cx="6522338" cy="4623562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just"/>
            <a:r>
              <a:rPr lang="ru-RU" dirty="0">
                <a:solidFill>
                  <a:srgbClr val="406F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Elika Jan е испански проект, който включва създаването на приложение, което предоставя на компаниите и потребителите информация за съставките и тяхната хранителна стойност и възможните алергени. Информацията се предоставя чрез QR кодове.</a:t>
            </a:r>
          </a:p>
          <a:p>
            <a:pPr algn="just"/>
            <a:r>
              <a:rPr lang="ru-RU" dirty="0">
                <a:solidFill>
                  <a:srgbClr val="406F7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Когато се сканира с електронно устройство, кодът предоставя информация, която позволява на ресторантьорите да прилагат подобрения на всички етапи от подготовката, както и по време на придобиването на продукцията, нейното съхранение, използване, управлението на остатъците и представянето на крайния продукт.</a:t>
            </a:r>
            <a:endParaRPr lang="en-US" dirty="0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C02587-E726-4A15-BC42-EB2EBFD10F16}"/>
              </a:ext>
            </a:extLst>
          </p:cNvPr>
          <p:cNvSpPr txBox="1"/>
          <p:nvPr/>
        </p:nvSpPr>
        <p:spPr>
          <a:xfrm>
            <a:off x="3862644" y="369802"/>
            <a:ext cx="3093327" cy="400110"/>
          </a:xfrm>
          <a:prstGeom prst="rect">
            <a:avLst/>
          </a:prstGeom>
          <a:solidFill>
            <a:srgbClr val="F5C05B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CASE STUDY – BE INSPIRED</a:t>
            </a:r>
            <a:endParaRPr lang="en-IE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8664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B01BC1-7B1C-4033-80A2-00309B1733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4570" y="839821"/>
            <a:ext cx="5531430" cy="697353"/>
          </a:xfrm>
        </p:spPr>
        <p:txBody>
          <a:bodyPr/>
          <a:lstStyle/>
          <a:p>
            <a:r>
              <a:rPr lang="bg-BG" sz="5400" dirty="0"/>
              <a:t>Поздравления</a:t>
            </a:r>
            <a:r>
              <a:rPr lang="en-US" sz="5400" dirty="0"/>
              <a:t>!</a:t>
            </a:r>
            <a:endParaRPr lang="en-IE" sz="54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57EC9-E04C-4B2E-AF2E-97F63F19AD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64569" y="1537174"/>
            <a:ext cx="5745919" cy="697353"/>
          </a:xfrm>
        </p:spPr>
        <p:txBody>
          <a:bodyPr/>
          <a:lstStyle/>
          <a:p>
            <a:r>
              <a:rPr lang="ru-RU" dirty="0"/>
              <a:t>Завършили сте курса на Sustain по иновации за сектора на хранителните услуги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15698055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F2607B3-3639-0248-950E-5ED1788F9D3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046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EC83D31D-1534-4115-9091-F99A4376B7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64542" y="3429000"/>
            <a:ext cx="7875588" cy="324485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IE" sz="4800" b="1" dirty="0">
                <a:solidFill>
                  <a:srgbClr val="F5C05B"/>
                </a:solidFill>
              </a:rPr>
              <a:t>1.</a:t>
            </a:r>
            <a:r>
              <a:rPr lang="bg-BG" sz="4800" b="1" dirty="0">
                <a:solidFill>
                  <a:srgbClr val="F5C05B"/>
                </a:solidFill>
              </a:rPr>
              <a:t> Науката за храната</a:t>
            </a:r>
            <a:endParaRPr lang="en-IE" sz="4800" b="1" dirty="0">
              <a:solidFill>
                <a:srgbClr val="F5C05B"/>
              </a:solidFill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32351A80-4C59-494F-ACCB-46ECF416B045}"/>
              </a:ext>
            </a:extLst>
          </p:cNvPr>
          <p:cNvSpPr txBox="1"/>
          <p:nvPr/>
        </p:nvSpPr>
        <p:spPr>
          <a:xfrm>
            <a:off x="8681884" y="410496"/>
            <a:ext cx="2743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85156"/>
                </a:solidFill>
                <a:cs typeface="Calibri"/>
              </a:rPr>
              <a:t>MODULE 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34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resh carrots laid on a wooden floor">
            <a:extLst>
              <a:ext uri="{FF2B5EF4-FFF2-40B4-BE49-F238E27FC236}">
                <a16:creationId xmlns:a16="http://schemas.microsoft.com/office/drawing/2014/main" id="{2E903C54-43BF-48FD-92CC-9EAF87B9E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9456" y="115747"/>
            <a:ext cx="3305467" cy="2203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9BE201-A420-48B7-BBC8-5EDE474BCB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34565" y="516145"/>
            <a:ext cx="6054262" cy="1160989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defRPr/>
            </a:pPr>
            <a:r>
              <a:rPr lang="bg-BG" b="1" dirty="0">
                <a:solidFill>
                  <a:srgbClr val="085156"/>
                </a:solidFill>
                <a:latin typeface="Calibri" panose="020F0502020204030204"/>
              </a:rPr>
              <a:t>Нека започнем с науката за храната</a:t>
            </a:r>
            <a:r>
              <a:rPr lang="en-US" b="1" dirty="0">
                <a:solidFill>
                  <a:srgbClr val="085156"/>
                </a:solidFill>
                <a:latin typeface="Calibri" panose="020F0502020204030204"/>
              </a:rPr>
              <a:t> 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4F20F-171C-48D7-A59C-261713B5B6C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1594" y="2319391"/>
            <a:ext cx="11413329" cy="475517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 algn="just">
              <a:buChar char="•"/>
              <a:defRPr/>
            </a:pPr>
            <a:r>
              <a:rPr lang="ru-RU" dirty="0">
                <a:solidFill>
                  <a:srgbClr val="406F70"/>
                </a:solidFill>
                <a:cs typeface="Calibri"/>
              </a:rPr>
              <a:t>Знаете ли, че произходът на науката и технологиите за храните започва преди около 2 милиона години с развитието на готвенето? Оттогава, съчетано с развитието на съвременните селскостопански практики, видяхме прехода на хранителните науки към нашето съвременно разбиране за използване на знания и технологии в областта на храните за:</a:t>
            </a:r>
          </a:p>
          <a:p>
            <a:pPr marL="342900" indent="-342900" algn="just">
              <a:buChar char="•"/>
              <a:defRPr/>
            </a:pPr>
            <a:r>
              <a:rPr lang="ru-RU" dirty="0">
                <a:solidFill>
                  <a:srgbClr val="406F70"/>
                </a:solidFill>
                <a:cs typeface="Calibri"/>
              </a:rPr>
              <a:t>Запазване</a:t>
            </a:r>
          </a:p>
          <a:p>
            <a:pPr marL="342900" indent="-342900" algn="just">
              <a:buChar char="•"/>
              <a:defRPr/>
            </a:pPr>
            <a:r>
              <a:rPr lang="ru-RU" dirty="0">
                <a:solidFill>
                  <a:srgbClr val="406F70"/>
                </a:solidFill>
                <a:cs typeface="Calibri"/>
              </a:rPr>
              <a:t>Подобрете вкусовите качества</a:t>
            </a:r>
          </a:p>
          <a:p>
            <a:pPr marL="342900" indent="-342900" algn="just">
              <a:buChar char="•"/>
              <a:defRPr/>
            </a:pPr>
            <a:r>
              <a:rPr lang="ru-RU" dirty="0">
                <a:solidFill>
                  <a:srgbClr val="406F70"/>
                </a:solidFill>
                <a:cs typeface="Calibri"/>
              </a:rPr>
              <a:t>Осигурете адекватни хранителни веществаУвеличете печалбите</a:t>
            </a:r>
          </a:p>
          <a:p>
            <a:pPr marL="342900" indent="-342900" algn="just">
              <a:buChar char="•"/>
              <a:defRPr/>
            </a:pPr>
            <a:r>
              <a:rPr lang="ru-RU" dirty="0">
                <a:solidFill>
                  <a:srgbClr val="406F70"/>
                </a:solidFill>
                <a:cs typeface="Calibri"/>
              </a:rPr>
              <a:t>Науката за храните всъщност се състои от използването на редица научни дисциплини за подобряване на ефективността в хранителната система.</a:t>
            </a:r>
          </a:p>
          <a:p>
            <a:r>
              <a:rPr lang="en-IE" b="1" dirty="0">
                <a:solidFill>
                  <a:srgbClr val="406F70"/>
                </a:solidFill>
                <a:highlight>
                  <a:srgbClr val="F5C05B"/>
                </a:highlight>
                <a:cs typeface="Calibri"/>
              </a:rPr>
              <a:t>EXERCISE  </a:t>
            </a:r>
            <a:r>
              <a:rPr lang="bg-BG" b="1" dirty="0">
                <a:solidFill>
                  <a:srgbClr val="406F70"/>
                </a:solidFill>
                <a:highlight>
                  <a:srgbClr val="F5C05B"/>
                </a:highlight>
                <a:cs typeface="Calibri"/>
              </a:rPr>
              <a:t> </a:t>
            </a:r>
            <a:r>
              <a:rPr lang="bg-BG" b="1" dirty="0">
                <a:solidFill>
                  <a:srgbClr val="406F70"/>
                </a:solidFill>
                <a:cs typeface="Calibri"/>
              </a:rPr>
              <a:t>С кое от следващат астраница сте запознати</a:t>
            </a:r>
            <a:r>
              <a:rPr lang="en-IE" b="1" dirty="0">
                <a:solidFill>
                  <a:srgbClr val="406F70"/>
                </a:solidFill>
                <a:cs typeface="Calibri"/>
              </a:rPr>
              <a:t>? </a:t>
            </a:r>
          </a:p>
          <a:p>
            <a:pPr rtl="0"/>
            <a:r>
              <a:rPr lang="ru-RU" dirty="0">
                <a:solidFill>
                  <a:srgbClr val="000000"/>
                </a:solidFill>
                <a:effectLst/>
              </a:rPr>
              <a:t> </a:t>
            </a:r>
          </a:p>
          <a:p>
            <a:pPr algn="just">
              <a:buFont typeface="Calibri"/>
              <a:buChar char="•"/>
              <a:defRPr/>
            </a:pPr>
            <a:endParaRPr lang="en-IE" dirty="0">
              <a:cs typeface="Calibri"/>
            </a:endParaRPr>
          </a:p>
          <a:p>
            <a:pPr marL="285750" indent="-285750">
              <a:buChar char="•"/>
              <a:defRPr/>
            </a:pPr>
            <a:endParaRPr lang="en-US" dirty="0">
              <a:cs typeface="Calibri"/>
            </a:endParaRPr>
          </a:p>
          <a:p>
            <a:pPr>
              <a:defRPr/>
            </a:pPr>
            <a:endParaRPr lang="en-IE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55429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F7F29FAAF84E49985F5364605989CA" ma:contentTypeVersion="8" ma:contentTypeDescription="Create a new document." ma:contentTypeScope="" ma:versionID="422fd0eccd15940ec8205d25b9bb0228">
  <xsd:schema xmlns:xsd="http://www.w3.org/2001/XMLSchema" xmlns:xs="http://www.w3.org/2001/XMLSchema" xmlns:p="http://schemas.microsoft.com/office/2006/metadata/properties" xmlns:ns2="67dd3286-db87-444e-8dd1-4849b974caca" targetNamespace="http://schemas.microsoft.com/office/2006/metadata/properties" ma:root="true" ma:fieldsID="0aaa5d8ecb3d525cb0abd63b0ddb9e30" ns2:_="">
    <xsd:import namespace="67dd3286-db87-444e-8dd1-4849b974ca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dd3286-db87-444e-8dd1-4849b974ca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02C0250-5881-4C82-B357-362A9096618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C290A08-3EF1-4E16-A383-947740C04AA3}">
  <ds:schemaRefs>
    <ds:schemaRef ds:uri="67dd3286-db87-444e-8dd1-4849b974cac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97D2A123-3A21-4C5E-81B6-909A85C63DBB}">
  <ds:schemaRefs>
    <ds:schemaRef ds:uri="67dd3286-db87-444e-8dd1-4849b974cac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9238</TotalTime>
  <Words>6108</Words>
  <Application>Microsoft Macintosh PowerPoint</Application>
  <PresentationFormat>Widescreen</PresentationFormat>
  <Paragraphs>394</Paragraphs>
  <Slides>75</Slides>
  <Notes>14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89" baseType="lpstr">
      <vt:lpstr>acumin-pro-semi-condensed</vt:lpstr>
      <vt:lpstr>Arial</vt:lpstr>
      <vt:lpstr>Arial,Sans-Serif</vt:lpstr>
      <vt:lpstr>Calibri</vt:lpstr>
      <vt:lpstr>Calibri Light</vt:lpstr>
      <vt:lpstr>GuardianTextEgyptian</vt:lpstr>
      <vt:lpstr>Lucida Grande</vt:lpstr>
      <vt:lpstr>proxima-nova</vt:lpstr>
      <vt:lpstr>Quattrocento Sans</vt:lpstr>
      <vt:lpstr>Roboto</vt:lpstr>
      <vt:lpstr>Source Sans Pro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Gillian Keane</dc:creator>
  <cp:lastModifiedBy>Ian Sayers</cp:lastModifiedBy>
  <cp:revision>615</cp:revision>
  <dcterms:created xsi:type="dcterms:W3CDTF">2019-11-20T14:08:21Z</dcterms:created>
  <dcterms:modified xsi:type="dcterms:W3CDTF">2022-01-24T16:49:49Z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0x010100D0F7F29FAAF84E49985F5364605989CA</vt:lpwstr>
  </property>
</Properties>
</file>